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sldIdLst>
    <p:sldId id="257" r:id="rId2"/>
    <p:sldId id="256" r:id="rId3"/>
    <p:sldId id="288" r:id="rId4"/>
    <p:sldId id="262" r:id="rId5"/>
    <p:sldId id="282" r:id="rId6"/>
    <p:sldId id="263" r:id="rId7"/>
    <p:sldId id="280" r:id="rId8"/>
    <p:sldId id="286" r:id="rId9"/>
    <p:sldId id="285" r:id="rId10"/>
    <p:sldId id="289" r:id="rId11"/>
    <p:sldId id="291" r:id="rId12"/>
    <p:sldId id="292" r:id="rId13"/>
    <p:sldId id="293" r:id="rId14"/>
    <p:sldId id="299" r:id="rId15"/>
    <p:sldId id="294" r:id="rId16"/>
    <p:sldId id="300" r:id="rId17"/>
    <p:sldId id="296" r:id="rId18"/>
    <p:sldId id="301" r:id="rId19"/>
    <p:sldId id="298" r:id="rId20"/>
    <p:sldId id="275" r:id="rId21"/>
    <p:sldId id="270" r:id="rId22"/>
    <p:sldId id="273" r:id="rId23"/>
    <p:sldId id="274" r:id="rId24"/>
    <p:sldId id="278" r:id="rId25"/>
    <p:sldId id="290" r:id="rId26"/>
    <p:sldId id="287" r:id="rId27"/>
    <p:sldId id="272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CC00"/>
    <a:srgbClr val="006600"/>
    <a:srgbClr val="FFCC99"/>
    <a:srgbClr val="99FF66"/>
    <a:srgbClr val="FFFF66"/>
    <a:srgbClr val="3333CC"/>
    <a:srgbClr val="008000"/>
    <a:srgbClr val="C0C0C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8" autoAdjust="0"/>
    <p:restoredTop sz="90929"/>
  </p:normalViewPr>
  <p:slideViewPr>
    <p:cSldViewPr>
      <p:cViewPr varScale="1">
        <p:scale>
          <a:sx n="70" d="100"/>
          <a:sy n="70" d="100"/>
        </p:scale>
        <p:origin x="14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22.xml"/><Relationship Id="rId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48.wmf"/><Relationship Id="rId7" Type="http://schemas.openxmlformats.org/officeDocument/2006/relationships/image" Target="../media/image51.wmf"/><Relationship Id="rId2" Type="http://schemas.openxmlformats.org/officeDocument/2006/relationships/image" Target="../media/image47.wmf"/><Relationship Id="rId1" Type="http://schemas.openxmlformats.org/officeDocument/2006/relationships/image" Target="../media/image28.wmf"/><Relationship Id="rId6" Type="http://schemas.openxmlformats.org/officeDocument/2006/relationships/image" Target="../media/image40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0.wmf"/><Relationship Id="rId7" Type="http://schemas.openxmlformats.org/officeDocument/2006/relationships/image" Target="../media/image71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2.wmf"/><Relationship Id="rId5" Type="http://schemas.openxmlformats.org/officeDocument/2006/relationships/image" Target="../media/image70.wmf"/><Relationship Id="rId4" Type="http://schemas.openxmlformats.org/officeDocument/2006/relationships/image" Target="../media/image61.wmf"/><Relationship Id="rId9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0.wmf"/><Relationship Id="rId7" Type="http://schemas.openxmlformats.org/officeDocument/2006/relationships/image" Target="../media/image71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2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1.wmf"/><Relationship Id="rId9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60.wmf"/><Relationship Id="rId7" Type="http://schemas.openxmlformats.org/officeDocument/2006/relationships/image" Target="../media/image76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2.wmf"/><Relationship Id="rId5" Type="http://schemas.openxmlformats.org/officeDocument/2006/relationships/image" Target="../media/image70.wmf"/><Relationship Id="rId4" Type="http://schemas.openxmlformats.org/officeDocument/2006/relationships/image" Target="../media/image61.wmf"/><Relationship Id="rId9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0.wmf"/><Relationship Id="rId7" Type="http://schemas.openxmlformats.org/officeDocument/2006/relationships/image" Target="../media/image25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5.wmf"/><Relationship Id="rId1" Type="http://schemas.openxmlformats.org/officeDocument/2006/relationships/image" Target="../media/image32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5.wmf"/><Relationship Id="rId7" Type="http://schemas.openxmlformats.org/officeDocument/2006/relationships/image" Target="../media/image3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28.wmf"/><Relationship Id="rId9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8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0304-D41F-4292-865D-E723FF810E8D}" type="datetimeFigureOut">
              <a:rPr lang="pl-PL" smtClean="0"/>
              <a:t>16.11.2023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B1AEE-41B3-4C0A-8877-1D549A7151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06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1AEE-41B3-4C0A-8877-1D549A71516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00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4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18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2" y="175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1" y="1729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6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5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5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9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9021056-9E07-4769-B9B3-002DE71FCF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48F5-4A56-4020-9985-0FB2889560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6921-3178-4185-8B7B-82559E45C0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2E68-7E81-475D-A746-9B665A138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D059-119D-4DC9-9DAB-27089D472F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06B7B-97EE-46F5-B23E-21343F71A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32260-4737-4BFF-A1DA-DDE531B320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0D81-E528-425F-A6B2-90453A2A4F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3708-AF00-4D68-97B0-67840EA7FF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E0B5-8808-418B-9DB9-7E9D54F45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DD62C-9EF7-4455-94F5-8E07B39EAC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638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638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2C7FE27E-A0CC-421C-B76C-81FBF4DC0C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27.jpg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15.wmf"/><Relationship Id="rId19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5.wmf"/><Relationship Id="rId19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2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42.bin"/><Relationship Id="rId21" Type="http://schemas.openxmlformats.org/officeDocument/2006/relationships/image" Target="../media/image40.wmf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43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8.bin"/><Relationship Id="rId3" Type="http://schemas.openxmlformats.org/officeDocument/2006/relationships/oleObject" Target="../embeddings/oleObject60.bin"/><Relationship Id="rId21" Type="http://schemas.openxmlformats.org/officeDocument/2006/relationships/image" Target="../media/image52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49.wmf"/><Relationship Id="rId5" Type="http://schemas.openxmlformats.org/officeDocument/2006/relationships/oleObject" Target="../embeddings/oleObject61.bin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70.wmf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4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89.bin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11" Type="http://schemas.openxmlformats.org/officeDocument/2006/relationships/image" Target="../media/image61.wmf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88.bin"/><Relationship Id="rId19" Type="http://schemas.openxmlformats.org/officeDocument/2006/relationships/oleObject" Target="../embeddings/oleObject93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0.bin"/><Relationship Id="rId22" Type="http://schemas.openxmlformats.org/officeDocument/2006/relationships/image" Target="../media/image7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70.wmf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95.bin"/><Relationship Id="rId21" Type="http://schemas.openxmlformats.org/officeDocument/2006/relationships/oleObject" Target="../embeddings/oleObject105.bin"/><Relationship Id="rId7" Type="http://schemas.openxmlformats.org/officeDocument/2006/relationships/oleObject" Target="../embeddings/oleObject97.bin"/><Relationship Id="rId12" Type="http://schemas.openxmlformats.org/officeDocument/2006/relationships/oleObject" Target="../embeddings/oleObject100.bin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2.bin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9.wmf"/><Relationship Id="rId11" Type="http://schemas.openxmlformats.org/officeDocument/2006/relationships/image" Target="../media/image61.wmf"/><Relationship Id="rId24" Type="http://schemas.openxmlformats.org/officeDocument/2006/relationships/image" Target="../media/image75.wmf"/><Relationship Id="rId5" Type="http://schemas.openxmlformats.org/officeDocument/2006/relationships/oleObject" Target="../embeddings/oleObject96.bin"/><Relationship Id="rId15" Type="http://schemas.openxmlformats.org/officeDocument/2006/relationships/image" Target="../media/image62.wmf"/><Relationship Id="rId23" Type="http://schemas.openxmlformats.org/officeDocument/2006/relationships/oleObject" Target="../embeddings/oleObject106.bin"/><Relationship Id="rId10" Type="http://schemas.openxmlformats.org/officeDocument/2006/relationships/oleObject" Target="../embeddings/oleObject99.bin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98.bin"/><Relationship Id="rId14" Type="http://schemas.openxmlformats.org/officeDocument/2006/relationships/oleObject" Target="../embeddings/oleObject101.bin"/><Relationship Id="rId22" Type="http://schemas.openxmlformats.org/officeDocument/2006/relationships/image" Target="../media/image7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70.wmf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17.bin"/><Relationship Id="rId7" Type="http://schemas.openxmlformats.org/officeDocument/2006/relationships/oleObject" Target="../embeddings/oleObject109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4.bin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9.wmf"/><Relationship Id="rId11" Type="http://schemas.openxmlformats.org/officeDocument/2006/relationships/image" Target="../media/image61.wmf"/><Relationship Id="rId5" Type="http://schemas.openxmlformats.org/officeDocument/2006/relationships/oleObject" Target="../embeddings/oleObject108.bin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111.bin"/><Relationship Id="rId19" Type="http://schemas.openxmlformats.org/officeDocument/2006/relationships/oleObject" Target="../embeddings/oleObject116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3.bin"/><Relationship Id="rId22" Type="http://schemas.openxmlformats.org/officeDocument/2006/relationships/image" Target="../media/image7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31640" y="332656"/>
            <a:ext cx="497924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tx2"/>
                </a:solidFill>
              </a:rPr>
              <a:t>Szumy w systemach</a:t>
            </a:r>
            <a:r>
              <a:rPr kumimoji="1" lang="pl-PL" sz="4400" b="1" smtClean="0">
                <a:solidFill>
                  <a:schemeClr val="tx2"/>
                </a:solidFill>
              </a:rPr>
              <a:t/>
            </a:r>
            <a:br>
              <a:rPr kumimoji="1" lang="pl-PL" sz="4400" b="1" smtClean="0">
                <a:solidFill>
                  <a:schemeClr val="tx2"/>
                </a:solidFill>
              </a:rPr>
            </a:br>
            <a:r>
              <a:rPr kumimoji="1" lang="pl-PL" sz="4400" b="1" smtClean="0">
                <a:solidFill>
                  <a:schemeClr val="tx2"/>
                </a:solidFill>
              </a:rPr>
              <a:t>transmisyjnych (08)</a:t>
            </a:r>
            <a:endParaRPr kumimoji="1" lang="pl-PL" sz="4400" b="1" dirty="0" smtClean="0">
              <a:solidFill>
                <a:schemeClr val="tx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25363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System transmisyjny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Szumy </a:t>
            </a:r>
            <a:r>
              <a:rPr lang="pl-PL" b="1" dirty="0" err="1" smtClean="0"/>
              <a:t>vs</a:t>
            </a:r>
            <a:r>
              <a:rPr lang="pl-PL" b="1" dirty="0" smtClean="0"/>
              <a:t>. zakłócenia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Źródła szumów w systemach transmisyjnych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 smtClean="0"/>
              <a:t> </a:t>
            </a:r>
            <a:r>
              <a:rPr lang="pl-PL" b="1" dirty="0" err="1" smtClean="0"/>
              <a:t>Additive</a:t>
            </a:r>
            <a:r>
              <a:rPr lang="pl-PL" b="1" dirty="0" smtClean="0"/>
              <a:t> </a:t>
            </a:r>
            <a:r>
              <a:rPr lang="pl-PL" b="1" dirty="0"/>
              <a:t>White </a:t>
            </a:r>
            <a:r>
              <a:rPr lang="pl-PL" b="1" dirty="0" err="1"/>
              <a:t>Gaussian</a:t>
            </a:r>
            <a:r>
              <a:rPr lang="pl-PL" b="1" dirty="0"/>
              <a:t> </a:t>
            </a:r>
            <a:r>
              <a:rPr lang="pl-PL" b="1" dirty="0" err="1"/>
              <a:t>Noise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Filtracja AWGN</a:t>
            </a:r>
          </a:p>
          <a:p>
            <a:pPr eaLnBrk="0" hangingPunct="0">
              <a:buFontTx/>
              <a:buChar char="•"/>
            </a:pPr>
            <a:r>
              <a:rPr lang="pl-PL" b="1" dirty="0" smtClean="0"/>
              <a:t> Szumy w systemach transmisyjnych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err="1" smtClean="0"/>
              <a:t>Additive</a:t>
            </a:r>
            <a:r>
              <a:rPr lang="pl-PL" b="1" dirty="0" smtClean="0"/>
              <a:t> </a:t>
            </a:r>
            <a:r>
              <a:rPr lang="pl-PL" b="1" dirty="0" err="1" smtClean="0"/>
              <a:t>Narrowband</a:t>
            </a:r>
            <a:r>
              <a:rPr lang="pl-PL" b="1" dirty="0" smtClean="0"/>
              <a:t> </a:t>
            </a:r>
            <a:r>
              <a:rPr lang="pl-PL" b="1" dirty="0" err="1" smtClean="0"/>
              <a:t>Gaussian</a:t>
            </a:r>
            <a:r>
              <a:rPr lang="pl-PL" b="1" dirty="0" smtClean="0"/>
              <a:t> </a:t>
            </a:r>
            <a:r>
              <a:rPr lang="pl-PL" b="1" dirty="0" err="1" smtClean="0"/>
              <a:t>Noise</a:t>
            </a:r>
            <a:endParaRPr lang="pl-PL" b="1" dirty="0"/>
          </a:p>
          <a:p>
            <a:pPr eaLnBrk="0" hangingPunct="0"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Podsumowanie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rostokąt 33"/>
          <p:cNvSpPr/>
          <p:nvPr/>
        </p:nvSpPr>
        <p:spPr bwMode="auto">
          <a:xfrm>
            <a:off x="4126433" y="5285318"/>
            <a:ext cx="1368152" cy="1152128"/>
          </a:xfrm>
          <a:prstGeom prst="rect">
            <a:avLst/>
          </a:prstGeom>
          <a:solidFill>
            <a:srgbClr val="33CCFF">
              <a:alpha val="5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1037795" y="32294"/>
            <a:ext cx="4608954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Filtracja AWGN</a:t>
            </a:r>
          </a:p>
        </p:txBody>
      </p:sp>
      <p:graphicFrame>
        <p:nvGraphicFramePr>
          <p:cNvPr id="10246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597412"/>
              </p:ext>
            </p:extLst>
          </p:nvPr>
        </p:nvGraphicFramePr>
        <p:xfrm>
          <a:off x="3525746" y="3287615"/>
          <a:ext cx="5194719" cy="1368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1" name="Equation" r:id="rId3" imgW="3085920" imgH="812520" progId="Equation.3">
                  <p:embed/>
                </p:oleObj>
              </mc:Choice>
              <mc:Fallback>
                <p:oleObj name="Equation" r:id="rId3" imgW="3085920" imgH="81252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746" y="3287615"/>
                        <a:ext cx="5194719" cy="13686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1177925" y="6443176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1330325" y="4461976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47556"/>
              </p:ext>
            </p:extLst>
          </p:nvPr>
        </p:nvGraphicFramePr>
        <p:xfrm>
          <a:off x="6892925" y="5833576"/>
          <a:ext cx="533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2" name="Równanie" r:id="rId5" imgW="152280" imgH="139680" progId="Equation.3">
                  <p:embed/>
                </p:oleObj>
              </mc:Choice>
              <mc:Fallback>
                <p:oleObj name="Równanie" r:id="rId5" imgW="152280" imgH="1396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5833576"/>
                        <a:ext cx="5334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1"/>
          <p:cNvSpPr>
            <a:spLocks/>
          </p:cNvSpPr>
          <p:nvPr/>
        </p:nvSpPr>
        <p:spPr bwMode="auto">
          <a:xfrm>
            <a:off x="1330325" y="5281126"/>
            <a:ext cx="5680075" cy="1162050"/>
          </a:xfrm>
          <a:custGeom>
            <a:avLst/>
            <a:gdLst>
              <a:gd name="T0" fmla="*/ 0 w 3578"/>
              <a:gd name="T1" fmla="*/ 12 h 732"/>
              <a:gd name="T2" fmla="*/ 2994 w 3578"/>
              <a:gd name="T3" fmla="*/ 120 h 732"/>
              <a:gd name="T4" fmla="*/ 3504 w 3578"/>
              <a:gd name="T5" fmla="*/ 732 h 732"/>
              <a:gd name="T6" fmla="*/ 0 60000 65536"/>
              <a:gd name="T7" fmla="*/ 0 60000 65536"/>
              <a:gd name="T8" fmla="*/ 0 60000 65536"/>
              <a:gd name="T9" fmla="*/ 0 w 3578"/>
              <a:gd name="T10" fmla="*/ 0 h 732"/>
              <a:gd name="T11" fmla="*/ 3578 w 3578"/>
              <a:gd name="T12" fmla="*/ 732 h 7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8" h="732">
                <a:moveTo>
                  <a:pt x="0" y="12"/>
                </a:moveTo>
                <a:cubicBezTo>
                  <a:pt x="499" y="30"/>
                  <a:pt x="2410" y="0"/>
                  <a:pt x="2994" y="120"/>
                </a:cubicBezTo>
                <a:cubicBezTo>
                  <a:pt x="3578" y="240"/>
                  <a:pt x="3398" y="605"/>
                  <a:pt x="3504" y="73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pl-PL"/>
          </a:p>
        </p:txBody>
      </p:sp>
      <p:cxnSp>
        <p:nvCxnSpPr>
          <p:cNvPr id="29" name="Łącznik prosty 28"/>
          <p:cNvCxnSpPr/>
          <p:nvPr/>
        </p:nvCxnSpPr>
        <p:spPr bwMode="auto">
          <a:xfrm>
            <a:off x="4130253" y="5110792"/>
            <a:ext cx="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Łącznik prosty 29"/>
          <p:cNvCxnSpPr/>
          <p:nvPr/>
        </p:nvCxnSpPr>
        <p:spPr bwMode="auto">
          <a:xfrm>
            <a:off x="5498405" y="5110792"/>
            <a:ext cx="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Łącznik prosty ze strzałką 31"/>
          <p:cNvCxnSpPr/>
          <p:nvPr/>
        </p:nvCxnSpPr>
        <p:spPr bwMode="auto">
          <a:xfrm>
            <a:off x="4130253" y="5830872"/>
            <a:ext cx="136815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graphicFrame>
        <p:nvGraphicFramePr>
          <p:cNvPr id="33" name="Obi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39935"/>
              </p:ext>
            </p:extLst>
          </p:nvPr>
        </p:nvGraphicFramePr>
        <p:xfrm>
          <a:off x="4097102" y="5885258"/>
          <a:ext cx="1436935" cy="43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3" name="Equation" r:id="rId7" imgW="583920" imgH="177480" progId="Equation.3">
                  <p:embed/>
                </p:oleObj>
              </mc:Choice>
              <mc:Fallback>
                <p:oleObj name="Equation" r:id="rId7" imgW="5839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102" y="5885258"/>
                        <a:ext cx="1436935" cy="4372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84"/>
          <p:cNvSpPr>
            <a:spLocks noChangeArrowheads="1"/>
          </p:cNvSpPr>
          <p:nvPr/>
        </p:nvSpPr>
        <p:spPr bwMode="auto">
          <a:xfrm>
            <a:off x="5326900" y="1888783"/>
            <a:ext cx="20489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b="1" dirty="0" smtClean="0"/>
              <a:t>ANGN, </a:t>
            </a:r>
            <a:r>
              <a:rPr kumimoji="1" lang="pl-PL" i="1" dirty="0" smtClean="0"/>
              <a:t>n</a:t>
            </a:r>
            <a:r>
              <a:rPr kumimoji="1" lang="pl-PL" dirty="0" smtClean="0"/>
              <a:t>(</a:t>
            </a:r>
            <a:r>
              <a:rPr kumimoji="1" lang="pl-PL" i="1" dirty="0" smtClean="0"/>
              <a:t>t</a:t>
            </a:r>
            <a:r>
              <a:rPr kumimoji="1" lang="pl-PL" dirty="0" smtClean="0"/>
              <a:t>), </a:t>
            </a:r>
            <a:r>
              <a:rPr kumimoji="1" lang="pl-PL" i="1" dirty="0" smtClean="0"/>
              <a:t>N</a:t>
            </a:r>
            <a:endParaRPr kumimoji="1" lang="pl-PL" dirty="0" smtClean="0"/>
          </a:p>
          <a:p>
            <a:r>
              <a:rPr kumimoji="1" lang="pl-PL" sz="1800" dirty="0" smtClean="0"/>
              <a:t>(</a:t>
            </a:r>
            <a:r>
              <a:rPr kumimoji="1" lang="pl-PL" sz="1800" dirty="0" err="1" smtClean="0"/>
              <a:t>wąskpasmowy</a:t>
            </a:r>
            <a:r>
              <a:rPr kumimoji="1" lang="pl-PL" sz="1800" dirty="0" smtClean="0"/>
              <a:t>)</a:t>
            </a:r>
          </a:p>
          <a:p>
            <a:r>
              <a:rPr kumimoji="1" lang="pl-PL" sz="1800" dirty="0" smtClean="0"/>
              <a:t>(</a:t>
            </a:r>
            <a:r>
              <a:rPr kumimoji="1" lang="pl-PL" sz="1800" dirty="0" err="1" smtClean="0"/>
              <a:t>narrowband</a:t>
            </a:r>
            <a:r>
              <a:rPr kumimoji="1" lang="pl-PL" sz="1800" dirty="0" smtClean="0"/>
              <a:t>)</a:t>
            </a:r>
          </a:p>
        </p:txBody>
      </p:sp>
      <p:sp>
        <p:nvSpPr>
          <p:cNvPr id="40" name="Text Box 80"/>
          <p:cNvSpPr txBox="1">
            <a:spLocks noChangeArrowheads="1"/>
          </p:cNvSpPr>
          <p:nvPr/>
        </p:nvSpPr>
        <p:spPr bwMode="auto">
          <a:xfrm>
            <a:off x="3309565" y="2318505"/>
            <a:ext cx="1828800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2800" b="1" dirty="0"/>
          </a:p>
        </p:txBody>
      </p:sp>
      <p:sp>
        <p:nvSpPr>
          <p:cNvPr id="41" name="Line 81"/>
          <p:cNvSpPr>
            <a:spLocks noChangeShapeType="1"/>
          </p:cNvSpPr>
          <p:nvPr/>
        </p:nvSpPr>
        <p:spPr bwMode="auto">
          <a:xfrm>
            <a:off x="2014165" y="2623305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42" name="Line 82"/>
          <p:cNvSpPr>
            <a:spLocks noChangeShapeType="1"/>
          </p:cNvSpPr>
          <p:nvPr/>
        </p:nvSpPr>
        <p:spPr bwMode="auto">
          <a:xfrm>
            <a:off x="5138365" y="2623305"/>
            <a:ext cx="12954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24247"/>
              </p:ext>
            </p:extLst>
          </p:nvPr>
        </p:nvGraphicFramePr>
        <p:xfrm>
          <a:off x="3384327" y="2387388"/>
          <a:ext cx="1689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4" name="Równanie" r:id="rId9" imgW="723600" imgH="177480" progId="Equation.3">
                  <p:embed/>
                </p:oleObj>
              </mc:Choice>
              <mc:Fallback>
                <p:oleObj name="Równanie" r:id="rId9" imgW="72360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327" y="2387388"/>
                        <a:ext cx="16891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Prostokąt 44"/>
          <p:cNvSpPr/>
          <p:nvPr/>
        </p:nvSpPr>
        <p:spPr>
          <a:xfrm>
            <a:off x="1022170" y="708358"/>
            <a:ext cx="64588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+mj-lt"/>
              </a:rPr>
              <a:t>(Idealny) filtr </a:t>
            </a:r>
            <a:r>
              <a:rPr kumimoji="1" lang="pl-PL" sz="3200" b="1" dirty="0" err="1" smtClean="0">
                <a:solidFill>
                  <a:srgbClr val="008000"/>
                </a:solidFill>
                <a:latin typeface="+mj-lt"/>
              </a:rPr>
              <a:t>dolno</a:t>
            </a:r>
            <a:r>
              <a:rPr kumimoji="1" lang="pl-PL" sz="3200" b="1" dirty="0" smtClean="0">
                <a:solidFill>
                  <a:srgbClr val="008000"/>
                </a:solidFill>
                <a:latin typeface="+mj-lt"/>
              </a:rPr>
              <a:t>- (IFDP) lub</a:t>
            </a:r>
            <a:br>
              <a:rPr kumimoji="1" lang="pl-PL" sz="3200" b="1" dirty="0" smtClean="0">
                <a:solidFill>
                  <a:srgbClr val="008000"/>
                </a:solidFill>
                <a:latin typeface="+mj-lt"/>
              </a:rPr>
            </a:br>
            <a:r>
              <a:rPr kumimoji="1" lang="pl-PL" sz="3200" b="1" dirty="0" err="1" smtClean="0">
                <a:solidFill>
                  <a:srgbClr val="008000"/>
                </a:solidFill>
                <a:latin typeface="+mj-lt"/>
              </a:rPr>
              <a:t>pasmowoprzepustowy</a:t>
            </a:r>
            <a:r>
              <a:rPr kumimoji="1" lang="pl-PL" sz="3200" b="1" dirty="0" smtClean="0">
                <a:solidFill>
                  <a:srgbClr val="008000"/>
                </a:solidFill>
                <a:latin typeface="+mj-lt"/>
              </a:rPr>
              <a:t> (IFPP) </a:t>
            </a:r>
            <a:r>
              <a:rPr kumimoji="1" lang="pl-PL" sz="3200" b="1" i="1" dirty="0" smtClean="0">
                <a:solidFill>
                  <a:srgbClr val="008000"/>
                </a:solidFill>
                <a:latin typeface="+mj-lt"/>
              </a:rPr>
              <a:t>H</a:t>
            </a:r>
            <a:r>
              <a:rPr kumimoji="1" lang="pl-PL" sz="3200" b="1" dirty="0" smtClean="0">
                <a:solidFill>
                  <a:srgbClr val="008000"/>
                </a:solidFill>
                <a:latin typeface="+mj-lt"/>
              </a:rPr>
              <a:t>(</a:t>
            </a:r>
            <a:r>
              <a:rPr kumimoji="1" lang="pl-PL" sz="3200" b="1" i="1" dirty="0" smtClean="0">
                <a:solidFill>
                  <a:srgbClr val="008000"/>
                </a:solidFill>
                <a:latin typeface="+mj-lt"/>
                <a:sym typeface="Symbol"/>
              </a:rPr>
              <a:t></a:t>
            </a:r>
            <a:r>
              <a:rPr kumimoji="1" lang="pl-PL" sz="3200" b="1" dirty="0" smtClean="0">
                <a:solidFill>
                  <a:srgbClr val="008000"/>
                </a:solidFill>
                <a:latin typeface="+mj-lt"/>
              </a:rPr>
              <a:t>)</a:t>
            </a:r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7" name="Prostokąt 36"/>
          <p:cNvSpPr/>
          <p:nvPr/>
        </p:nvSpPr>
        <p:spPr bwMode="auto">
          <a:xfrm>
            <a:off x="1318121" y="5285318"/>
            <a:ext cx="1368152" cy="1152128"/>
          </a:xfrm>
          <a:prstGeom prst="rect">
            <a:avLst/>
          </a:prstGeom>
          <a:solidFill>
            <a:srgbClr val="33CCFF">
              <a:alpha val="49804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Łącznik prosty 45"/>
          <p:cNvCxnSpPr/>
          <p:nvPr/>
        </p:nvCxnSpPr>
        <p:spPr bwMode="auto">
          <a:xfrm>
            <a:off x="1321941" y="5110792"/>
            <a:ext cx="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Łącznik prosty 46"/>
          <p:cNvCxnSpPr/>
          <p:nvPr/>
        </p:nvCxnSpPr>
        <p:spPr bwMode="auto">
          <a:xfrm>
            <a:off x="2690093" y="5110792"/>
            <a:ext cx="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Łącznik prosty ze strzałką 47"/>
          <p:cNvCxnSpPr/>
          <p:nvPr/>
        </p:nvCxnSpPr>
        <p:spPr bwMode="auto">
          <a:xfrm>
            <a:off x="1321941" y="5830872"/>
            <a:ext cx="136815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graphicFrame>
        <p:nvGraphicFramePr>
          <p:cNvPr id="49" name="Obi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36255"/>
              </p:ext>
            </p:extLst>
          </p:nvPr>
        </p:nvGraphicFramePr>
        <p:xfrm>
          <a:off x="1367384" y="5362086"/>
          <a:ext cx="1265063" cy="414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5" name="Equation" r:id="rId11" imgW="660240" imgH="215640" progId="Equation.3">
                  <p:embed/>
                </p:oleObj>
              </mc:Choice>
              <mc:Fallback>
                <p:oleObj name="Equation" r:id="rId11" imgW="6602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384" y="5362086"/>
                        <a:ext cx="1265063" cy="4148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Prostokąt 49"/>
          <p:cNvSpPr/>
          <p:nvPr/>
        </p:nvSpPr>
        <p:spPr>
          <a:xfrm>
            <a:off x="1537965" y="6406936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b="1" dirty="0" smtClean="0">
                <a:solidFill>
                  <a:srgbClr val="008000"/>
                </a:solidFill>
                <a:latin typeface="Verdana" pitchFamily="34" charset="0"/>
              </a:rPr>
              <a:t>IFDP</a:t>
            </a:r>
            <a:endParaRPr lang="pl-PL" dirty="0"/>
          </a:p>
        </p:txBody>
      </p:sp>
      <p:sp>
        <p:nvSpPr>
          <p:cNvPr id="51" name="Prostokąt 50"/>
          <p:cNvSpPr/>
          <p:nvPr/>
        </p:nvSpPr>
        <p:spPr>
          <a:xfrm>
            <a:off x="4346277" y="640693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pl-PL" b="1" dirty="0" smtClean="0">
                <a:solidFill>
                  <a:srgbClr val="008000"/>
                </a:solidFill>
                <a:latin typeface="Verdana" pitchFamily="34" charset="0"/>
              </a:rPr>
              <a:t>IFPP</a:t>
            </a:r>
            <a:endParaRPr lang="pl-PL" dirty="0"/>
          </a:p>
        </p:txBody>
      </p:sp>
      <p:sp>
        <p:nvSpPr>
          <p:cNvPr id="31" name="Rectangle 83"/>
          <p:cNvSpPr>
            <a:spLocks noChangeArrowheads="1"/>
          </p:cNvSpPr>
          <p:nvPr/>
        </p:nvSpPr>
        <p:spPr bwMode="auto">
          <a:xfrm>
            <a:off x="1346845" y="1860735"/>
            <a:ext cx="196720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b="1" dirty="0" smtClean="0"/>
              <a:t>AWGN, </a:t>
            </a:r>
            <a:r>
              <a:rPr kumimoji="1" lang="pl-PL" i="1" dirty="0" smtClean="0"/>
              <a:t>z</a:t>
            </a:r>
            <a:r>
              <a:rPr kumimoji="1" lang="pl-PL" dirty="0" smtClean="0"/>
              <a:t>(</a:t>
            </a:r>
            <a:r>
              <a:rPr kumimoji="1" lang="pl-PL" i="1" dirty="0" smtClean="0"/>
              <a:t>t</a:t>
            </a:r>
            <a:r>
              <a:rPr kumimoji="1" lang="pl-PL" dirty="0" smtClean="0"/>
              <a:t>)</a:t>
            </a:r>
            <a:br>
              <a:rPr kumimoji="1" lang="pl-PL" dirty="0" smtClean="0"/>
            </a:br>
            <a:r>
              <a:rPr kumimoji="1" lang="pl-PL" dirty="0" smtClean="0"/>
              <a:t>(</a:t>
            </a:r>
            <a:r>
              <a:rPr kumimoji="1" lang="pl-PL" sz="1800" dirty="0" smtClean="0"/>
              <a:t>szerokopasmowy)</a:t>
            </a:r>
          </a:p>
          <a:p>
            <a:pPr algn="ctr"/>
            <a:r>
              <a:rPr kumimoji="1" lang="pl-PL" sz="1800" dirty="0" smtClean="0"/>
              <a:t>(</a:t>
            </a:r>
            <a:r>
              <a:rPr kumimoji="1" lang="pl-PL" sz="1800" dirty="0" err="1" smtClean="0"/>
              <a:t>wideband</a:t>
            </a:r>
            <a:r>
              <a:rPr kumimoji="1" lang="pl-PL" sz="1800" dirty="0" smtClean="0"/>
              <a:t>)</a:t>
            </a:r>
            <a:endParaRPr kumimoji="1"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graphicFrame>
        <p:nvGraphicFramePr>
          <p:cNvPr id="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21839"/>
              </p:ext>
            </p:extLst>
          </p:nvPr>
        </p:nvGraphicFramePr>
        <p:xfrm>
          <a:off x="3748088" y="1833563"/>
          <a:ext cx="8905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6" name="Równanie" r:id="rId13" imgW="380880" imgH="215640" progId="Equation.3">
                  <p:embed/>
                </p:oleObj>
              </mc:Choice>
              <mc:Fallback>
                <p:oleObj name="Równanie" r:id="rId13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1833563"/>
                        <a:ext cx="8905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010622" y="5310728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½</a:t>
            </a:r>
            <a:r>
              <a:rPr lang="pl-PL" i="1" dirty="0" smtClean="0"/>
              <a:t>N</a:t>
            </a:r>
            <a:r>
              <a:rPr lang="pl-PL" baseline="-25000" dirty="0" smtClean="0"/>
              <a:t>0</a:t>
            </a:r>
            <a:endParaRPr lang="pl-PL" baseline="-25000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346845" y="2942219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latin typeface="+mj-lt"/>
              </a:rPr>
              <a:t>S</a:t>
            </a:r>
            <a:r>
              <a:rPr lang="pl-PL" baseline="-25000" dirty="0" err="1" smtClean="0">
                <a:latin typeface="+mj-lt"/>
              </a:rPr>
              <a:t>z</a:t>
            </a:r>
            <a:r>
              <a:rPr lang="pl-PL" dirty="0" smtClean="0">
                <a:latin typeface="+mj-lt"/>
              </a:rPr>
              <a:t>(</a:t>
            </a:r>
            <a:r>
              <a:rPr lang="el-GR" i="1" dirty="0" smtClean="0">
                <a:latin typeface="+mj-lt"/>
                <a:ea typeface="Cambria Math" panose="02040503050406030204" pitchFamily="18" charset="0"/>
              </a:rPr>
              <a:t>ω</a:t>
            </a:r>
            <a:r>
              <a:rPr lang="pl-PL" dirty="0" smtClean="0">
                <a:latin typeface="+mj-lt"/>
              </a:rPr>
              <a:t>) = ½</a:t>
            </a:r>
            <a:r>
              <a:rPr lang="pl-PL" i="1" dirty="0" smtClean="0">
                <a:latin typeface="+mj-lt"/>
              </a:rPr>
              <a:t>N</a:t>
            </a:r>
            <a:r>
              <a:rPr lang="pl-PL" baseline="-25000" dirty="0" smtClean="0">
                <a:latin typeface="+mj-lt"/>
              </a:rPr>
              <a:t>0</a:t>
            </a:r>
            <a:endParaRPr lang="pl-PL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0" y="146050"/>
            <a:ext cx="56092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Szumy w systemach</a:t>
            </a:r>
            <a:b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transmisyjnych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637134" y="2716982"/>
            <a:ext cx="1811714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NADAJNIK</a:t>
            </a:r>
            <a:endParaRPr lang="pl-PL" b="1" dirty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6353944" y="2667075"/>
            <a:ext cx="2015295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ODBIORNIK</a:t>
            </a:r>
            <a:endParaRPr lang="pl-PL" b="1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059985" y="2636912"/>
            <a:ext cx="1612942" cy="523220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sz="1400" b="1" dirty="0" smtClean="0">
                <a:solidFill>
                  <a:srgbClr val="336600"/>
                </a:solidFill>
              </a:rPr>
              <a:t>KANAŁ</a:t>
            </a:r>
            <a:br>
              <a:rPr lang="pl-PL" sz="1400" b="1" dirty="0" smtClean="0">
                <a:solidFill>
                  <a:srgbClr val="336600"/>
                </a:solidFill>
              </a:rPr>
            </a:br>
            <a:r>
              <a:rPr lang="pl-PL" sz="1400" b="1" dirty="0" smtClean="0">
                <a:solidFill>
                  <a:srgbClr val="336600"/>
                </a:solidFill>
              </a:rPr>
              <a:t>TRANSMISYJNY</a:t>
            </a:r>
            <a:endParaRPr lang="pl-PL" sz="1400" b="1" dirty="0">
              <a:solidFill>
                <a:srgbClr val="336600"/>
              </a:solidFill>
            </a:endParaRPr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3458344" y="29337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5668144" y="291472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3880619" y="3179837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V="1">
            <a:off x="4194944" y="3187775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V="1">
            <a:off x="4496569" y="3208412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3067403" y="3988663"/>
            <a:ext cx="32865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b="1" dirty="0" smtClean="0">
                <a:solidFill>
                  <a:srgbClr val="FF0000"/>
                </a:solidFill>
              </a:rPr>
              <a:t>Szum AWGN</a:t>
            </a:r>
          </a:p>
          <a:p>
            <a:pPr algn="ctr" eaLnBrk="0" hangingPunct="0"/>
            <a:r>
              <a:rPr lang="pl-PL" b="1" dirty="0" err="1">
                <a:solidFill>
                  <a:srgbClr val="FF0000"/>
                </a:solidFill>
              </a:rPr>
              <a:t>Additive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Wideband</a:t>
            </a:r>
            <a:r>
              <a:rPr lang="pl-PL" b="1" dirty="0">
                <a:solidFill>
                  <a:srgbClr val="FF0000"/>
                </a:solidFill>
              </a:rPr>
              <a:t> GN</a:t>
            </a: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2555776" y="3429000"/>
            <a:ext cx="0" cy="1676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 flipV="1">
            <a:off x="7192144" y="3390975"/>
            <a:ext cx="0" cy="1676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1793776" y="5029200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modulacja</a:t>
            </a:r>
            <a:endParaRPr lang="pl-PL" b="1" dirty="0"/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6566669" y="5032450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detekcja</a:t>
            </a:r>
            <a:endParaRPr lang="pl-PL" b="1" dirty="0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8379396" y="294094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7481069" y="5497587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3071097" y="85053"/>
            <a:ext cx="2238113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Nadajnik</a:t>
            </a:r>
            <a:endParaRPr lang="pl-PL" sz="3200" b="1" dirty="0">
              <a:solidFill>
                <a:srgbClr val="336600"/>
              </a:solidFill>
            </a:endParaRP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7527925" y="4683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993081" y="3491527"/>
            <a:ext cx="763407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2000" b="1" dirty="0" smtClean="0"/>
              <a:t>IFDP</a:t>
            </a:r>
            <a:r>
              <a:rPr lang="pl-PL" sz="2000" b="1" dirty="0"/>
              <a:t>	– </a:t>
            </a:r>
            <a:r>
              <a:rPr lang="pl-PL" sz="2000" b="1" dirty="0" smtClean="0"/>
              <a:t>idealny filtr dolnoprzepustowy (zawężenie pasma</a:t>
            </a:r>
            <a:br>
              <a:rPr lang="pl-PL" sz="2000" b="1" dirty="0" smtClean="0"/>
            </a:br>
            <a:r>
              <a:rPr lang="pl-PL" sz="2000" b="1" dirty="0" smtClean="0"/>
              <a:t>                  sygnału informacyjnego</a:t>
            </a:r>
            <a:endParaRPr lang="pl-PL" sz="2000" b="1" dirty="0"/>
          </a:p>
          <a:p>
            <a:pPr eaLnBrk="0" hangingPunct="0"/>
            <a:r>
              <a:rPr lang="pl-PL" sz="2000" b="1" dirty="0" smtClean="0"/>
              <a:t>IFPP</a:t>
            </a:r>
            <a:r>
              <a:rPr lang="pl-PL" sz="2000" b="1" dirty="0"/>
              <a:t>	– </a:t>
            </a:r>
            <a:r>
              <a:rPr lang="pl-PL" sz="2000" b="1" dirty="0" smtClean="0"/>
              <a:t>idealny filtr </a:t>
            </a:r>
            <a:r>
              <a:rPr lang="pl-PL" sz="2000" b="1" dirty="0" err="1" smtClean="0"/>
              <a:t>pasmowoprzepustowy</a:t>
            </a:r>
            <a:r>
              <a:rPr lang="pl-PL" sz="2000" b="1" dirty="0" smtClean="0"/>
              <a:t> (usuwanie często-</a:t>
            </a:r>
            <a:br>
              <a:rPr lang="pl-PL" sz="2000" b="1" dirty="0" smtClean="0"/>
            </a:br>
            <a:r>
              <a:rPr lang="pl-PL" sz="2000" b="1" dirty="0" smtClean="0"/>
              <a:t>                  </a:t>
            </a:r>
            <a:r>
              <a:rPr lang="pl-PL" sz="2000" b="1" dirty="0" err="1" smtClean="0"/>
              <a:t>tliwości</a:t>
            </a:r>
            <a:r>
              <a:rPr lang="pl-PL" sz="2000" b="1" dirty="0" smtClean="0"/>
              <a:t> spoza pasma transmisyjnego)</a:t>
            </a:r>
            <a:endParaRPr lang="pl-PL" sz="2000" b="1" dirty="0"/>
          </a:p>
          <a:p>
            <a:pPr eaLnBrk="0" hangingPunct="0"/>
            <a:r>
              <a:rPr lang="pl-PL" sz="2000" b="1" dirty="0"/>
              <a:t>MOD	– </a:t>
            </a:r>
            <a:r>
              <a:rPr lang="pl-PL" sz="2000" b="1" dirty="0" smtClean="0"/>
              <a:t>modulator (przesunięcie widma sygnału informacyjnego</a:t>
            </a:r>
            <a:br>
              <a:rPr lang="pl-PL" sz="2000" b="1" dirty="0" smtClean="0"/>
            </a:br>
            <a:r>
              <a:rPr lang="pl-PL" sz="2000" b="1" dirty="0" smtClean="0"/>
              <a:t>                  do pasma kanału)</a:t>
            </a:r>
          </a:p>
          <a:p>
            <a:pPr eaLnBrk="0" hangingPunct="0"/>
            <a:r>
              <a:rPr lang="pl-PL" sz="2000" b="1" i="1" dirty="0" smtClean="0"/>
              <a:t>x</a:t>
            </a:r>
            <a:r>
              <a:rPr lang="pl-PL" sz="2000" b="1" dirty="0" smtClean="0"/>
              <a:t>(</a:t>
            </a:r>
            <a:r>
              <a:rPr lang="pl-PL" sz="2000" b="1" i="1" dirty="0" smtClean="0"/>
              <a:t>t</a:t>
            </a:r>
            <a:r>
              <a:rPr lang="pl-PL" sz="2000" b="1" dirty="0" smtClean="0"/>
              <a:t>)	– sygnał informacyjny, szerokość pasma </a:t>
            </a:r>
            <a:r>
              <a:rPr lang="pl-PL" sz="2000" b="1" i="1" dirty="0" smtClean="0">
                <a:sym typeface="Symbol"/>
              </a:rPr>
              <a:t></a:t>
            </a:r>
            <a:r>
              <a:rPr lang="pl-PL" sz="2000" b="1" baseline="-25000" dirty="0" smtClean="0">
                <a:sym typeface="Symbol"/>
              </a:rPr>
              <a:t>m</a:t>
            </a:r>
            <a:r>
              <a:rPr lang="pl-PL" sz="2000" b="1" dirty="0" smtClean="0">
                <a:sym typeface="Symbol"/>
              </a:rPr>
              <a:t> = 2</a:t>
            </a:r>
            <a:r>
              <a:rPr lang="el-GR" sz="2000" b="1" i="1" dirty="0" smtClean="0">
                <a:sym typeface="Symbol"/>
              </a:rPr>
              <a:t>π</a:t>
            </a:r>
            <a:r>
              <a:rPr lang="pl-PL" sz="2000" b="1" i="1" dirty="0" err="1" smtClean="0">
                <a:sym typeface="Symbol"/>
              </a:rPr>
              <a:t>f</a:t>
            </a:r>
            <a:r>
              <a:rPr lang="pl-PL" sz="2000" b="1" baseline="-25000" dirty="0" err="1" smtClean="0">
                <a:sym typeface="Symbol"/>
              </a:rPr>
              <a:t>m</a:t>
            </a:r>
            <a:r>
              <a:rPr lang="pl-PL" sz="2000" b="1" dirty="0" smtClean="0"/>
              <a:t> </a:t>
            </a:r>
          </a:p>
          <a:p>
            <a:pPr eaLnBrk="0" hangingPunct="0"/>
            <a:r>
              <a:rPr lang="pl-PL" sz="2000" b="1" i="1" dirty="0">
                <a:sym typeface="Symbol"/>
              </a:rPr>
              <a:t>y</a:t>
            </a:r>
            <a:r>
              <a:rPr lang="pl-PL" sz="2000" b="1" dirty="0" smtClean="0">
                <a:sym typeface="Symbol"/>
              </a:rPr>
              <a:t>(</a:t>
            </a:r>
            <a:r>
              <a:rPr lang="pl-PL" sz="2000" b="1" i="1" dirty="0" smtClean="0">
                <a:sym typeface="Symbol"/>
              </a:rPr>
              <a:t>t</a:t>
            </a:r>
            <a:r>
              <a:rPr lang="pl-PL" sz="2000" b="1" dirty="0" smtClean="0">
                <a:sym typeface="Symbol"/>
              </a:rPr>
              <a:t>)	</a:t>
            </a:r>
            <a:r>
              <a:rPr lang="pl-PL" sz="2000" b="1" dirty="0" smtClean="0"/>
              <a:t>– sygnał zmodulowany, szerokość pasma </a:t>
            </a:r>
            <a:r>
              <a:rPr lang="pl-PL" sz="2000" b="1" i="1" dirty="0" smtClean="0"/>
              <a:t>W</a:t>
            </a:r>
            <a:r>
              <a:rPr lang="pl-PL" sz="2000" b="1" dirty="0"/>
              <a:t> </a:t>
            </a:r>
            <a:r>
              <a:rPr lang="pl-PL" sz="2000" b="1" dirty="0" smtClean="0"/>
              <a:t>= 2</a:t>
            </a:r>
            <a:r>
              <a:rPr lang="el-GR" sz="2000" b="1" i="1" dirty="0" smtClean="0"/>
              <a:t>π</a:t>
            </a:r>
            <a:r>
              <a:rPr lang="pl-PL" sz="2000" b="1" i="1" dirty="0" smtClean="0"/>
              <a:t>B</a:t>
            </a:r>
          </a:p>
          <a:p>
            <a:pPr eaLnBrk="0" hangingPunct="0"/>
            <a:r>
              <a:rPr lang="pl-PL" sz="2000" b="1" i="1" dirty="0" smtClean="0"/>
              <a:t>c</a:t>
            </a:r>
            <a:r>
              <a:rPr lang="pl-PL" sz="2000" b="1" dirty="0" smtClean="0"/>
              <a:t>(</a:t>
            </a:r>
            <a:r>
              <a:rPr lang="pl-PL" sz="2000" b="1" i="1" dirty="0" smtClean="0"/>
              <a:t>t</a:t>
            </a:r>
            <a:r>
              <a:rPr lang="pl-PL" sz="2000" b="1" dirty="0" smtClean="0"/>
              <a:t>)	– harmoniczny sygnał nośny, częstotliwość </a:t>
            </a:r>
            <a:r>
              <a:rPr lang="pl-PL" sz="2000" b="1" i="1" dirty="0" smtClean="0">
                <a:sym typeface="Symbol"/>
              </a:rPr>
              <a:t></a:t>
            </a:r>
            <a:r>
              <a:rPr lang="pl-PL" sz="2000" b="1" baseline="-25000" dirty="0" smtClean="0">
                <a:sym typeface="Symbol"/>
              </a:rPr>
              <a:t>0 </a:t>
            </a:r>
            <a:r>
              <a:rPr lang="pl-PL" sz="2000" b="1" dirty="0" smtClean="0">
                <a:sym typeface="Symbol"/>
              </a:rPr>
              <a:t>= 2</a:t>
            </a:r>
            <a:r>
              <a:rPr lang="el-GR" sz="2000" b="1" dirty="0" smtClean="0">
                <a:sym typeface="Symbol"/>
              </a:rPr>
              <a:t>π</a:t>
            </a:r>
            <a:r>
              <a:rPr lang="pl-PL" sz="2000" b="1" i="1" dirty="0" smtClean="0">
                <a:sym typeface="Symbol"/>
              </a:rPr>
              <a:t>f</a:t>
            </a:r>
            <a:r>
              <a:rPr lang="pl-PL" sz="2000" b="1" baseline="-25000" dirty="0" smtClean="0">
                <a:sym typeface="Symbol"/>
              </a:rPr>
              <a:t>0</a:t>
            </a:r>
            <a:r>
              <a:rPr lang="pl-PL" sz="2000" b="1" dirty="0" smtClean="0">
                <a:sym typeface="Symbol"/>
              </a:rPr>
              <a:t>  &gt;&gt;</a:t>
            </a:r>
            <a:r>
              <a:rPr lang="pl-PL" sz="2000" b="1" i="1" dirty="0" smtClean="0">
                <a:sym typeface="Symbol"/>
              </a:rPr>
              <a:t> </a:t>
            </a:r>
            <a:r>
              <a:rPr lang="pl-PL" sz="2000" b="1" baseline="-25000" dirty="0" smtClean="0">
                <a:sym typeface="Symbol"/>
              </a:rPr>
              <a:t>m </a:t>
            </a:r>
            <a:endParaRPr lang="pl-PL" b="1" baseline="-25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92698" y="706444"/>
            <a:ext cx="7083887" cy="2592082"/>
            <a:chOff x="770112" y="135103"/>
            <a:chExt cx="7083887" cy="2592082"/>
          </a:xfrm>
          <a:solidFill>
            <a:schemeClr val="bg1"/>
          </a:solidFill>
        </p:grpSpPr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1310556" y="1284202"/>
              <a:ext cx="902811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 smtClean="0"/>
                <a:t>IFDP</a:t>
              </a:r>
              <a:endParaRPr lang="pl-PL" b="1" dirty="0"/>
            </a:p>
          </p:txBody>
        </p:sp>
        <p:sp>
          <p:nvSpPr>
            <p:cNvPr id="1033" name="Text Box 6"/>
            <p:cNvSpPr txBox="1">
              <a:spLocks noChangeArrowheads="1"/>
            </p:cNvSpPr>
            <p:nvPr/>
          </p:nvSpPr>
          <p:spPr bwMode="auto">
            <a:xfrm>
              <a:off x="3354388" y="1274010"/>
              <a:ext cx="966788" cy="495300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/>
                <a:t>MOD</a:t>
              </a:r>
            </a:p>
          </p:txBody>
        </p:sp>
        <p:sp>
          <p:nvSpPr>
            <p:cNvPr id="1034" name="Text Box 7"/>
            <p:cNvSpPr txBox="1">
              <a:spLocks noChangeArrowheads="1"/>
            </p:cNvSpPr>
            <p:nvPr/>
          </p:nvSpPr>
          <p:spPr bwMode="auto">
            <a:xfrm>
              <a:off x="5100670" y="1307645"/>
              <a:ext cx="867545" cy="461665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 smtClean="0"/>
                <a:t>IFPP</a:t>
              </a:r>
              <a:endParaRPr lang="pl-PL" b="1" dirty="0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770112" y="1537535"/>
              <a:ext cx="53340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36" name="Line 9"/>
            <p:cNvSpPr>
              <a:spLocks noChangeShapeType="1"/>
            </p:cNvSpPr>
            <p:nvPr/>
          </p:nvSpPr>
          <p:spPr bwMode="auto">
            <a:xfrm>
              <a:off x="2211388" y="1537535"/>
              <a:ext cx="114300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026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5005645"/>
                </p:ext>
              </p:extLst>
            </p:nvPr>
          </p:nvGraphicFramePr>
          <p:xfrm>
            <a:off x="2230793" y="1657337"/>
            <a:ext cx="1156543" cy="378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26" name="Equation" r:id="rId3" imgW="660240" imgH="215640" progId="Equation.3">
                    <p:embed/>
                  </p:oleObj>
                </mc:Choice>
                <mc:Fallback>
                  <p:oleObj name="Equation" r:id="rId3" imgW="660240" imgH="21564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0793" y="1657337"/>
                          <a:ext cx="1156543" cy="37839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10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3196243"/>
                </p:ext>
              </p:extLst>
            </p:nvPr>
          </p:nvGraphicFramePr>
          <p:xfrm>
            <a:off x="6098606" y="1085208"/>
            <a:ext cx="1755393" cy="4381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27" name="Equation" r:id="rId5" imgW="863280" imgH="215640" progId="Equation.3">
                    <p:embed/>
                  </p:oleObj>
                </mc:Choice>
                <mc:Fallback>
                  <p:oleObj name="Equation" r:id="rId5" imgW="863280" imgH="215640" progId="Equation.3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8606" y="1085208"/>
                          <a:ext cx="1755393" cy="43812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Text Box 15"/>
            <p:cNvSpPr txBox="1">
              <a:spLocks noChangeArrowheads="1"/>
            </p:cNvSpPr>
            <p:nvPr/>
          </p:nvSpPr>
          <p:spPr bwMode="auto">
            <a:xfrm>
              <a:off x="2000533" y="2019299"/>
              <a:ext cx="1664238" cy="70788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l-PL" sz="2000" b="1" dirty="0" smtClean="0">
                  <a:solidFill>
                    <a:srgbClr val="669900"/>
                  </a:solidFill>
                </a:rPr>
                <a:t>Sygnał</a:t>
              </a:r>
              <a:br>
                <a:rPr lang="pl-PL" sz="2000" b="1" dirty="0" smtClean="0">
                  <a:solidFill>
                    <a:srgbClr val="669900"/>
                  </a:solidFill>
                </a:rPr>
              </a:br>
              <a:r>
                <a:rPr lang="pl-PL" sz="2000" b="1" dirty="0" smtClean="0">
                  <a:solidFill>
                    <a:srgbClr val="669900"/>
                  </a:solidFill>
                </a:rPr>
                <a:t>informacyjny</a:t>
              </a:r>
              <a:endParaRPr lang="pl-PL" sz="2000" b="1" dirty="0">
                <a:solidFill>
                  <a:srgbClr val="669900"/>
                </a:solidFill>
              </a:endParaRPr>
            </a:p>
          </p:txBody>
        </p:sp>
        <p:sp>
          <p:nvSpPr>
            <p:cNvPr id="1041" name="Text Box 16"/>
            <p:cNvSpPr txBox="1">
              <a:spLocks noChangeArrowheads="1"/>
            </p:cNvSpPr>
            <p:nvPr/>
          </p:nvSpPr>
          <p:spPr bwMode="auto">
            <a:xfrm>
              <a:off x="5917477" y="1739014"/>
              <a:ext cx="1765228" cy="70788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l-PL" sz="2000" b="1" dirty="0" smtClean="0">
                  <a:solidFill>
                    <a:srgbClr val="669900"/>
                  </a:solidFill>
                </a:rPr>
                <a:t>Sygnał</a:t>
              </a:r>
              <a:br>
                <a:rPr lang="pl-PL" sz="2000" b="1" dirty="0" smtClean="0">
                  <a:solidFill>
                    <a:srgbClr val="669900"/>
                  </a:solidFill>
                </a:rPr>
              </a:br>
              <a:r>
                <a:rPr lang="pl-PL" sz="2000" b="1" dirty="0" smtClean="0">
                  <a:solidFill>
                    <a:srgbClr val="669900"/>
                  </a:solidFill>
                </a:rPr>
                <a:t>zmodulowany</a:t>
              </a:r>
              <a:endParaRPr lang="pl-PL" sz="2000" b="1" dirty="0">
                <a:solidFill>
                  <a:srgbClr val="669900"/>
                </a:solidFill>
              </a:endParaRPr>
            </a:p>
          </p:txBody>
        </p:sp>
        <p:sp>
          <p:nvSpPr>
            <p:cNvPr id="1043" name="Line 18"/>
            <p:cNvSpPr>
              <a:spLocks noChangeShapeType="1"/>
            </p:cNvSpPr>
            <p:nvPr/>
          </p:nvSpPr>
          <p:spPr bwMode="auto">
            <a:xfrm flipV="1">
              <a:off x="3811588" y="1766135"/>
              <a:ext cx="0" cy="9144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44" name="Text Box 19"/>
            <p:cNvSpPr txBox="1">
              <a:spLocks noChangeArrowheads="1"/>
            </p:cNvSpPr>
            <p:nvPr/>
          </p:nvSpPr>
          <p:spPr bwMode="auto">
            <a:xfrm>
              <a:off x="3887788" y="2223335"/>
              <a:ext cx="1612942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 smtClean="0">
                  <a:solidFill>
                    <a:srgbClr val="669900"/>
                  </a:solidFill>
                </a:rPr>
                <a:t>Fala nośna</a:t>
              </a:r>
              <a:endParaRPr lang="pl-PL" b="1" dirty="0">
                <a:solidFill>
                  <a:srgbClr val="669900"/>
                </a:solidFill>
              </a:endParaRPr>
            </a:p>
          </p:txBody>
        </p:sp>
        <p:graphicFrame>
          <p:nvGraphicFramePr>
            <p:cNvPr id="1028" name="Object 10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90113"/>
                </p:ext>
              </p:extLst>
            </p:nvPr>
          </p:nvGraphicFramePr>
          <p:xfrm>
            <a:off x="3967163" y="1828048"/>
            <a:ext cx="1014413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28" name="Równanie" r:id="rId7" imgW="457200" imgH="228600" progId="Equation.3">
                    <p:embed/>
                  </p:oleObj>
                </mc:Choice>
                <mc:Fallback>
                  <p:oleObj name="Równanie" r:id="rId7" imgW="457200" imgH="22860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163" y="1828048"/>
                          <a:ext cx="1014413" cy="506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4328220" y="1575263"/>
              <a:ext cx="77245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5972501" y="1556676"/>
              <a:ext cx="114300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1" name="Grupa 30"/>
            <p:cNvGrpSpPr>
              <a:grpSpLocks noChangeAspect="1"/>
            </p:cNvGrpSpPr>
            <p:nvPr/>
          </p:nvGrpSpPr>
          <p:grpSpPr>
            <a:xfrm>
              <a:off x="6344444" y="135103"/>
              <a:ext cx="1199271" cy="838012"/>
              <a:chOff x="4283968" y="836712"/>
              <a:chExt cx="3579912" cy="2501528"/>
            </a:xfrm>
            <a:grpFill/>
          </p:grpSpPr>
          <p:sp>
            <p:nvSpPr>
              <p:cNvPr id="32" name="Prostokąt 31"/>
              <p:cNvSpPr/>
              <p:nvPr/>
            </p:nvSpPr>
            <p:spPr bwMode="auto">
              <a:xfrm>
                <a:off x="5400092" y="1484784"/>
                <a:ext cx="1368152" cy="1296144"/>
              </a:xfrm>
              <a:prstGeom prst="rect">
                <a:avLst/>
              </a:prstGeom>
              <a:solidFill>
                <a:srgbClr val="33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>
                <a:off x="4283968" y="2780928"/>
                <a:ext cx="3579912" cy="9922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sp>
            <p:nvSpPr>
              <p:cNvPr id="34" name="Line 16"/>
              <p:cNvSpPr>
                <a:spLocks noChangeShapeType="1"/>
              </p:cNvSpPr>
              <p:nvPr/>
            </p:nvSpPr>
            <p:spPr bwMode="auto">
              <a:xfrm flipV="1">
                <a:off x="4932040" y="836712"/>
                <a:ext cx="0" cy="21336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graphicFrame>
            <p:nvGraphicFramePr>
              <p:cNvPr id="35" name="Object 17"/>
              <p:cNvGraphicFramePr>
                <a:graphicFrameLocks noChangeAspect="1"/>
              </p:cNvGraphicFramePr>
              <p:nvPr/>
            </p:nvGraphicFramePr>
            <p:xfrm>
              <a:off x="7254280" y="2181250"/>
              <a:ext cx="533400" cy="488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29" name="Równanie" r:id="rId9" imgW="152280" imgH="139680" progId="Equation.3">
                      <p:embed/>
                    </p:oleObj>
                  </mc:Choice>
                  <mc:Fallback>
                    <p:oleObj name="Równanie" r:id="rId9" imgW="152280" imgH="13968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54280" y="2181250"/>
                            <a:ext cx="533400" cy="4889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6" name="Łącznik prosty ze strzałką 35"/>
              <p:cNvCxnSpPr/>
              <p:nvPr/>
            </p:nvCxnSpPr>
            <p:spPr bwMode="auto">
              <a:xfrm>
                <a:off x="5383696" y="2196480"/>
                <a:ext cx="1368152" cy="0"/>
              </a:xfrm>
              <a:prstGeom prst="straightConnector1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graphicFrame>
            <p:nvGraphicFramePr>
              <p:cNvPr id="37" name="Obiekt 36"/>
              <p:cNvGraphicFramePr>
                <a:graphicFrameLocks noChangeAspect="1"/>
              </p:cNvGraphicFramePr>
              <p:nvPr/>
            </p:nvGraphicFramePr>
            <p:xfrm>
              <a:off x="5392080" y="2222798"/>
              <a:ext cx="504056" cy="5040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30" name="Równanie" r:id="rId11" imgW="177480" imgH="177480" progId="Equation.3">
                      <p:embed/>
                    </p:oleObj>
                  </mc:Choice>
                  <mc:Fallback>
                    <p:oleObj name="Równanie" r:id="rId11" imgW="177480" imgH="17748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2080" y="2222798"/>
                            <a:ext cx="504056" cy="5040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8" name="Łącznik prosty 37"/>
              <p:cNvCxnSpPr>
                <a:stCxn id="32" idx="0"/>
              </p:cNvCxnSpPr>
              <p:nvPr/>
            </p:nvCxnSpPr>
            <p:spPr bwMode="auto">
              <a:xfrm>
                <a:off x="6084168" y="1484784"/>
                <a:ext cx="8570" cy="1419225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graphicFrame>
            <p:nvGraphicFramePr>
              <p:cNvPr id="39" name="Object 17"/>
              <p:cNvGraphicFramePr>
                <a:graphicFrameLocks noChangeAspect="1"/>
              </p:cNvGraphicFramePr>
              <p:nvPr/>
            </p:nvGraphicFramePr>
            <p:xfrm>
              <a:off x="5896136" y="2798862"/>
              <a:ext cx="449482" cy="5393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31" name="Równanie" r:id="rId13" imgW="190440" imgH="228600" progId="Equation.3">
                      <p:embed/>
                    </p:oleObj>
                  </mc:Choice>
                  <mc:Fallback>
                    <p:oleObj name="Równanie" r:id="rId13" imgW="190440" imgH="22860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96136" y="2798862"/>
                            <a:ext cx="449482" cy="5393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0" name="Grupa 39"/>
            <p:cNvGrpSpPr>
              <a:grpSpLocks noChangeAspect="1"/>
            </p:cNvGrpSpPr>
            <p:nvPr/>
          </p:nvGrpSpPr>
          <p:grpSpPr>
            <a:xfrm>
              <a:off x="2456012" y="135103"/>
              <a:ext cx="540529" cy="714756"/>
              <a:chOff x="4716016" y="836712"/>
              <a:chExt cx="1613520" cy="2133600"/>
            </a:xfrm>
            <a:grpFill/>
          </p:grpSpPr>
          <p:sp>
            <p:nvSpPr>
              <p:cNvPr id="41" name="Prostokąt 40"/>
              <p:cNvSpPr/>
              <p:nvPr/>
            </p:nvSpPr>
            <p:spPr bwMode="auto">
              <a:xfrm>
                <a:off x="4932040" y="1484784"/>
                <a:ext cx="792088" cy="1296144"/>
              </a:xfrm>
              <a:prstGeom prst="rect">
                <a:avLst/>
              </a:prstGeom>
              <a:solidFill>
                <a:srgbClr val="33CC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4716016" y="2780928"/>
                <a:ext cx="1584176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 flipV="1">
                <a:off x="4932040" y="836712"/>
                <a:ext cx="0" cy="21336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graphicFrame>
            <p:nvGraphicFramePr>
              <p:cNvPr id="44" name="Object 17"/>
              <p:cNvGraphicFramePr>
                <a:graphicFrameLocks noChangeAspect="1"/>
              </p:cNvGraphicFramePr>
              <p:nvPr/>
            </p:nvGraphicFramePr>
            <p:xfrm>
              <a:off x="5796136" y="2256681"/>
              <a:ext cx="533400" cy="488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32" name="Równanie" r:id="rId15" imgW="152280" imgH="139680" progId="Equation.3">
                      <p:embed/>
                    </p:oleObj>
                  </mc:Choice>
                  <mc:Fallback>
                    <p:oleObj name="Równanie" r:id="rId15" imgW="152280" imgH="13968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96136" y="2256681"/>
                            <a:ext cx="533400" cy="4889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iekt 44"/>
              <p:cNvGraphicFramePr>
                <a:graphicFrameLocks noChangeAspect="1"/>
              </p:cNvGraphicFramePr>
              <p:nvPr/>
            </p:nvGraphicFramePr>
            <p:xfrm>
              <a:off x="5076056" y="2132856"/>
              <a:ext cx="611188" cy="612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33" name="Równanie" r:id="rId16" imgW="215640" imgH="215640" progId="Equation.3">
                      <p:embed/>
                    </p:oleObj>
                  </mc:Choice>
                  <mc:Fallback>
                    <p:oleObj name="Równanie" r:id="rId16" imgW="215640" imgH="21564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76056" y="2132856"/>
                            <a:ext cx="611188" cy="6127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6" name="Łącznik prosty ze strzałką 45"/>
              <p:cNvCxnSpPr>
                <a:endCxn id="41" idx="3"/>
              </p:cNvCxnSpPr>
              <p:nvPr/>
            </p:nvCxnSpPr>
            <p:spPr bwMode="auto">
              <a:xfrm>
                <a:off x="4932040" y="2132856"/>
                <a:ext cx="792088" cy="0"/>
              </a:xfrm>
              <a:prstGeom prst="straightConnector1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</p:grpSp>
        <p:graphicFrame>
          <p:nvGraphicFramePr>
            <p:cNvPr id="47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234383"/>
                </p:ext>
              </p:extLst>
            </p:nvPr>
          </p:nvGraphicFramePr>
          <p:xfrm>
            <a:off x="2467148" y="1037198"/>
            <a:ext cx="590550" cy="477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34" name="Equation" r:id="rId18" imgW="266400" imgH="215640" progId="Equation.3">
                    <p:embed/>
                  </p:oleObj>
                </mc:Choice>
                <mc:Fallback>
                  <p:oleObj name="Equation" r:id="rId18" imgW="266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7148" y="1037198"/>
                          <a:ext cx="590550" cy="477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upa 5"/>
          <p:cNvGrpSpPr/>
          <p:nvPr/>
        </p:nvGrpSpPr>
        <p:grpSpPr>
          <a:xfrm>
            <a:off x="7299465" y="720295"/>
            <a:ext cx="1863978" cy="2382344"/>
            <a:chOff x="7299465" y="720295"/>
            <a:chExt cx="1863978" cy="2382344"/>
          </a:xfrm>
        </p:grpSpPr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9465" y="720295"/>
              <a:ext cx="1863978" cy="1806751"/>
            </a:xfrm>
            <a:prstGeom prst="rect">
              <a:avLst/>
            </a:prstGeom>
          </p:spPr>
        </p:pic>
        <p:sp>
          <p:nvSpPr>
            <p:cNvPr id="5" name="Prostokąt 4"/>
            <p:cNvSpPr/>
            <p:nvPr/>
          </p:nvSpPr>
          <p:spPr>
            <a:xfrm>
              <a:off x="7544407" y="2517864"/>
              <a:ext cx="137409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b="1" dirty="0" smtClean="0"/>
                <a:t>Modulacja</a:t>
              </a:r>
              <a:br>
                <a:rPr lang="pl-PL" sz="1600" b="1" dirty="0" smtClean="0"/>
              </a:br>
              <a:r>
                <a:rPr lang="pl-PL" sz="1600" b="1" dirty="0" smtClean="0"/>
                <a:t>częstotliwości</a:t>
              </a:r>
              <a:endParaRPr lang="pl-PL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059832" y="332656"/>
            <a:ext cx="2494594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Odbiornik</a:t>
            </a:r>
            <a:endParaRPr lang="pl-PL" sz="3200" b="1" dirty="0">
              <a:solidFill>
                <a:srgbClr val="336600"/>
              </a:solidFill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7527925" y="4683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1849324" y="2479675"/>
            <a:ext cx="867545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IFPP</a:t>
            </a:r>
            <a:endParaRPr lang="pl-PL" b="1" dirty="0"/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3886200" y="2479675"/>
            <a:ext cx="13906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DEMOD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943600" y="2514600"/>
            <a:ext cx="902811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IFDP</a:t>
            </a:r>
            <a:endParaRPr lang="pl-PL" b="1" dirty="0"/>
          </a:p>
        </p:txBody>
      </p:sp>
      <p:sp>
        <p:nvSpPr>
          <p:cNvPr id="2059" name="Line 8"/>
          <p:cNvSpPr>
            <a:spLocks noChangeShapeType="1"/>
          </p:cNvSpPr>
          <p:nvPr/>
        </p:nvSpPr>
        <p:spPr bwMode="auto">
          <a:xfrm>
            <a:off x="1331640" y="2743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2743200" y="2743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5257800" y="2743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>
            <a:off x="6856144" y="2743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6856144" y="3048000"/>
            <a:ext cx="1664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sz="2000" b="1" dirty="0" smtClean="0">
                <a:solidFill>
                  <a:srgbClr val="669900"/>
                </a:solidFill>
              </a:rPr>
              <a:t>Sygnał</a:t>
            </a:r>
            <a:br>
              <a:rPr lang="pl-PL" sz="2000" b="1" dirty="0" smtClean="0">
                <a:solidFill>
                  <a:srgbClr val="669900"/>
                </a:solidFill>
              </a:rPr>
            </a:br>
            <a:r>
              <a:rPr lang="pl-PL" sz="2000" b="1" dirty="0" smtClean="0">
                <a:solidFill>
                  <a:srgbClr val="669900"/>
                </a:solidFill>
              </a:rPr>
              <a:t>informacyjny</a:t>
            </a:r>
            <a:endParaRPr lang="pl-PL" sz="2000" b="1" dirty="0">
              <a:solidFill>
                <a:srgbClr val="669900"/>
              </a:solidFill>
            </a:endParaRP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2444894" y="3450954"/>
            <a:ext cx="1709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sz="2000" b="1" dirty="0" smtClean="0">
                <a:solidFill>
                  <a:srgbClr val="669900"/>
                </a:solidFill>
              </a:rPr>
              <a:t>Sygnał</a:t>
            </a:r>
            <a:br>
              <a:rPr lang="pl-PL" sz="2000" b="1" dirty="0" smtClean="0">
                <a:solidFill>
                  <a:srgbClr val="669900"/>
                </a:solidFill>
              </a:rPr>
            </a:br>
            <a:r>
              <a:rPr lang="pl-PL" sz="2000" b="1" dirty="0" smtClean="0">
                <a:solidFill>
                  <a:srgbClr val="669900"/>
                </a:solidFill>
              </a:rPr>
              <a:t>zmodulowany</a:t>
            </a:r>
            <a:endParaRPr lang="pl-PL" sz="2000" b="1" dirty="0">
              <a:solidFill>
                <a:srgbClr val="669900"/>
              </a:solidFill>
            </a:endParaRP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994189" y="4905073"/>
            <a:ext cx="81213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2000" b="1" dirty="0" smtClean="0"/>
              <a:t>IFDP</a:t>
            </a:r>
            <a:r>
              <a:rPr lang="pl-PL" sz="2000" b="1" dirty="0"/>
              <a:t>	    – </a:t>
            </a:r>
            <a:r>
              <a:rPr lang="pl-PL" sz="2000" b="1" dirty="0" smtClean="0"/>
              <a:t>idealny filtr dolnoprzepustowy (usuwanie </a:t>
            </a:r>
            <a:r>
              <a:rPr lang="pl-PL" sz="2000" b="1" dirty="0" err="1" smtClean="0"/>
              <a:t>częstotli</a:t>
            </a:r>
            <a:r>
              <a:rPr lang="pl-PL" sz="2000" b="1" dirty="0" smtClean="0"/>
              <a:t>-</a:t>
            </a:r>
            <a:br>
              <a:rPr lang="pl-PL" sz="2000" b="1" dirty="0" smtClean="0"/>
            </a:br>
            <a:r>
              <a:rPr lang="pl-PL" sz="2000" b="1" dirty="0" smtClean="0"/>
              <a:t>                     </a:t>
            </a:r>
            <a:r>
              <a:rPr lang="pl-PL" sz="2000" b="1" dirty="0" err="1" smtClean="0"/>
              <a:t>wości</a:t>
            </a:r>
            <a:r>
              <a:rPr lang="pl-PL" sz="2000" b="1" dirty="0" smtClean="0"/>
              <a:t> spoza pasma sygnału informacyjnego)</a:t>
            </a:r>
            <a:endParaRPr lang="pl-PL" sz="2000" b="1" dirty="0"/>
          </a:p>
          <a:p>
            <a:pPr eaLnBrk="0" hangingPunct="0"/>
            <a:r>
              <a:rPr lang="pl-PL" sz="2000" b="1" dirty="0" smtClean="0"/>
              <a:t>IFPP</a:t>
            </a:r>
            <a:r>
              <a:rPr lang="pl-PL" sz="2000" b="1" dirty="0"/>
              <a:t>	    – </a:t>
            </a:r>
            <a:r>
              <a:rPr lang="pl-PL" sz="2000" b="1" dirty="0" smtClean="0"/>
              <a:t>idealny filtr </a:t>
            </a:r>
            <a:r>
              <a:rPr lang="pl-PL" sz="2000" b="1" dirty="0" err="1" smtClean="0"/>
              <a:t>pasmowoprzepustowy</a:t>
            </a:r>
            <a:r>
              <a:rPr lang="pl-PL" sz="2000" b="1" dirty="0" smtClean="0"/>
              <a:t> (usuwanie szumu spoza</a:t>
            </a:r>
            <a:br>
              <a:rPr lang="pl-PL" sz="2000" b="1" dirty="0" smtClean="0"/>
            </a:br>
            <a:r>
              <a:rPr lang="pl-PL" sz="2000" b="1" dirty="0" smtClean="0"/>
              <a:t>                      pasma kanału transmisyjnego)</a:t>
            </a:r>
            <a:endParaRPr lang="pl-PL" sz="2000" b="1" dirty="0"/>
          </a:p>
          <a:p>
            <a:pPr eaLnBrk="0" hangingPunct="0"/>
            <a:r>
              <a:rPr lang="pl-PL" sz="2000" b="1" dirty="0"/>
              <a:t>DEMOD – </a:t>
            </a:r>
            <a:r>
              <a:rPr lang="pl-PL" sz="2000" b="1" dirty="0" smtClean="0"/>
              <a:t>  demodulator (odtworzenie sygnału informacyjnego</a:t>
            </a:r>
            <a:br>
              <a:rPr lang="pl-PL" sz="2000" b="1" dirty="0" smtClean="0"/>
            </a:br>
            <a:r>
              <a:rPr lang="pl-PL" sz="2000" b="1" dirty="0" smtClean="0"/>
              <a:t>                      sygnału odebranego)</a:t>
            </a:r>
            <a:endParaRPr lang="pl-PL" sz="2000" b="1" dirty="0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 flipV="1">
            <a:off x="43434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419600" y="3429000"/>
            <a:ext cx="955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b="1" dirty="0" smtClean="0">
                <a:solidFill>
                  <a:srgbClr val="669900"/>
                </a:solidFill>
              </a:rPr>
              <a:t>Fala</a:t>
            </a:r>
            <a:br>
              <a:rPr lang="pl-PL" b="1" dirty="0" smtClean="0">
                <a:solidFill>
                  <a:srgbClr val="669900"/>
                </a:solidFill>
              </a:rPr>
            </a:br>
            <a:r>
              <a:rPr lang="pl-PL" b="1" dirty="0" smtClean="0">
                <a:solidFill>
                  <a:srgbClr val="669900"/>
                </a:solidFill>
              </a:rPr>
              <a:t>nośna</a:t>
            </a:r>
            <a:endParaRPr lang="pl-PL" b="1" dirty="0">
              <a:solidFill>
                <a:srgbClr val="669900"/>
              </a:solidFill>
            </a:endParaRPr>
          </a:p>
        </p:txBody>
      </p:sp>
      <p:graphicFrame>
        <p:nvGraphicFramePr>
          <p:cNvPr id="2052" name="Object 2050"/>
          <p:cNvGraphicFramePr>
            <a:graphicFrameLocks noChangeAspect="1"/>
          </p:cNvGraphicFramePr>
          <p:nvPr/>
        </p:nvGraphicFramePr>
        <p:xfrm>
          <a:off x="4648200" y="3048000"/>
          <a:ext cx="563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8" name="Równanie" r:id="rId3" imgW="253800" imgH="215640" progId="Equation.3">
                  <p:embed/>
                </p:oleObj>
              </mc:Choice>
              <mc:Fallback>
                <p:oleObj name="Równanie" r:id="rId3" imgW="253800" imgH="2156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0"/>
                        <a:ext cx="5635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499281"/>
              </p:ext>
            </p:extLst>
          </p:nvPr>
        </p:nvGraphicFramePr>
        <p:xfrm>
          <a:off x="6759032" y="2109304"/>
          <a:ext cx="20796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9" name="Equation" r:id="rId5" imgW="939600" imgH="215640" progId="Equation.3">
                  <p:embed/>
                </p:oleObj>
              </mc:Choice>
              <mc:Fallback>
                <p:oleObj name="Equation" r:id="rId5" imgW="939600" imgH="215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032" y="2109304"/>
                        <a:ext cx="207962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1915"/>
              </p:ext>
            </p:extLst>
          </p:nvPr>
        </p:nvGraphicFramePr>
        <p:xfrm>
          <a:off x="2933700" y="2249488"/>
          <a:ext cx="619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0" name="Equation" r:id="rId7" imgW="279360" imgH="215640" progId="Equation.3">
                  <p:embed/>
                </p:oleObj>
              </mc:Choice>
              <mc:Fallback>
                <p:oleObj name="Equation" r:id="rId7" imgW="279360" imgH="2156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2249488"/>
                        <a:ext cx="61912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upa 22"/>
          <p:cNvGrpSpPr>
            <a:grpSpLocks noChangeAspect="1"/>
          </p:cNvGrpSpPr>
          <p:nvPr/>
        </p:nvGrpSpPr>
        <p:grpSpPr>
          <a:xfrm>
            <a:off x="2843808" y="1196752"/>
            <a:ext cx="1199271" cy="838012"/>
            <a:chOff x="4283968" y="836712"/>
            <a:chExt cx="3579912" cy="2501528"/>
          </a:xfrm>
        </p:grpSpPr>
        <p:sp>
          <p:nvSpPr>
            <p:cNvPr id="24" name="Prostokąt 23"/>
            <p:cNvSpPr/>
            <p:nvPr/>
          </p:nvSpPr>
          <p:spPr bwMode="auto">
            <a:xfrm>
              <a:off x="5400092" y="1484784"/>
              <a:ext cx="1368152" cy="1296144"/>
            </a:xfrm>
            <a:prstGeom prst="rect">
              <a:avLst/>
            </a:prstGeom>
            <a:solidFill>
              <a:srgbClr val="33CCFF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4283968" y="2780928"/>
              <a:ext cx="3579912" cy="99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4932040" y="836712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graphicFrame>
          <p:nvGraphicFramePr>
            <p:cNvPr id="27" name="Object 17"/>
            <p:cNvGraphicFramePr>
              <a:graphicFrameLocks noChangeAspect="1"/>
            </p:cNvGraphicFramePr>
            <p:nvPr/>
          </p:nvGraphicFramePr>
          <p:xfrm>
            <a:off x="7254280" y="2181250"/>
            <a:ext cx="533400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1" name="Równanie" r:id="rId9" imgW="152280" imgH="139680" progId="Equation.3">
                    <p:embed/>
                  </p:oleObj>
                </mc:Choice>
                <mc:Fallback>
                  <p:oleObj name="Równanie" r:id="rId9" imgW="152280" imgH="1396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4280" y="2181250"/>
                          <a:ext cx="533400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Łącznik prosty ze strzałką 27"/>
            <p:cNvCxnSpPr/>
            <p:nvPr/>
          </p:nvCxnSpPr>
          <p:spPr bwMode="auto">
            <a:xfrm>
              <a:off x="5383696" y="2196480"/>
              <a:ext cx="136815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aphicFrame>
          <p:nvGraphicFramePr>
            <p:cNvPr id="29" name="Obiekt 28"/>
            <p:cNvGraphicFramePr>
              <a:graphicFrameLocks noChangeAspect="1"/>
            </p:cNvGraphicFramePr>
            <p:nvPr/>
          </p:nvGraphicFramePr>
          <p:xfrm>
            <a:off x="5392080" y="2222798"/>
            <a:ext cx="504056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2" name="Równanie" r:id="rId11" imgW="177480" imgH="177480" progId="Equation.3">
                    <p:embed/>
                  </p:oleObj>
                </mc:Choice>
                <mc:Fallback>
                  <p:oleObj name="Równanie" r:id="rId11" imgW="177480" imgH="177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2080" y="2222798"/>
                          <a:ext cx="504056" cy="5040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Łącznik prosty 29"/>
            <p:cNvCxnSpPr>
              <a:stCxn id="24" idx="0"/>
            </p:cNvCxnSpPr>
            <p:nvPr/>
          </p:nvCxnSpPr>
          <p:spPr bwMode="auto">
            <a:xfrm>
              <a:off x="6084168" y="1484784"/>
              <a:ext cx="8570" cy="1419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31" name="Object 17"/>
            <p:cNvGraphicFramePr>
              <a:graphicFrameLocks noChangeAspect="1"/>
            </p:cNvGraphicFramePr>
            <p:nvPr/>
          </p:nvGraphicFramePr>
          <p:xfrm>
            <a:off x="5896136" y="2798862"/>
            <a:ext cx="449482" cy="539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3" name="Równanie" r:id="rId13" imgW="190440" imgH="228600" progId="Equation.3">
                    <p:embed/>
                  </p:oleObj>
                </mc:Choice>
                <mc:Fallback>
                  <p:oleObj name="Równanie" r:id="rId13" imgW="19044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6136" y="2798862"/>
                          <a:ext cx="449482" cy="539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upa 31"/>
          <p:cNvGrpSpPr>
            <a:grpSpLocks noChangeAspect="1"/>
          </p:cNvGrpSpPr>
          <p:nvPr/>
        </p:nvGrpSpPr>
        <p:grpSpPr>
          <a:xfrm>
            <a:off x="7030789" y="1223839"/>
            <a:ext cx="540529" cy="714756"/>
            <a:chOff x="4716016" y="836712"/>
            <a:chExt cx="1613520" cy="2133600"/>
          </a:xfrm>
        </p:grpSpPr>
        <p:sp>
          <p:nvSpPr>
            <p:cNvPr id="33" name="Prostokąt 32"/>
            <p:cNvSpPr/>
            <p:nvPr/>
          </p:nvSpPr>
          <p:spPr bwMode="auto">
            <a:xfrm>
              <a:off x="4932040" y="1484784"/>
              <a:ext cx="792088" cy="1296144"/>
            </a:xfrm>
            <a:prstGeom prst="rect">
              <a:avLst/>
            </a:prstGeom>
            <a:solidFill>
              <a:srgbClr val="33CCFF">
                <a:alpha val="5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4716016" y="2780928"/>
              <a:ext cx="15841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V="1">
              <a:off x="4932040" y="836712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graphicFrame>
          <p:nvGraphicFramePr>
            <p:cNvPr id="36" name="Object 17"/>
            <p:cNvGraphicFramePr>
              <a:graphicFrameLocks noChangeAspect="1"/>
            </p:cNvGraphicFramePr>
            <p:nvPr/>
          </p:nvGraphicFramePr>
          <p:xfrm>
            <a:off x="5796136" y="2256681"/>
            <a:ext cx="533400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4" name="Równanie" r:id="rId15" imgW="152280" imgH="139680" progId="Equation.3">
                    <p:embed/>
                  </p:oleObj>
                </mc:Choice>
                <mc:Fallback>
                  <p:oleObj name="Równanie" r:id="rId15" imgW="152280" imgH="1396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2256681"/>
                          <a:ext cx="533400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iekt 36"/>
            <p:cNvGraphicFramePr>
              <a:graphicFrameLocks noChangeAspect="1"/>
            </p:cNvGraphicFramePr>
            <p:nvPr/>
          </p:nvGraphicFramePr>
          <p:xfrm>
            <a:off x="5076056" y="2132856"/>
            <a:ext cx="611188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55" name="Równanie" r:id="rId16" imgW="215640" imgH="215640" progId="Equation.3">
                    <p:embed/>
                  </p:oleObj>
                </mc:Choice>
                <mc:Fallback>
                  <p:oleObj name="Równanie" r:id="rId16" imgW="215640" imgH="215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056" y="2132856"/>
                          <a:ext cx="611188" cy="612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Łącznik prosty ze strzałką 37"/>
            <p:cNvCxnSpPr>
              <a:endCxn id="33" idx="3"/>
            </p:cNvCxnSpPr>
            <p:nvPr/>
          </p:nvCxnSpPr>
          <p:spPr bwMode="auto">
            <a:xfrm>
              <a:off x="4932040" y="2132856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graphicFrame>
        <p:nvGraphicFramePr>
          <p:cNvPr id="3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04641"/>
              </p:ext>
            </p:extLst>
          </p:nvPr>
        </p:nvGraphicFramePr>
        <p:xfrm>
          <a:off x="2781302" y="2844065"/>
          <a:ext cx="1142999" cy="34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6" name="Equation" r:id="rId18" imgW="583920" imgH="177480" progId="Equation.3">
                  <p:embed/>
                </p:oleObj>
              </mc:Choice>
              <mc:Fallback>
                <p:oleObj name="Equation" r:id="rId18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2" y="2844065"/>
                        <a:ext cx="1142999" cy="3473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6"/>
          <p:cNvGraphicFramePr>
            <a:graphicFrameLocks noChangeAspect="1"/>
          </p:cNvGraphicFramePr>
          <p:nvPr/>
        </p:nvGraphicFramePr>
        <p:xfrm>
          <a:off x="1187624" y="1268760"/>
          <a:ext cx="32004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4" name="Equation" r:id="rId3" imgW="1130040" imgH="431640" progId="Equation.3">
                  <p:embed/>
                </p:oleObj>
              </mc:Choice>
              <mc:Fallback>
                <p:oleObj name="Equation" r:id="rId3" imgW="113004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268760"/>
                        <a:ext cx="3200400" cy="121761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066800" y="3523456"/>
            <a:ext cx="8077200" cy="46166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l-PL" b="1" dirty="0" smtClean="0"/>
              <a:t>Dźwięk stereo FM: </a:t>
            </a:r>
            <a:r>
              <a:rPr lang="pl-PL" b="1" i="1" dirty="0"/>
              <a:t>B</a:t>
            </a:r>
            <a:r>
              <a:rPr lang="pl-PL" b="1" dirty="0"/>
              <a:t> = 200 </a:t>
            </a:r>
            <a:r>
              <a:rPr lang="pl-PL" b="1" dirty="0" err="1"/>
              <a:t>kHz</a:t>
            </a:r>
            <a:r>
              <a:rPr lang="pl-PL" b="1" dirty="0"/>
              <a:t>, </a:t>
            </a:r>
            <a:r>
              <a:rPr lang="pl-PL" b="1" i="1" dirty="0"/>
              <a:t>f</a:t>
            </a:r>
            <a:r>
              <a:rPr lang="pl-PL" b="1" baseline="-25000" dirty="0"/>
              <a:t>0</a:t>
            </a:r>
            <a:r>
              <a:rPr lang="pl-PL" b="1" dirty="0"/>
              <a:t> </a:t>
            </a:r>
            <a:r>
              <a:rPr lang="pl-PL" b="1" dirty="0">
                <a:sym typeface="Symbol" pitchFamily="18" charset="2"/>
              </a:rPr>
              <a:t> 100 </a:t>
            </a:r>
            <a:r>
              <a:rPr lang="pl-PL" b="1" dirty="0" err="1">
                <a:sym typeface="Symbol" pitchFamily="18" charset="2"/>
              </a:rPr>
              <a:t>MHz</a:t>
            </a:r>
            <a:r>
              <a:rPr lang="pl-PL" b="1" dirty="0">
                <a:sym typeface="Symbol" pitchFamily="18" charset="2"/>
              </a:rPr>
              <a:t>,  </a:t>
            </a:r>
            <a:r>
              <a:rPr lang="pl-PL" b="1" i="1" dirty="0">
                <a:sym typeface="Symbol" pitchFamily="18" charset="2"/>
              </a:rPr>
              <a:t>B</a:t>
            </a:r>
            <a:r>
              <a:rPr lang="pl-PL" b="1" dirty="0">
                <a:sym typeface="Symbol" pitchFamily="18" charset="2"/>
              </a:rPr>
              <a:t>/</a:t>
            </a:r>
            <a:r>
              <a:rPr lang="pl-PL" b="1" i="1" dirty="0"/>
              <a:t>f</a:t>
            </a:r>
            <a:r>
              <a:rPr lang="pl-PL" b="1" baseline="-25000" dirty="0"/>
              <a:t>0</a:t>
            </a:r>
            <a:r>
              <a:rPr lang="pl-PL" b="1" dirty="0"/>
              <a:t> </a:t>
            </a:r>
            <a:r>
              <a:rPr lang="pl-PL" b="1" dirty="0">
                <a:sym typeface="Symbol" pitchFamily="18" charset="2"/>
              </a:rPr>
              <a:t>= 0,002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066800" y="4260056"/>
            <a:ext cx="6165850" cy="457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l-PL" b="1"/>
              <a:t>CATV: </a:t>
            </a:r>
            <a:r>
              <a:rPr lang="pl-PL" b="1" i="1"/>
              <a:t>B</a:t>
            </a:r>
            <a:r>
              <a:rPr lang="pl-PL" b="1"/>
              <a:t> = 8 MHz, </a:t>
            </a:r>
            <a:r>
              <a:rPr lang="pl-PL" b="1" i="1"/>
              <a:t>f</a:t>
            </a:r>
            <a:r>
              <a:rPr lang="pl-PL" b="1" baseline="-25000"/>
              <a:t>0</a:t>
            </a:r>
            <a:r>
              <a:rPr lang="pl-PL" b="1"/>
              <a:t> </a:t>
            </a:r>
            <a:r>
              <a:rPr lang="pl-PL" b="1">
                <a:sym typeface="Symbol" pitchFamily="18" charset="2"/>
              </a:rPr>
              <a:t> 500 MHz, </a:t>
            </a:r>
            <a:r>
              <a:rPr lang="pl-PL" b="1" i="1">
                <a:sym typeface="Symbol" pitchFamily="18" charset="2"/>
              </a:rPr>
              <a:t>B</a:t>
            </a:r>
            <a:r>
              <a:rPr lang="pl-PL" b="1">
                <a:sym typeface="Symbol" pitchFamily="18" charset="2"/>
              </a:rPr>
              <a:t>/</a:t>
            </a:r>
            <a:r>
              <a:rPr lang="pl-PL" b="1" i="1"/>
              <a:t>f</a:t>
            </a:r>
            <a:r>
              <a:rPr lang="pl-PL" b="1" baseline="-25000"/>
              <a:t>0</a:t>
            </a:r>
            <a:r>
              <a:rPr lang="pl-PL" b="1"/>
              <a:t> </a:t>
            </a:r>
            <a:r>
              <a:rPr lang="pl-PL" b="1">
                <a:sym typeface="Symbol" pitchFamily="18" charset="2"/>
              </a:rPr>
              <a:t>= 0,016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066800" y="4996656"/>
            <a:ext cx="6115050" cy="457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b="1"/>
              <a:t>SAT TV: </a:t>
            </a:r>
            <a:r>
              <a:rPr lang="pl-PL" b="1" i="1"/>
              <a:t>B</a:t>
            </a:r>
            <a:r>
              <a:rPr lang="pl-PL" b="1"/>
              <a:t> = 40 MHz, </a:t>
            </a:r>
            <a:r>
              <a:rPr lang="pl-PL" b="1" i="1"/>
              <a:t>f</a:t>
            </a:r>
            <a:r>
              <a:rPr lang="pl-PL" b="1" baseline="-25000"/>
              <a:t>0</a:t>
            </a:r>
            <a:r>
              <a:rPr lang="pl-PL" b="1"/>
              <a:t> </a:t>
            </a:r>
            <a:r>
              <a:rPr lang="pl-PL" b="1">
                <a:sym typeface="Symbol" pitchFamily="18" charset="2"/>
              </a:rPr>
              <a:t> 4 GHz, </a:t>
            </a:r>
            <a:r>
              <a:rPr lang="pl-PL" b="1" i="1">
                <a:sym typeface="Symbol" pitchFamily="18" charset="2"/>
              </a:rPr>
              <a:t>B</a:t>
            </a:r>
            <a:r>
              <a:rPr lang="pl-PL" b="1">
                <a:sym typeface="Symbol" pitchFamily="18" charset="2"/>
              </a:rPr>
              <a:t>/</a:t>
            </a:r>
            <a:r>
              <a:rPr lang="pl-PL" b="1" i="1"/>
              <a:t>f</a:t>
            </a:r>
            <a:r>
              <a:rPr lang="pl-PL" b="1" baseline="-25000"/>
              <a:t>0</a:t>
            </a:r>
            <a:r>
              <a:rPr lang="pl-PL" b="1"/>
              <a:t> </a:t>
            </a:r>
            <a:r>
              <a:rPr lang="pl-PL" b="1">
                <a:sym typeface="Symbol" pitchFamily="18" charset="2"/>
              </a:rPr>
              <a:t>= 0,01</a:t>
            </a:r>
            <a:r>
              <a:rPr lang="pl-PL" b="1"/>
              <a:t> 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066800" y="5733256"/>
            <a:ext cx="7978916" cy="83099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l-PL" b="1" dirty="0" smtClean="0"/>
              <a:t>Transmisja światłowodowa: </a:t>
            </a:r>
            <a:r>
              <a:rPr lang="pl-PL" b="1" dirty="0"/>
              <a:t>III </a:t>
            </a:r>
            <a:r>
              <a:rPr lang="pl-PL" b="1" dirty="0" smtClean="0"/>
              <a:t>okno </a:t>
            </a:r>
            <a:r>
              <a:rPr lang="pl-PL" b="1" dirty="0"/>
              <a:t>1550 </a:t>
            </a:r>
            <a:r>
              <a:rPr lang="pl-PL" b="1" dirty="0" err="1" smtClean="0"/>
              <a:t>nm</a:t>
            </a:r>
            <a:r>
              <a:rPr lang="pl-PL" b="1" dirty="0" smtClean="0"/>
              <a:t> </a:t>
            </a:r>
            <a:r>
              <a:rPr lang="pl-PL" b="1" dirty="0" smtClean="0">
                <a:sym typeface="Symbol"/>
              </a:rPr>
              <a:t>~ 200 </a:t>
            </a:r>
            <a:r>
              <a:rPr lang="pl-PL" b="1" dirty="0" err="1" smtClean="0">
                <a:sym typeface="Symbol"/>
              </a:rPr>
              <a:t>THz</a:t>
            </a:r>
            <a:r>
              <a:rPr lang="pl-PL" b="1" dirty="0" smtClean="0">
                <a:sym typeface="Symbol"/>
              </a:rPr>
              <a:t>!</a:t>
            </a:r>
            <a:r>
              <a:rPr lang="pl-PL" b="1" dirty="0" smtClean="0"/>
              <a:t>,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szerokość okna </a:t>
            </a:r>
            <a:r>
              <a:rPr lang="pl-PL" b="1" dirty="0"/>
              <a:t>30 </a:t>
            </a:r>
            <a:r>
              <a:rPr lang="pl-PL" b="1" dirty="0" err="1"/>
              <a:t>nm</a:t>
            </a:r>
            <a:r>
              <a:rPr lang="pl-PL" b="1" dirty="0"/>
              <a:t>, </a:t>
            </a:r>
            <a:r>
              <a:rPr lang="pl-PL" b="1" i="1" dirty="0">
                <a:sym typeface="Symbol" pitchFamily="18" charset="2"/>
              </a:rPr>
              <a:t>B</a:t>
            </a:r>
            <a:r>
              <a:rPr lang="pl-PL" b="1" dirty="0">
                <a:sym typeface="Symbol" pitchFamily="18" charset="2"/>
              </a:rPr>
              <a:t>/</a:t>
            </a:r>
            <a:r>
              <a:rPr lang="pl-PL" b="1" i="1" dirty="0"/>
              <a:t>f</a:t>
            </a:r>
            <a:r>
              <a:rPr lang="pl-PL" b="1" baseline="-25000" dirty="0"/>
              <a:t>0</a:t>
            </a:r>
            <a:r>
              <a:rPr lang="pl-PL" b="1" dirty="0"/>
              <a:t> = 0,02</a:t>
            </a:r>
          </a:p>
        </p:txBody>
      </p: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5580112" y="6550223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43608" y="0"/>
            <a:ext cx="5445722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Sygnały wąskopasmowe</a:t>
            </a:r>
          </a:p>
        </p:txBody>
      </p:sp>
      <p:sp>
        <p:nvSpPr>
          <p:cNvPr id="10" name="Prostokąt 9"/>
          <p:cNvSpPr/>
          <p:nvPr/>
        </p:nvSpPr>
        <p:spPr bwMode="auto">
          <a:xfrm>
            <a:off x="5400092" y="1484784"/>
            <a:ext cx="1368152" cy="1296144"/>
          </a:xfrm>
          <a:prstGeom prst="rect">
            <a:avLst/>
          </a:prstGeom>
          <a:solidFill>
            <a:srgbClr val="33CCFF">
              <a:alpha val="5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283968" y="2780928"/>
            <a:ext cx="3579912" cy="99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4932040" y="836712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7254280" y="2181250"/>
          <a:ext cx="533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5" name="Równanie" r:id="rId5" imgW="152280" imgH="139680" progId="Equation.3">
                  <p:embed/>
                </p:oleObj>
              </mc:Choice>
              <mc:Fallback>
                <p:oleObj name="Równanie" r:id="rId5" imgW="152280" imgH="1396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280" y="2181250"/>
                        <a:ext cx="5334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Łącznik prosty ze strzałką 17"/>
          <p:cNvCxnSpPr/>
          <p:nvPr/>
        </p:nvCxnSpPr>
        <p:spPr bwMode="auto">
          <a:xfrm>
            <a:off x="5383696" y="2196480"/>
            <a:ext cx="136815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graphicFrame>
        <p:nvGraphicFramePr>
          <p:cNvPr id="19" name="Obiekt 18"/>
          <p:cNvGraphicFramePr>
            <a:graphicFrameLocks noChangeAspect="1"/>
          </p:cNvGraphicFramePr>
          <p:nvPr/>
        </p:nvGraphicFramePr>
        <p:xfrm>
          <a:off x="5392080" y="2222798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6" name="Równanie" r:id="rId7" imgW="177480" imgH="177480" progId="Equation.3">
                  <p:embed/>
                </p:oleObj>
              </mc:Choice>
              <mc:Fallback>
                <p:oleObj name="Równanie" r:id="rId7" imgW="17748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080" y="2222798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Łącznik prosty 35"/>
          <p:cNvCxnSpPr>
            <a:stCxn id="10" idx="0"/>
          </p:cNvCxnSpPr>
          <p:nvPr/>
        </p:nvCxnSpPr>
        <p:spPr bwMode="auto">
          <a:xfrm>
            <a:off x="6084168" y="1484784"/>
            <a:ext cx="8570" cy="1419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5239" name="Object 17"/>
          <p:cNvGraphicFramePr>
            <a:graphicFrameLocks noChangeAspect="1"/>
          </p:cNvGraphicFramePr>
          <p:nvPr/>
        </p:nvGraphicFramePr>
        <p:xfrm>
          <a:off x="5896136" y="2798862"/>
          <a:ext cx="449482" cy="53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7" name="Równanie" r:id="rId9" imgW="190440" imgH="228600" progId="Equation.3">
                  <p:embed/>
                </p:oleObj>
              </mc:Choice>
              <mc:Fallback>
                <p:oleObj name="Równanie" r:id="rId9" imgW="1904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6136" y="2798862"/>
                        <a:ext cx="449482" cy="539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2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093" name="Text Box 13"/>
          <p:cNvSpPr txBox="1">
            <a:spLocks noChangeArrowheads="1"/>
          </p:cNvSpPr>
          <p:nvPr/>
        </p:nvSpPr>
        <p:spPr bwMode="auto">
          <a:xfrm>
            <a:off x="1136825" y="-1869"/>
            <a:ext cx="76145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i="1" dirty="0" smtClean="0">
                <a:solidFill>
                  <a:srgbClr val="336600"/>
                </a:solidFill>
              </a:rPr>
              <a:t>SNR</a:t>
            </a:r>
            <a:r>
              <a:rPr kumimoji="1" lang="pl-PL" sz="4000" b="1" dirty="0" smtClean="0">
                <a:solidFill>
                  <a:srgbClr val="336600"/>
                </a:solidFill>
              </a:rPr>
              <a:t> w systemach transmisyjnych</a:t>
            </a:r>
            <a:endParaRPr lang="pl-PL" sz="4000" b="1" dirty="0">
              <a:solidFill>
                <a:srgbClr val="336600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1200100" y="694471"/>
            <a:ext cx="6851876" cy="919805"/>
            <a:chOff x="1244440" y="5562600"/>
            <a:chExt cx="6851876" cy="919805"/>
          </a:xfrm>
        </p:grpSpPr>
        <p:graphicFrame>
          <p:nvGraphicFramePr>
            <p:cNvPr id="3080" name="Object 20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606667"/>
                </p:ext>
              </p:extLst>
            </p:nvPr>
          </p:nvGraphicFramePr>
          <p:xfrm>
            <a:off x="1244440" y="5562600"/>
            <a:ext cx="6851876" cy="512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4" name="Równanie" r:id="rId3" imgW="2882880" imgH="215640" progId="Equation.3">
                    <p:embed/>
                  </p:oleObj>
                </mc:Choice>
                <mc:Fallback>
                  <p:oleObj name="Równanie" r:id="rId3" imgW="2882880" imgH="215640" progId="Equation.3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440" y="5562600"/>
                          <a:ext cx="6851876" cy="512755"/>
                        </a:xfrm>
                        <a:prstGeom prst="rect">
                          <a:avLst/>
                        </a:prstGeom>
                        <a:solidFill>
                          <a:srgbClr val="FFCC66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pole tekstowe 38"/>
            <p:cNvSpPr txBox="1"/>
            <p:nvPr/>
          </p:nvSpPr>
          <p:spPr>
            <a:xfrm>
              <a:off x="1293499" y="6020740"/>
              <a:ext cx="67361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Odstęp sygnał – szum </a:t>
              </a:r>
              <a:r>
                <a:rPr lang="pl-PL" b="1" i="1" dirty="0" smtClean="0"/>
                <a:t>SNR </a:t>
              </a:r>
              <a:r>
                <a:rPr lang="pl-PL" b="1" dirty="0" smtClean="0"/>
                <a:t>(</a:t>
              </a:r>
              <a:r>
                <a:rPr lang="pl-PL" b="1" dirty="0" err="1" smtClean="0"/>
                <a:t>Signal</a:t>
              </a:r>
              <a:r>
                <a:rPr lang="pl-PL" b="1" dirty="0" smtClean="0"/>
                <a:t> to </a:t>
              </a:r>
              <a:r>
                <a:rPr lang="pl-PL" b="1" dirty="0" err="1" smtClean="0"/>
                <a:t>Noise</a:t>
              </a:r>
              <a:r>
                <a:rPr lang="pl-PL" b="1" dirty="0" smtClean="0"/>
                <a:t> </a:t>
              </a:r>
              <a:r>
                <a:rPr lang="pl-PL" b="1" dirty="0" err="1" smtClean="0"/>
                <a:t>Ratio</a:t>
              </a:r>
              <a:r>
                <a:rPr lang="pl-PL" b="1" dirty="0" smtClean="0"/>
                <a:t>)</a:t>
              </a:r>
              <a:endParaRPr lang="pl-PL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>
            <a:off x="846743" y="1825475"/>
            <a:ext cx="7581295" cy="4995333"/>
            <a:chOff x="824518" y="776006"/>
            <a:chExt cx="7581295" cy="4995333"/>
          </a:xfrm>
        </p:grpSpPr>
        <p:sp>
          <p:nvSpPr>
            <p:cNvPr id="3085" name="Text Box 3"/>
            <p:cNvSpPr txBox="1">
              <a:spLocks noChangeArrowheads="1"/>
            </p:cNvSpPr>
            <p:nvPr/>
          </p:nvSpPr>
          <p:spPr bwMode="auto">
            <a:xfrm>
              <a:off x="1727274" y="1121436"/>
              <a:ext cx="902811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 smtClean="0"/>
                <a:t>IFDP</a:t>
              </a:r>
              <a:endParaRPr lang="pl-PL" b="1" dirty="0"/>
            </a:p>
          </p:txBody>
        </p:sp>
        <p:sp>
          <p:nvSpPr>
            <p:cNvPr id="3086" name="Text Box 4"/>
            <p:cNvSpPr txBox="1">
              <a:spLocks noChangeArrowheads="1"/>
            </p:cNvSpPr>
            <p:nvPr/>
          </p:nvSpPr>
          <p:spPr bwMode="auto">
            <a:xfrm>
              <a:off x="3803825" y="1122081"/>
              <a:ext cx="966788" cy="4953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/>
                <a:t>MOD</a:t>
              </a:r>
            </a:p>
          </p:txBody>
        </p:sp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5861225" y="1157006"/>
              <a:ext cx="867545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dirty="0" smtClean="0"/>
                <a:t>IFPP</a:t>
              </a:r>
              <a:endParaRPr lang="pl-PL" b="1" dirty="0"/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1157362" y="1384961"/>
              <a:ext cx="5334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2660825" y="1385606"/>
              <a:ext cx="11430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90" name="Line 8"/>
            <p:cNvSpPr>
              <a:spLocks noChangeShapeType="1"/>
            </p:cNvSpPr>
            <p:nvPr/>
          </p:nvSpPr>
          <p:spPr bwMode="auto">
            <a:xfrm>
              <a:off x="4794425" y="1385606"/>
              <a:ext cx="10668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91" name="Line 9"/>
            <p:cNvSpPr>
              <a:spLocks noChangeShapeType="1"/>
            </p:cNvSpPr>
            <p:nvPr/>
          </p:nvSpPr>
          <p:spPr bwMode="auto">
            <a:xfrm>
              <a:off x="6699425" y="1385606"/>
              <a:ext cx="8382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074" name="Object 20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5574241"/>
                </p:ext>
              </p:extLst>
            </p:nvPr>
          </p:nvGraphicFramePr>
          <p:xfrm>
            <a:off x="2889425" y="776006"/>
            <a:ext cx="590550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5" name="Równanie" r:id="rId5" imgW="266400" imgH="215640" progId="Equation.3">
                    <p:embed/>
                  </p:oleObj>
                </mc:Choice>
                <mc:Fallback>
                  <p:oleObj name="Równanie" r:id="rId5" imgW="266400" imgH="215640" progId="Equation.3">
                    <p:embed/>
                    <p:pic>
                      <p:nvPicPr>
                        <p:cNvPr id="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425" y="776006"/>
                          <a:ext cx="590550" cy="477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20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6109003"/>
                </p:ext>
              </p:extLst>
            </p:nvPr>
          </p:nvGraphicFramePr>
          <p:xfrm>
            <a:off x="6775625" y="776006"/>
            <a:ext cx="619125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6" name="Równanie" r:id="rId7" imgW="279360" imgH="215640" progId="Equation.3">
                    <p:embed/>
                  </p:oleObj>
                </mc:Choice>
                <mc:Fallback>
                  <p:oleObj name="Równanie" r:id="rId7" imgW="279360" imgH="215640" progId="Equation.3">
                    <p:embed/>
                    <p:pic>
                      <p:nvPicPr>
                        <p:cNvPr id="0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5625" y="776006"/>
                          <a:ext cx="619125" cy="477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Line 12"/>
            <p:cNvSpPr>
              <a:spLocks noChangeShapeType="1"/>
            </p:cNvSpPr>
            <p:nvPr/>
          </p:nvSpPr>
          <p:spPr bwMode="auto">
            <a:xfrm flipV="1">
              <a:off x="4261025" y="1614206"/>
              <a:ext cx="0" cy="9144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076" name="Object 20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3333384"/>
                </p:ext>
              </p:extLst>
            </p:nvPr>
          </p:nvGraphicFramePr>
          <p:xfrm>
            <a:off x="4413425" y="2036481"/>
            <a:ext cx="563563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7" name="Równanie" r:id="rId9" imgW="253800" imgH="215640" progId="Equation.3">
                    <p:embed/>
                  </p:oleObj>
                </mc:Choice>
                <mc:Fallback>
                  <p:oleObj name="Równanie" r:id="rId9" imgW="253800" imgH="215640" progId="Equation.3">
                    <p:embed/>
                    <p:pic>
                      <p:nvPicPr>
                        <p:cNvPr id="0" name="Object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425" y="2036481"/>
                          <a:ext cx="563563" cy="477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4" name="Text Box 15"/>
            <p:cNvSpPr txBox="1">
              <a:spLocks noChangeArrowheads="1"/>
            </p:cNvSpPr>
            <p:nvPr/>
          </p:nvSpPr>
          <p:spPr bwMode="auto">
            <a:xfrm>
              <a:off x="1730550" y="3296956"/>
              <a:ext cx="867545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sz="2300" b="1" dirty="0" smtClean="0"/>
                <a:t>IFPP</a:t>
              </a:r>
              <a:endParaRPr lang="pl-PL" sz="2300" b="1" dirty="0"/>
            </a:p>
          </p:txBody>
        </p:sp>
        <p:sp>
          <p:nvSpPr>
            <p:cNvPr id="3095" name="Text Box 16"/>
            <p:cNvSpPr txBox="1">
              <a:spLocks noChangeArrowheads="1"/>
            </p:cNvSpPr>
            <p:nvPr/>
          </p:nvSpPr>
          <p:spPr bwMode="auto">
            <a:xfrm>
              <a:off x="3651425" y="3296956"/>
              <a:ext cx="1390650" cy="4953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/>
                <a:t>DEMOD</a:t>
              </a:r>
            </a:p>
          </p:txBody>
        </p:sp>
        <p:sp>
          <p:nvSpPr>
            <p:cNvPr id="3096" name="Text Box 17"/>
            <p:cNvSpPr txBox="1">
              <a:spLocks noChangeArrowheads="1"/>
            </p:cNvSpPr>
            <p:nvPr/>
          </p:nvSpPr>
          <p:spPr bwMode="auto">
            <a:xfrm>
              <a:off x="5708825" y="3331881"/>
              <a:ext cx="872355" cy="4462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sz="2300" b="1" dirty="0" smtClean="0"/>
                <a:t>IFDP</a:t>
              </a:r>
              <a:endParaRPr lang="pl-PL" sz="2300" b="1" dirty="0"/>
            </a:p>
          </p:txBody>
        </p:sp>
        <p:sp>
          <p:nvSpPr>
            <p:cNvPr id="3097" name="Line 18"/>
            <p:cNvSpPr>
              <a:spLocks noChangeShapeType="1"/>
            </p:cNvSpPr>
            <p:nvPr/>
          </p:nvSpPr>
          <p:spPr bwMode="auto">
            <a:xfrm>
              <a:off x="1135238" y="3608106"/>
              <a:ext cx="5969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98" name="Line 19"/>
            <p:cNvSpPr>
              <a:spLocks noChangeShapeType="1"/>
            </p:cNvSpPr>
            <p:nvPr/>
          </p:nvSpPr>
          <p:spPr bwMode="auto">
            <a:xfrm flipV="1">
              <a:off x="2598095" y="3563655"/>
              <a:ext cx="1053330" cy="3175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99" name="Line 20"/>
            <p:cNvSpPr>
              <a:spLocks noChangeShapeType="1"/>
            </p:cNvSpPr>
            <p:nvPr/>
          </p:nvSpPr>
          <p:spPr bwMode="auto">
            <a:xfrm>
              <a:off x="5023025" y="3566831"/>
              <a:ext cx="6858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0" name="Line 21"/>
            <p:cNvSpPr>
              <a:spLocks noChangeShapeType="1"/>
            </p:cNvSpPr>
            <p:nvPr/>
          </p:nvSpPr>
          <p:spPr bwMode="auto">
            <a:xfrm>
              <a:off x="6547025" y="3570006"/>
              <a:ext cx="838200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1" name="Line 24"/>
            <p:cNvSpPr>
              <a:spLocks noChangeShapeType="1"/>
            </p:cNvSpPr>
            <p:nvPr/>
          </p:nvSpPr>
          <p:spPr bwMode="auto">
            <a:xfrm flipV="1">
              <a:off x="4108625" y="3789081"/>
              <a:ext cx="0" cy="9144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077" name="Object 20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9688221"/>
                </p:ext>
              </p:extLst>
            </p:nvPr>
          </p:nvGraphicFramePr>
          <p:xfrm>
            <a:off x="4413425" y="3865281"/>
            <a:ext cx="563563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8" name="Równanie" r:id="rId11" imgW="253800" imgH="215640" progId="Equation.3">
                    <p:embed/>
                  </p:oleObj>
                </mc:Choice>
                <mc:Fallback>
                  <p:oleObj name="Równanie" r:id="rId11" imgW="253800" imgH="215640" progId="Equation.3">
                    <p:embed/>
                    <p:pic>
                      <p:nvPicPr>
                        <p:cNvPr id="0" name="Object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425" y="3865281"/>
                          <a:ext cx="563563" cy="477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Freeform 26"/>
            <p:cNvSpPr>
              <a:spLocks/>
            </p:cNvSpPr>
            <p:nvPr/>
          </p:nvSpPr>
          <p:spPr bwMode="auto">
            <a:xfrm>
              <a:off x="1114600" y="1388781"/>
              <a:ext cx="7086600" cy="2209800"/>
            </a:xfrm>
            <a:custGeom>
              <a:avLst/>
              <a:gdLst>
                <a:gd name="T0" fmla="*/ 2147483647 w 4464"/>
                <a:gd name="T1" fmla="*/ 0 h 1392"/>
                <a:gd name="T2" fmla="*/ 2147483647 w 4464"/>
                <a:gd name="T3" fmla="*/ 0 h 1392"/>
                <a:gd name="T4" fmla="*/ 2147483647 w 4464"/>
                <a:gd name="T5" fmla="*/ 2147483647 h 1392"/>
                <a:gd name="T6" fmla="*/ 0 w 4464"/>
                <a:gd name="T7" fmla="*/ 2147483647 h 1392"/>
                <a:gd name="T8" fmla="*/ 0 w 4464"/>
                <a:gd name="T9" fmla="*/ 2147483647 h 1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4"/>
                <a:gd name="T16" fmla="*/ 0 h 1392"/>
                <a:gd name="T17" fmla="*/ 4464 w 4464"/>
                <a:gd name="T18" fmla="*/ 1392 h 1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4" h="1392">
                  <a:moveTo>
                    <a:pt x="4032" y="0"/>
                  </a:moveTo>
                  <a:lnTo>
                    <a:pt x="4464" y="0"/>
                  </a:lnTo>
                  <a:lnTo>
                    <a:pt x="4464" y="864"/>
                  </a:lnTo>
                  <a:lnTo>
                    <a:pt x="0" y="864"/>
                  </a:lnTo>
                  <a:lnTo>
                    <a:pt x="0" y="139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3" name="Line 27"/>
            <p:cNvSpPr>
              <a:spLocks noChangeShapeType="1"/>
            </p:cNvSpPr>
            <p:nvPr/>
          </p:nvSpPr>
          <p:spPr bwMode="auto">
            <a:xfrm flipV="1">
              <a:off x="2711625" y="3560480"/>
              <a:ext cx="863600" cy="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4" name="Line 28"/>
            <p:cNvSpPr>
              <a:spLocks noChangeShapeType="1"/>
            </p:cNvSpPr>
            <p:nvPr/>
          </p:nvSpPr>
          <p:spPr bwMode="auto">
            <a:xfrm>
              <a:off x="1281288" y="3604931"/>
              <a:ext cx="273050" cy="63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5" name="Line 29"/>
            <p:cNvSpPr>
              <a:spLocks noChangeShapeType="1"/>
            </p:cNvSpPr>
            <p:nvPr/>
          </p:nvSpPr>
          <p:spPr bwMode="auto">
            <a:xfrm flipV="1">
              <a:off x="5162725" y="3560481"/>
              <a:ext cx="393700" cy="12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6" name="Line 30"/>
            <p:cNvSpPr>
              <a:spLocks noChangeShapeType="1"/>
            </p:cNvSpPr>
            <p:nvPr/>
          </p:nvSpPr>
          <p:spPr bwMode="auto">
            <a:xfrm flipV="1">
              <a:off x="6667675" y="3560481"/>
              <a:ext cx="488950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7" name="Line 31"/>
            <p:cNvSpPr>
              <a:spLocks noChangeShapeType="1"/>
            </p:cNvSpPr>
            <p:nvPr/>
          </p:nvSpPr>
          <p:spPr bwMode="auto">
            <a:xfrm>
              <a:off x="1200099" y="2760427"/>
              <a:ext cx="7162800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8" name="Line 32"/>
            <p:cNvSpPr>
              <a:spLocks noChangeShapeType="1"/>
            </p:cNvSpPr>
            <p:nvPr/>
          </p:nvSpPr>
          <p:spPr bwMode="auto">
            <a:xfrm>
              <a:off x="8196483" y="1316663"/>
              <a:ext cx="0" cy="13716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09" name="Line 33"/>
            <p:cNvSpPr>
              <a:spLocks noChangeShapeType="1"/>
            </p:cNvSpPr>
            <p:nvPr/>
          </p:nvSpPr>
          <p:spPr bwMode="auto">
            <a:xfrm>
              <a:off x="7651925" y="1387148"/>
              <a:ext cx="561975" cy="9525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10" name="Line 34"/>
            <p:cNvSpPr>
              <a:spLocks noChangeShapeType="1"/>
            </p:cNvSpPr>
            <p:nvPr/>
          </p:nvSpPr>
          <p:spPr bwMode="auto">
            <a:xfrm>
              <a:off x="1120134" y="2767639"/>
              <a:ext cx="0" cy="83820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3078" name="Object 20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103424"/>
                </p:ext>
              </p:extLst>
            </p:nvPr>
          </p:nvGraphicFramePr>
          <p:xfrm>
            <a:off x="6100763" y="4309931"/>
            <a:ext cx="2305050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29" name="Equation" r:id="rId12" imgW="1295280" imgH="457200" progId="Equation.3">
                    <p:embed/>
                  </p:oleObj>
                </mc:Choice>
                <mc:Fallback>
                  <p:oleObj name="Equation" r:id="rId12" imgW="1295280" imgH="457200" progId="Equation.3">
                    <p:embed/>
                    <p:pic>
                      <p:nvPicPr>
                        <p:cNvPr id="0" name="Object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0763" y="4309931"/>
                          <a:ext cx="2305050" cy="812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20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0861862"/>
                </p:ext>
              </p:extLst>
            </p:nvPr>
          </p:nvGraphicFramePr>
          <p:xfrm>
            <a:off x="1949450" y="4319456"/>
            <a:ext cx="2051050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30" name="Equation" r:id="rId14" imgW="1155600" imgH="431640" progId="Equation.3">
                    <p:embed/>
                  </p:oleObj>
                </mc:Choice>
                <mc:Fallback>
                  <p:oleObj name="Equation" r:id="rId14" imgW="1155600" imgH="431640" progId="Equation.3">
                    <p:embed/>
                    <p:pic>
                      <p:nvPicPr>
                        <p:cNvPr id="0" name="Object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9450" y="4319456"/>
                          <a:ext cx="2051050" cy="768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20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5741692"/>
                </p:ext>
              </p:extLst>
            </p:nvPr>
          </p:nvGraphicFramePr>
          <p:xfrm>
            <a:off x="6467650" y="2188881"/>
            <a:ext cx="1806575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31" name="Równanie" r:id="rId16" imgW="888840" imgH="215640" progId="Equation.3">
                    <p:embed/>
                  </p:oleObj>
                </mc:Choice>
                <mc:Fallback>
                  <p:oleObj name="Równanie" r:id="rId16" imgW="888840" imgH="215640" progId="Equation.3">
                    <p:embed/>
                    <p:pic>
                      <p:nvPicPr>
                        <p:cNvPr id="0" name="Object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7650" y="2188881"/>
                          <a:ext cx="1806575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20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3609871"/>
                </p:ext>
              </p:extLst>
            </p:nvPr>
          </p:nvGraphicFramePr>
          <p:xfrm>
            <a:off x="2163938" y="3865281"/>
            <a:ext cx="172878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32" name="Równanie" r:id="rId18" imgW="850680" imgH="215640" progId="Equation.3">
                    <p:embed/>
                  </p:oleObj>
                </mc:Choice>
                <mc:Fallback>
                  <p:oleObj name="Równanie" r:id="rId18" imgW="850680" imgH="215640" progId="Equation.3">
                    <p:embed/>
                    <p:pic>
                      <p:nvPicPr>
                        <p:cNvPr id="0" name="Object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3938" y="3865281"/>
                          <a:ext cx="1728787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20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0527286"/>
                </p:ext>
              </p:extLst>
            </p:nvPr>
          </p:nvGraphicFramePr>
          <p:xfrm>
            <a:off x="6559725" y="3865281"/>
            <a:ext cx="1470025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333" name="Równanie" r:id="rId20" imgW="723600" imgH="215640" progId="Equation.3">
                    <p:embed/>
                  </p:oleObj>
                </mc:Choice>
                <mc:Fallback>
                  <p:oleObj name="Równanie" r:id="rId20" imgW="723600" imgH="21564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9725" y="3865281"/>
                          <a:ext cx="1470025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pole tekstowe 40"/>
            <p:cNvSpPr txBox="1"/>
            <p:nvPr/>
          </p:nvSpPr>
          <p:spPr>
            <a:xfrm>
              <a:off x="824518" y="5309674"/>
              <a:ext cx="4815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ANGN – </a:t>
              </a:r>
              <a:r>
                <a:rPr lang="pl-PL" b="1" dirty="0" err="1" smtClean="0"/>
                <a:t>Additive</a:t>
              </a:r>
              <a:r>
                <a:rPr lang="pl-PL" b="1" dirty="0" smtClean="0"/>
                <a:t> </a:t>
              </a:r>
              <a:r>
                <a:rPr lang="pl-PL" b="1" dirty="0" err="1" smtClean="0"/>
                <a:t>Narrowband</a:t>
              </a:r>
              <a:r>
                <a:rPr lang="pl-PL" b="1" dirty="0" smtClean="0"/>
                <a:t> GN</a:t>
              </a:r>
              <a:endParaRPr lang="pl-PL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2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1143092" y="260648"/>
            <a:ext cx="80009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Odporność systemu transmisyjnego</a:t>
            </a:r>
            <a:br>
              <a:rPr kumimoji="1" lang="pl-PL" sz="4000" b="1" dirty="0" smtClean="0">
                <a:solidFill>
                  <a:srgbClr val="336600"/>
                </a:solidFill>
              </a:rPr>
            </a:br>
            <a:r>
              <a:rPr kumimoji="1" lang="pl-PL" sz="4000" b="1" dirty="0" smtClean="0">
                <a:solidFill>
                  <a:srgbClr val="336600"/>
                </a:solidFill>
              </a:rPr>
              <a:t>na szumy (zysk modulacji)</a:t>
            </a:r>
            <a:endParaRPr lang="pl-PL" sz="4000" b="1" dirty="0">
              <a:solidFill>
                <a:srgbClr val="336600"/>
              </a:solidFill>
            </a:endParaRPr>
          </a:p>
        </p:txBody>
      </p:sp>
      <p:sp>
        <p:nvSpPr>
          <p:cNvPr id="4118" name="Text Box 15"/>
          <p:cNvSpPr txBox="1">
            <a:spLocks noChangeArrowheads="1"/>
          </p:cNvSpPr>
          <p:nvPr/>
        </p:nvSpPr>
        <p:spPr bwMode="auto">
          <a:xfrm>
            <a:off x="2168171" y="2420888"/>
            <a:ext cx="867545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IFPP</a:t>
            </a:r>
            <a:endParaRPr lang="pl-PL" b="1" dirty="0"/>
          </a:p>
        </p:txBody>
      </p:sp>
      <p:sp>
        <p:nvSpPr>
          <p:cNvPr id="4119" name="Text Box 16"/>
          <p:cNvSpPr txBox="1">
            <a:spLocks noChangeArrowheads="1"/>
          </p:cNvSpPr>
          <p:nvPr/>
        </p:nvSpPr>
        <p:spPr bwMode="auto">
          <a:xfrm>
            <a:off x="4170784" y="2420888"/>
            <a:ext cx="139065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/>
              <a:t>DEMOD</a:t>
            </a:r>
          </a:p>
        </p:txBody>
      </p:sp>
      <p:sp>
        <p:nvSpPr>
          <p:cNvPr id="4120" name="Text Box 17"/>
          <p:cNvSpPr txBox="1">
            <a:spLocks noChangeArrowheads="1"/>
          </p:cNvSpPr>
          <p:nvPr/>
        </p:nvSpPr>
        <p:spPr bwMode="auto">
          <a:xfrm>
            <a:off x="6228184" y="2455813"/>
            <a:ext cx="902811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IFDP</a:t>
            </a:r>
            <a:endParaRPr lang="pl-PL" b="1" dirty="0"/>
          </a:p>
        </p:txBody>
      </p:sp>
      <p:sp>
        <p:nvSpPr>
          <p:cNvPr id="4121" name="Line 18"/>
          <p:cNvSpPr>
            <a:spLocks noChangeShapeType="1"/>
          </p:cNvSpPr>
          <p:nvPr/>
        </p:nvSpPr>
        <p:spPr bwMode="auto">
          <a:xfrm>
            <a:off x="1567916" y="2700288"/>
            <a:ext cx="5969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2" name="Line 19"/>
          <p:cNvSpPr>
            <a:spLocks noChangeShapeType="1"/>
          </p:cNvSpPr>
          <p:nvPr/>
        </p:nvSpPr>
        <p:spPr bwMode="auto">
          <a:xfrm>
            <a:off x="3027784" y="268758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3" name="Line 20"/>
          <p:cNvSpPr>
            <a:spLocks noChangeShapeType="1"/>
          </p:cNvSpPr>
          <p:nvPr/>
        </p:nvSpPr>
        <p:spPr bwMode="auto">
          <a:xfrm>
            <a:off x="5542384" y="26907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4" name="Line 21"/>
          <p:cNvSpPr>
            <a:spLocks noChangeShapeType="1"/>
          </p:cNvSpPr>
          <p:nvPr/>
        </p:nvSpPr>
        <p:spPr bwMode="auto">
          <a:xfrm>
            <a:off x="7124699" y="270346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125" name="Line 24"/>
          <p:cNvSpPr>
            <a:spLocks noChangeShapeType="1"/>
          </p:cNvSpPr>
          <p:nvPr/>
        </p:nvSpPr>
        <p:spPr bwMode="auto">
          <a:xfrm flipV="1">
            <a:off x="4889996" y="2900437"/>
            <a:ext cx="0" cy="91440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4101" name="Object 1027"/>
          <p:cNvGraphicFramePr>
            <a:graphicFrameLocks noChangeAspect="1"/>
          </p:cNvGraphicFramePr>
          <p:nvPr/>
        </p:nvGraphicFramePr>
        <p:xfrm>
          <a:off x="4932784" y="2989213"/>
          <a:ext cx="5635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0" name="Równanie" r:id="rId3" imgW="253800" imgH="215640" progId="Equation.3">
                  <p:embed/>
                </p:oleObj>
              </mc:Choice>
              <mc:Fallback>
                <p:oleObj name="Równanie" r:id="rId3" imgW="253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784" y="2989213"/>
                        <a:ext cx="5635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Line 27"/>
          <p:cNvSpPr>
            <a:spLocks noChangeShapeType="1"/>
          </p:cNvSpPr>
          <p:nvPr/>
        </p:nvSpPr>
        <p:spPr bwMode="auto">
          <a:xfrm flipV="1">
            <a:off x="3154784" y="2684413"/>
            <a:ext cx="863600" cy="635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8" name="Line 28"/>
          <p:cNvSpPr>
            <a:spLocks noChangeShapeType="1"/>
          </p:cNvSpPr>
          <p:nvPr/>
        </p:nvSpPr>
        <p:spPr bwMode="auto">
          <a:xfrm>
            <a:off x="1713966" y="2697113"/>
            <a:ext cx="273050" cy="63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29" name="Line 29"/>
          <p:cNvSpPr>
            <a:spLocks noChangeShapeType="1"/>
          </p:cNvSpPr>
          <p:nvPr/>
        </p:nvSpPr>
        <p:spPr bwMode="auto">
          <a:xfrm flipV="1">
            <a:off x="5682084" y="2684413"/>
            <a:ext cx="393700" cy="1270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30" name="Line 30"/>
          <p:cNvSpPr>
            <a:spLocks noChangeShapeType="1"/>
          </p:cNvSpPr>
          <p:nvPr/>
        </p:nvSpPr>
        <p:spPr bwMode="auto">
          <a:xfrm flipV="1">
            <a:off x="7283395" y="2684692"/>
            <a:ext cx="488950" cy="19050"/>
          </a:xfrm>
          <a:prstGeom prst="line">
            <a:avLst/>
          </a:prstGeom>
          <a:noFill/>
          <a:ln w="38100">
            <a:solidFill>
              <a:srgbClr val="3399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4102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57777"/>
              </p:ext>
            </p:extLst>
          </p:nvPr>
        </p:nvGraphicFramePr>
        <p:xfrm>
          <a:off x="2242567" y="4655507"/>
          <a:ext cx="55181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1" name="Equation" r:id="rId5" imgW="2438280" imgH="431640" progId="Equation.3">
                  <p:embed/>
                </p:oleObj>
              </mc:Choice>
              <mc:Fallback>
                <p:oleObj name="Equation" r:id="rId5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567" y="4655507"/>
                        <a:ext cx="5518150" cy="97631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488423"/>
              </p:ext>
            </p:extLst>
          </p:nvPr>
        </p:nvGraphicFramePr>
        <p:xfrm>
          <a:off x="2149475" y="2967038"/>
          <a:ext cx="26019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2" name="Equation" r:id="rId7" imgW="1257120" imgH="457200" progId="Equation.3">
                  <p:embed/>
                </p:oleObj>
              </mc:Choice>
              <mc:Fallback>
                <p:oleObj name="Equation" r:id="rId7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967038"/>
                        <a:ext cx="2601913" cy="9493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50000">
                            <a:srgbClr val="0099CC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873122"/>
              </p:ext>
            </p:extLst>
          </p:nvPr>
        </p:nvGraphicFramePr>
        <p:xfrm>
          <a:off x="6489700" y="2988445"/>
          <a:ext cx="2616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3" name="Equation" r:id="rId9" imgW="1282680" imgH="457200" progId="Equation.3">
                  <p:embed/>
                </p:oleObj>
              </mc:Choice>
              <mc:Fallback>
                <p:oleObj name="Equation" r:id="rId9" imgW="1282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2988445"/>
                        <a:ext cx="2616200" cy="9350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bg1"/>
                          </a:gs>
                          <a:gs pos="5000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i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77951"/>
              </p:ext>
            </p:extLst>
          </p:nvPr>
        </p:nvGraphicFramePr>
        <p:xfrm>
          <a:off x="3893744" y="3967213"/>
          <a:ext cx="22145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4" name="Equation" r:id="rId11" imgW="1155600" imgH="215640" progId="Equation.3">
                  <p:embed/>
                </p:oleObj>
              </mc:Choice>
              <mc:Fallback>
                <p:oleObj name="Equation" r:id="rId11" imgW="1155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3744" y="3967213"/>
                        <a:ext cx="2214563" cy="4143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20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31545"/>
              </p:ext>
            </p:extLst>
          </p:nvPr>
        </p:nvGraphicFramePr>
        <p:xfrm>
          <a:off x="299265" y="2041340"/>
          <a:ext cx="18065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5" name="Równanie" r:id="rId13" imgW="888840" imgH="215640" progId="Equation.3">
                  <p:embed/>
                </p:oleObj>
              </mc:Choice>
              <mc:Fallback>
                <p:oleObj name="Równanie" r:id="rId13" imgW="888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5" y="2041340"/>
                        <a:ext cx="1806575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3" name="Object 20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028798"/>
              </p:ext>
            </p:extLst>
          </p:nvPr>
        </p:nvGraphicFramePr>
        <p:xfrm>
          <a:off x="2843808" y="1844824"/>
          <a:ext cx="17287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6" name="Równanie" r:id="rId15" imgW="850680" imgH="215640" progId="Equation.3">
                  <p:embed/>
                </p:oleObj>
              </mc:Choice>
              <mc:Fallback>
                <p:oleObj name="Równanie" r:id="rId15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844824"/>
                        <a:ext cx="1728787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4" name="Object 2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14048"/>
              </p:ext>
            </p:extLst>
          </p:nvPr>
        </p:nvGraphicFramePr>
        <p:xfrm>
          <a:off x="7227887" y="2198187"/>
          <a:ext cx="1470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7" name="Równanie" r:id="rId17" imgW="723600" imgH="215640" progId="Equation.3">
                  <p:embed/>
                </p:oleObj>
              </mc:Choice>
              <mc:Fallback>
                <p:oleObj name="Równanie" r:id="rId17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7" y="2198187"/>
                        <a:ext cx="1470025" cy="4381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7C80"/>
                          </a:gs>
                          <a:gs pos="100000">
                            <a:srgbClr val="66FF66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ole tekstowe 23"/>
          <p:cNvSpPr txBox="1"/>
          <p:nvPr/>
        </p:nvSpPr>
        <p:spPr>
          <a:xfrm>
            <a:off x="1654597" y="5663544"/>
            <a:ext cx="6692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 smtClean="0"/>
              <a:t>g </a:t>
            </a:r>
            <a:r>
              <a:rPr lang="pl-PL" b="1" dirty="0" smtClean="0"/>
              <a:t>– wyjściowy </a:t>
            </a:r>
            <a:r>
              <a:rPr lang="pl-PL" b="1" i="1" dirty="0" smtClean="0"/>
              <a:t>SNR</a:t>
            </a:r>
            <a:r>
              <a:rPr lang="pl-PL" b="1" baseline="-25000" dirty="0" smtClean="0"/>
              <a:t>O</a:t>
            </a:r>
            <a:r>
              <a:rPr lang="pl-PL" b="1" dirty="0" smtClean="0"/>
              <a:t> uzyskiwany z jednostkowego</a:t>
            </a:r>
            <a:br>
              <a:rPr lang="pl-PL" b="1" dirty="0" smtClean="0"/>
            </a:br>
            <a:r>
              <a:rPr lang="pl-PL" b="1" dirty="0" smtClean="0"/>
              <a:t>wejściowego </a:t>
            </a:r>
            <a:r>
              <a:rPr lang="pl-PL" b="1" i="1" dirty="0" smtClean="0"/>
              <a:t>SNR</a:t>
            </a:r>
            <a:r>
              <a:rPr lang="pl-PL" b="1" baseline="-25000" dirty="0" smtClean="0"/>
              <a:t>I</a:t>
            </a:r>
            <a:r>
              <a:rPr lang="pl-PL" b="1" dirty="0" smtClean="0"/>
              <a:t> oraz jednostkowej (względnej)</a:t>
            </a:r>
            <a:br>
              <a:rPr lang="pl-PL" b="1" dirty="0" smtClean="0"/>
            </a:br>
            <a:r>
              <a:rPr lang="pl-PL" b="1" dirty="0" smtClean="0"/>
              <a:t>szerokości pasma </a:t>
            </a:r>
            <a:r>
              <a:rPr lang="pl-PL" b="1" i="1" dirty="0" smtClean="0">
                <a:sym typeface="Symbol"/>
              </a:rPr>
              <a:t></a:t>
            </a:r>
            <a:r>
              <a:rPr lang="pl-PL" b="1" dirty="0" smtClean="0">
                <a:sym typeface="Symbol"/>
              </a:rPr>
              <a:t>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3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2"/>
          <p:cNvSpPr txBox="1">
            <a:spLocks noChangeArrowheads="1"/>
          </p:cNvSpPr>
          <p:nvPr/>
        </p:nvSpPr>
        <p:spPr bwMode="auto">
          <a:xfrm>
            <a:off x="981207" y="-32892"/>
            <a:ext cx="75857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System </a:t>
            </a:r>
            <a:r>
              <a:rPr kumimoji="1" lang="pl-PL" sz="4000" b="1" dirty="0" err="1" smtClean="0">
                <a:solidFill>
                  <a:srgbClr val="336600"/>
                </a:solidFill>
              </a:rPr>
              <a:t>pasmowoprzepustowy</a:t>
            </a:r>
            <a:r>
              <a:rPr kumimoji="1" lang="pl-PL" sz="4000" b="1" dirty="0" smtClean="0">
                <a:solidFill>
                  <a:srgbClr val="336600"/>
                </a:solidFill>
              </a:rPr>
              <a:t> </a:t>
            </a:r>
            <a:r>
              <a:rPr kumimoji="1" lang="pl-PL" sz="4000" b="1" dirty="0" err="1" smtClean="0">
                <a:solidFill>
                  <a:srgbClr val="336600"/>
                </a:solidFill>
              </a:rPr>
              <a:t>vs</a:t>
            </a:r>
            <a:r>
              <a:rPr kumimoji="1" lang="pl-PL" sz="4000" b="1" dirty="0" smtClean="0">
                <a:solidFill>
                  <a:srgbClr val="336600"/>
                </a:solidFill>
              </a:rPr>
              <a:t>.</a:t>
            </a:r>
            <a:r>
              <a:rPr kumimoji="1" lang="pl-PL" sz="4000" b="1" dirty="0">
                <a:solidFill>
                  <a:srgbClr val="336600"/>
                </a:solidFill>
              </a:rPr>
              <a:t/>
            </a:r>
            <a:br>
              <a:rPr kumimoji="1" lang="pl-PL" sz="4000" b="1" dirty="0">
                <a:solidFill>
                  <a:srgbClr val="336600"/>
                </a:solidFill>
              </a:rPr>
            </a:br>
            <a:r>
              <a:rPr kumimoji="1" lang="pl-PL" sz="4000" b="1" dirty="0" smtClean="0">
                <a:solidFill>
                  <a:srgbClr val="336600"/>
                </a:solidFill>
              </a:rPr>
              <a:t>System dolnoprzepustowy</a:t>
            </a:r>
            <a:endParaRPr lang="pl-PL" sz="4000" b="1" dirty="0">
              <a:solidFill>
                <a:srgbClr val="336600"/>
              </a:solidFill>
            </a:endParaRPr>
          </a:p>
        </p:txBody>
      </p:sp>
      <p:sp>
        <p:nvSpPr>
          <p:cNvPr id="5130" name="Text Box 3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451303" y="1598390"/>
            <a:ext cx="7269162" cy="3652838"/>
            <a:chOff x="1451303" y="1598390"/>
            <a:chExt cx="7269162" cy="3652838"/>
          </a:xfrm>
        </p:grpSpPr>
        <p:grpSp>
          <p:nvGrpSpPr>
            <p:cNvPr id="2" name="Group 62"/>
            <p:cNvGrpSpPr>
              <a:grpSpLocks/>
            </p:cNvGrpSpPr>
            <p:nvPr/>
          </p:nvGrpSpPr>
          <p:grpSpPr bwMode="auto">
            <a:xfrm>
              <a:off x="1451303" y="1598390"/>
              <a:ext cx="7269162" cy="3652838"/>
              <a:chOff x="911" y="1261"/>
              <a:chExt cx="4579" cy="2301"/>
            </a:xfrm>
          </p:grpSpPr>
          <p:sp>
            <p:nvSpPr>
              <p:cNvPr id="5148" name="Text Box 4"/>
              <p:cNvSpPr txBox="1">
                <a:spLocks noChangeArrowheads="1"/>
              </p:cNvSpPr>
              <p:nvPr/>
            </p:nvSpPr>
            <p:spPr bwMode="auto">
              <a:xfrm>
                <a:off x="1318" y="1267"/>
                <a:ext cx="569" cy="2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 dirty="0" smtClean="0"/>
                  <a:t>IFDP</a:t>
                </a:r>
                <a:endParaRPr lang="pl-PL" b="1" dirty="0"/>
              </a:p>
            </p:txBody>
          </p:sp>
          <p:sp>
            <p:nvSpPr>
              <p:cNvPr id="5149" name="Text Box 5"/>
              <p:cNvSpPr txBox="1">
                <a:spLocks noChangeArrowheads="1"/>
              </p:cNvSpPr>
              <p:nvPr/>
            </p:nvSpPr>
            <p:spPr bwMode="auto">
              <a:xfrm>
                <a:off x="2607" y="1261"/>
                <a:ext cx="609" cy="312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>
                    <a:solidFill>
                      <a:srgbClr val="B2B2B2"/>
                    </a:solidFill>
                  </a:rPr>
                  <a:t>MOD</a:t>
                </a:r>
              </a:p>
            </p:txBody>
          </p:sp>
          <p:sp>
            <p:nvSpPr>
              <p:cNvPr id="5150" name="Text Box 6"/>
              <p:cNvSpPr txBox="1">
                <a:spLocks noChangeArrowheads="1"/>
              </p:cNvSpPr>
              <p:nvPr/>
            </p:nvSpPr>
            <p:spPr bwMode="auto">
              <a:xfrm>
                <a:off x="3903" y="1283"/>
                <a:ext cx="546" cy="291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 dirty="0" smtClean="0">
                    <a:solidFill>
                      <a:srgbClr val="B2B2B2"/>
                    </a:solidFill>
                  </a:rPr>
                  <a:t>IFPP</a:t>
                </a:r>
                <a:endParaRPr lang="pl-PL" b="1" dirty="0">
                  <a:solidFill>
                    <a:srgbClr val="B2B2B2"/>
                  </a:solidFill>
                </a:endParaRPr>
              </a:p>
            </p:txBody>
          </p:sp>
          <p:sp>
            <p:nvSpPr>
              <p:cNvPr id="5151" name="Line 7"/>
              <p:cNvSpPr>
                <a:spLocks noChangeShapeType="1"/>
              </p:cNvSpPr>
              <p:nvPr/>
            </p:nvSpPr>
            <p:spPr bwMode="auto">
              <a:xfrm>
                <a:off x="959" y="1433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52" name="Line 8"/>
              <p:cNvSpPr>
                <a:spLocks noChangeShapeType="1"/>
              </p:cNvSpPr>
              <p:nvPr/>
            </p:nvSpPr>
            <p:spPr bwMode="auto">
              <a:xfrm>
                <a:off x="1887" y="1427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53" name="Line 9"/>
              <p:cNvSpPr>
                <a:spLocks noChangeShapeType="1"/>
              </p:cNvSpPr>
              <p:nvPr/>
            </p:nvSpPr>
            <p:spPr bwMode="auto">
              <a:xfrm>
                <a:off x="3231" y="1427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54" name="Line 10"/>
              <p:cNvSpPr>
                <a:spLocks noChangeShapeType="1"/>
              </p:cNvSpPr>
              <p:nvPr/>
            </p:nvSpPr>
            <p:spPr bwMode="auto">
              <a:xfrm>
                <a:off x="4431" y="1427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55" name="Line 13"/>
              <p:cNvSpPr>
                <a:spLocks noChangeShapeType="1"/>
              </p:cNvSpPr>
              <p:nvPr/>
            </p:nvSpPr>
            <p:spPr bwMode="auto">
              <a:xfrm flipV="1">
                <a:off x="2895" y="1571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B2B2B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graphicFrame>
            <p:nvGraphicFramePr>
              <p:cNvPr id="5125" name="Object 3"/>
              <p:cNvGraphicFramePr>
                <a:graphicFrameLocks noChangeAspect="1"/>
              </p:cNvGraphicFramePr>
              <p:nvPr/>
            </p:nvGraphicFramePr>
            <p:xfrm>
              <a:off x="2991" y="1837"/>
              <a:ext cx="355" cy="3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64" name="Równanie" r:id="rId3" imgW="253800" imgH="215640" progId="Equation.3">
                      <p:embed/>
                    </p:oleObj>
                  </mc:Choice>
                  <mc:Fallback>
                    <p:oleObj name="Równanie" r:id="rId3" imgW="253800" imgH="21564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1" y="1837"/>
                            <a:ext cx="355" cy="301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56" name="Text Box 16"/>
              <p:cNvSpPr txBox="1">
                <a:spLocks noChangeArrowheads="1"/>
              </p:cNvSpPr>
              <p:nvPr/>
            </p:nvSpPr>
            <p:spPr bwMode="auto">
              <a:xfrm>
                <a:off x="1301" y="2631"/>
                <a:ext cx="569" cy="2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 dirty="0" smtClean="0"/>
                  <a:t>IFDP</a:t>
                </a:r>
                <a:endParaRPr lang="pl-PL" b="1" dirty="0"/>
              </a:p>
            </p:txBody>
          </p:sp>
          <p:sp>
            <p:nvSpPr>
              <p:cNvPr id="5157" name="Text Box 17"/>
              <p:cNvSpPr txBox="1">
                <a:spLocks noChangeArrowheads="1"/>
              </p:cNvSpPr>
              <p:nvPr/>
            </p:nvSpPr>
            <p:spPr bwMode="auto">
              <a:xfrm>
                <a:off x="2511" y="2631"/>
                <a:ext cx="876" cy="312"/>
              </a:xfrm>
              <a:prstGeom prst="rect">
                <a:avLst/>
              </a:prstGeom>
              <a:noFill/>
              <a:ln w="38100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>
                    <a:solidFill>
                      <a:srgbClr val="B2B2B2"/>
                    </a:solidFill>
                  </a:rPr>
                  <a:t>DEMOD</a:t>
                </a:r>
              </a:p>
            </p:txBody>
          </p:sp>
          <p:sp>
            <p:nvSpPr>
              <p:cNvPr id="5158" name="Text Box 18"/>
              <p:cNvSpPr txBox="1">
                <a:spLocks noChangeArrowheads="1"/>
              </p:cNvSpPr>
              <p:nvPr/>
            </p:nvSpPr>
            <p:spPr bwMode="auto">
              <a:xfrm>
                <a:off x="3807" y="2653"/>
                <a:ext cx="569" cy="2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 dirty="0" smtClean="0"/>
                  <a:t>IFDP</a:t>
                </a:r>
                <a:endParaRPr lang="pl-PL" b="1" dirty="0"/>
              </a:p>
            </p:txBody>
          </p:sp>
          <p:sp>
            <p:nvSpPr>
              <p:cNvPr id="5159" name="Line 19"/>
              <p:cNvSpPr>
                <a:spLocks noChangeShapeType="1"/>
              </p:cNvSpPr>
              <p:nvPr/>
            </p:nvSpPr>
            <p:spPr bwMode="auto">
              <a:xfrm>
                <a:off x="926" y="2827"/>
                <a:ext cx="376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0" name="Line 20"/>
              <p:cNvSpPr>
                <a:spLocks noChangeShapeType="1"/>
              </p:cNvSpPr>
              <p:nvPr/>
            </p:nvSpPr>
            <p:spPr bwMode="auto">
              <a:xfrm>
                <a:off x="1849" y="279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1" name="Line 21"/>
              <p:cNvSpPr>
                <a:spLocks noChangeShapeType="1"/>
              </p:cNvSpPr>
              <p:nvPr/>
            </p:nvSpPr>
            <p:spPr bwMode="auto">
              <a:xfrm>
                <a:off x="3375" y="2801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2" name="Line 22"/>
              <p:cNvSpPr>
                <a:spLocks noChangeShapeType="1"/>
              </p:cNvSpPr>
              <p:nvPr/>
            </p:nvSpPr>
            <p:spPr bwMode="auto">
              <a:xfrm>
                <a:off x="4388" y="2803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3" name="Line 25"/>
              <p:cNvSpPr>
                <a:spLocks noChangeShapeType="1"/>
              </p:cNvSpPr>
              <p:nvPr/>
            </p:nvSpPr>
            <p:spPr bwMode="auto">
              <a:xfrm flipV="1">
                <a:off x="2799" y="2941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B2B2B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graphicFrame>
            <p:nvGraphicFramePr>
              <p:cNvPr id="5126" name="Object 4"/>
              <p:cNvGraphicFramePr>
                <a:graphicFrameLocks noChangeAspect="1"/>
              </p:cNvGraphicFramePr>
              <p:nvPr/>
            </p:nvGraphicFramePr>
            <p:xfrm>
              <a:off x="2928" y="3216"/>
              <a:ext cx="355" cy="3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65" name="Równanie" r:id="rId5" imgW="253800" imgH="215640" progId="Equation.3">
                      <p:embed/>
                    </p:oleObj>
                  </mc:Choice>
                  <mc:Fallback>
                    <p:oleObj name="Równanie" r:id="rId5" imgW="253800" imgH="21564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3216"/>
                            <a:ext cx="355" cy="301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4" name="Freeform 27"/>
              <p:cNvSpPr>
                <a:spLocks/>
              </p:cNvSpPr>
              <p:nvPr/>
            </p:nvSpPr>
            <p:spPr bwMode="auto">
              <a:xfrm>
                <a:off x="913" y="1429"/>
                <a:ext cx="4464" cy="1392"/>
              </a:xfrm>
              <a:custGeom>
                <a:avLst/>
                <a:gdLst>
                  <a:gd name="T0" fmla="*/ 4032 w 4464"/>
                  <a:gd name="T1" fmla="*/ 0 h 1392"/>
                  <a:gd name="T2" fmla="*/ 4464 w 4464"/>
                  <a:gd name="T3" fmla="*/ 0 h 1392"/>
                  <a:gd name="T4" fmla="*/ 4464 w 4464"/>
                  <a:gd name="T5" fmla="*/ 864 h 1392"/>
                  <a:gd name="T6" fmla="*/ 0 w 4464"/>
                  <a:gd name="T7" fmla="*/ 864 h 1392"/>
                  <a:gd name="T8" fmla="*/ 0 w 4464"/>
                  <a:gd name="T9" fmla="*/ 1392 h 1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4"/>
                  <a:gd name="T16" fmla="*/ 0 h 1392"/>
                  <a:gd name="T17" fmla="*/ 4464 w 4464"/>
                  <a:gd name="T18" fmla="*/ 1392 h 13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4" h="1392">
                    <a:moveTo>
                      <a:pt x="4032" y="0"/>
                    </a:moveTo>
                    <a:lnTo>
                      <a:pt x="4464" y="0"/>
                    </a:lnTo>
                    <a:lnTo>
                      <a:pt x="4464" y="864"/>
                    </a:lnTo>
                    <a:lnTo>
                      <a:pt x="0" y="864"/>
                    </a:lnTo>
                    <a:lnTo>
                      <a:pt x="0" y="1392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5" name="Line 28"/>
              <p:cNvSpPr>
                <a:spLocks noChangeShapeType="1"/>
              </p:cNvSpPr>
              <p:nvPr/>
            </p:nvSpPr>
            <p:spPr bwMode="auto">
              <a:xfrm flipV="1">
                <a:off x="1943" y="2787"/>
                <a:ext cx="544" cy="4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6" name="Line 29"/>
              <p:cNvSpPr>
                <a:spLocks noChangeShapeType="1"/>
              </p:cNvSpPr>
              <p:nvPr/>
            </p:nvSpPr>
            <p:spPr bwMode="auto">
              <a:xfrm>
                <a:off x="1018" y="2825"/>
                <a:ext cx="172" cy="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7" name="Line 30"/>
              <p:cNvSpPr>
                <a:spLocks noChangeShapeType="1"/>
              </p:cNvSpPr>
              <p:nvPr/>
            </p:nvSpPr>
            <p:spPr bwMode="auto">
              <a:xfrm flipV="1">
                <a:off x="3463" y="2797"/>
                <a:ext cx="248" cy="8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8" name="Line 31"/>
              <p:cNvSpPr>
                <a:spLocks noChangeShapeType="1"/>
              </p:cNvSpPr>
              <p:nvPr/>
            </p:nvSpPr>
            <p:spPr bwMode="auto">
              <a:xfrm flipV="1">
                <a:off x="4464" y="2797"/>
                <a:ext cx="308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69" name="Line 32"/>
              <p:cNvSpPr>
                <a:spLocks noChangeShapeType="1"/>
              </p:cNvSpPr>
              <p:nvPr/>
            </p:nvSpPr>
            <p:spPr bwMode="auto">
              <a:xfrm>
                <a:off x="978" y="2293"/>
                <a:ext cx="4512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70" name="Line 33"/>
              <p:cNvSpPr>
                <a:spLocks noChangeShapeType="1"/>
              </p:cNvSpPr>
              <p:nvPr/>
            </p:nvSpPr>
            <p:spPr bwMode="auto">
              <a:xfrm>
                <a:off x="5374" y="1367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71" name="Line 34"/>
              <p:cNvSpPr>
                <a:spLocks noChangeShapeType="1"/>
              </p:cNvSpPr>
              <p:nvPr/>
            </p:nvSpPr>
            <p:spPr bwMode="auto">
              <a:xfrm>
                <a:off x="5031" y="1422"/>
                <a:ext cx="354" cy="6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72" name="Line 35"/>
              <p:cNvSpPr>
                <a:spLocks noChangeShapeType="1"/>
              </p:cNvSpPr>
              <p:nvPr/>
            </p:nvSpPr>
            <p:spPr bwMode="auto">
              <a:xfrm>
                <a:off x="911" y="2292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aphicFrame>
            <p:nvGraphicFramePr>
              <p:cNvPr id="5127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8692884"/>
                  </p:ext>
                </p:extLst>
              </p:nvPr>
            </p:nvGraphicFramePr>
            <p:xfrm>
              <a:off x="4319" y="3187"/>
              <a:ext cx="1002" cy="3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66" name="Równanie" r:id="rId6" imgW="698400" imgH="228600" progId="Equation.3">
                      <p:embed/>
                    </p:oleObj>
                  </mc:Choice>
                  <mc:Fallback>
                    <p:oleObj name="Równanie" r:id="rId6" imgW="69840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19" y="3187"/>
                            <a:ext cx="1002" cy="3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8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20905592"/>
                  </p:ext>
                </p:extLst>
              </p:nvPr>
            </p:nvGraphicFramePr>
            <p:xfrm>
              <a:off x="1688" y="3252"/>
              <a:ext cx="909" cy="3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67" name="Równanie" r:id="rId8" imgW="634680" imgH="215640" progId="Equation.3">
                      <p:embed/>
                    </p:oleObj>
                  </mc:Choice>
                  <mc:Fallback>
                    <p:oleObj name="Równanie" r:id="rId8" imgW="634680" imgH="21564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8" y="3252"/>
                            <a:ext cx="909" cy="31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1145" name="Object 20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3574381"/>
                </p:ext>
              </p:extLst>
            </p:nvPr>
          </p:nvGraphicFramePr>
          <p:xfrm>
            <a:off x="6173788" y="2701925"/>
            <a:ext cx="177958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68" name="Equation" r:id="rId10" imgW="876240" imgH="215640" progId="Equation.3">
                    <p:embed/>
                  </p:oleObj>
                </mc:Choice>
                <mc:Fallback>
                  <p:oleObj name="Equation" r:id="rId10" imgW="876240" imgH="215640" progId="Equation.3">
                    <p:embed/>
                    <p:pic>
                      <p:nvPicPr>
                        <p:cNvPr id="0" name="Object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3788" y="2701925"/>
                          <a:ext cx="1779587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46" name="Object 20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8887627"/>
                </p:ext>
              </p:extLst>
            </p:nvPr>
          </p:nvGraphicFramePr>
          <p:xfrm>
            <a:off x="2645103" y="4286118"/>
            <a:ext cx="170338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69" name="Równanie" r:id="rId12" imgW="838080" imgH="215640" progId="Equation.3">
                    <p:embed/>
                  </p:oleObj>
                </mc:Choice>
                <mc:Fallback>
                  <p:oleObj name="Równanie" r:id="rId12" imgW="838080" imgH="215640" progId="Equation.3">
                    <p:embed/>
                    <p:pic>
                      <p:nvPicPr>
                        <p:cNvPr id="0" name="Object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103" y="4286118"/>
                          <a:ext cx="1703387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47" name="Object 20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228217"/>
                </p:ext>
              </p:extLst>
            </p:nvPr>
          </p:nvGraphicFramePr>
          <p:xfrm>
            <a:off x="7037828" y="4142846"/>
            <a:ext cx="1470025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70" name="Równanie" r:id="rId14" imgW="723600" imgH="215640" progId="Equation.3">
                    <p:embed/>
                  </p:oleObj>
                </mc:Choice>
                <mc:Fallback>
                  <p:oleObj name="Równanie" r:id="rId14" imgW="723600" imgH="21564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7828" y="4142846"/>
                          <a:ext cx="1470025" cy="43815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7C80"/>
                            </a:gs>
                            <a:gs pos="100000">
                              <a:srgbClr val="66FF66"/>
                            </a:gs>
                          </a:gsLst>
                          <a:lin ang="18900000" scaled="1"/>
                        </a:gra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graphicFrame>
        <p:nvGraphicFramePr>
          <p:cNvPr id="41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233625"/>
              </p:ext>
            </p:extLst>
          </p:nvPr>
        </p:nvGraphicFramePr>
        <p:xfrm>
          <a:off x="562574" y="5839845"/>
          <a:ext cx="4090716" cy="817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1" name="Równanie" r:id="rId16" imgW="2222280" imgH="444240" progId="Equation.3">
                  <p:embed/>
                </p:oleObj>
              </mc:Choice>
              <mc:Fallback>
                <p:oleObj name="Równanie" r:id="rId16" imgW="2222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74" y="5839845"/>
                        <a:ext cx="4090716" cy="81711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pole tekstowe 30"/>
          <p:cNvSpPr txBox="1">
            <a:spLocks noChangeArrowheads="1"/>
          </p:cNvSpPr>
          <p:nvPr/>
        </p:nvSpPr>
        <p:spPr bwMode="auto">
          <a:xfrm>
            <a:off x="4981347" y="5673039"/>
            <a:ext cx="4030270" cy="830997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/>
              <a:t>Zysk modulacyjny </a:t>
            </a:r>
            <a:r>
              <a:rPr lang="pl-PL" sz="1600" b="1" i="1" dirty="0" smtClean="0"/>
              <a:t>g</a:t>
            </a:r>
            <a:r>
              <a:rPr lang="pl-PL" sz="1600" b="1" dirty="0" smtClean="0"/>
              <a:t> mówi, ile razy system</a:t>
            </a:r>
            <a:br>
              <a:rPr lang="pl-PL" sz="1600" b="1" dirty="0" smtClean="0"/>
            </a:br>
            <a:r>
              <a:rPr lang="pl-PL" sz="1600" b="1" dirty="0" err="1" smtClean="0"/>
              <a:t>pasmowoprzepustowy</a:t>
            </a:r>
            <a:r>
              <a:rPr lang="pl-PL" sz="1600" b="1" dirty="0" smtClean="0"/>
              <a:t> jest lepszy lub gorszy</a:t>
            </a:r>
            <a:br>
              <a:rPr lang="pl-PL" sz="1600" b="1" dirty="0" smtClean="0"/>
            </a:br>
            <a:r>
              <a:rPr lang="pl-PL" sz="1600" b="1" dirty="0" smtClean="0"/>
              <a:t>od systemu dolnoprzepustowego. </a:t>
            </a:r>
            <a:endParaRPr lang="pl-PL" sz="1600" b="1" dirty="0"/>
          </a:p>
        </p:txBody>
      </p:sp>
      <p:graphicFrame>
        <p:nvGraphicFramePr>
          <p:cNvPr id="43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022123"/>
              </p:ext>
            </p:extLst>
          </p:nvPr>
        </p:nvGraphicFramePr>
        <p:xfrm>
          <a:off x="2693463" y="1231840"/>
          <a:ext cx="1464247" cy="336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2" name="Equation" r:id="rId18" imgW="939600" imgH="215640" progId="Equation.3">
                  <p:embed/>
                </p:oleObj>
              </mc:Choice>
              <mc:Fallback>
                <p:oleObj name="Equation" r:id="rId18" imgW="939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463" y="1231840"/>
                        <a:ext cx="1464247" cy="336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182735"/>
              </p:ext>
            </p:extLst>
          </p:nvPr>
        </p:nvGraphicFramePr>
        <p:xfrm>
          <a:off x="7102691" y="1227453"/>
          <a:ext cx="1464247" cy="336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3" name="Equation" r:id="rId20" imgW="939600" imgH="215640" progId="Equation.3">
                  <p:embed/>
                </p:oleObj>
              </mc:Choice>
              <mc:Fallback>
                <p:oleObj name="Equation" r:id="rId20" imgW="939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691" y="1227453"/>
                        <a:ext cx="1464247" cy="336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026"/>
          <p:cNvSpPr txBox="1">
            <a:spLocks noChangeArrowheads="1"/>
          </p:cNvSpPr>
          <p:nvPr/>
        </p:nvSpPr>
        <p:spPr bwMode="auto">
          <a:xfrm>
            <a:off x="971600" y="-76805"/>
            <a:ext cx="59298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 smtClean="0">
                <a:solidFill>
                  <a:srgbClr val="336600"/>
                </a:solidFill>
              </a:rPr>
              <a:t>Charakterystyki szumowe</a:t>
            </a:r>
            <a:endParaRPr lang="pl-PL" sz="4000" b="1" dirty="0">
              <a:solidFill>
                <a:srgbClr val="336600"/>
              </a:solidFill>
            </a:endParaRPr>
          </a:p>
        </p:txBody>
      </p:sp>
      <p:sp>
        <p:nvSpPr>
          <p:cNvPr id="7175" name="Text Box 1043"/>
          <p:cNvSpPr txBox="1">
            <a:spLocks noChangeArrowheads="1"/>
          </p:cNvSpPr>
          <p:nvPr/>
        </p:nvSpPr>
        <p:spPr bwMode="auto">
          <a:xfrm>
            <a:off x="6024235" y="6550223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5" name="Prostokąt 4"/>
          <p:cNvSpPr/>
          <p:nvPr/>
        </p:nvSpPr>
        <p:spPr bwMode="auto">
          <a:xfrm>
            <a:off x="5424084" y="1855828"/>
            <a:ext cx="2126988" cy="86851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1137741" y="3859442"/>
            <a:ext cx="7508773" cy="923330"/>
            <a:chOff x="1403648" y="4568669"/>
            <a:chExt cx="7508773" cy="923330"/>
          </a:xfrm>
        </p:grpSpPr>
        <p:grpSp>
          <p:nvGrpSpPr>
            <p:cNvPr id="7" name="Grupa 6"/>
            <p:cNvGrpSpPr/>
            <p:nvPr/>
          </p:nvGrpSpPr>
          <p:grpSpPr>
            <a:xfrm>
              <a:off x="1403648" y="4568669"/>
              <a:ext cx="2126988" cy="868519"/>
              <a:chOff x="1303444" y="4604773"/>
              <a:chExt cx="2126988" cy="868519"/>
            </a:xfrm>
          </p:grpSpPr>
          <p:sp>
            <p:nvSpPr>
              <p:cNvPr id="25" name="Prostokąt 24"/>
              <p:cNvSpPr/>
              <p:nvPr/>
            </p:nvSpPr>
            <p:spPr bwMode="auto">
              <a:xfrm>
                <a:off x="1303444" y="4604773"/>
                <a:ext cx="2126988" cy="868519"/>
              </a:xfrm>
              <a:prstGeom prst="rect">
                <a:avLst/>
              </a:prstGeom>
              <a:solidFill>
                <a:srgbClr val="99FF66">
                  <a:alpha val="50000"/>
                </a:srgb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aphicFrame>
            <p:nvGraphicFramePr>
              <p:cNvPr id="6" name="Obiek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5947498"/>
                  </p:ext>
                </p:extLst>
              </p:nvPr>
            </p:nvGraphicFramePr>
            <p:xfrm>
              <a:off x="1474450" y="4693110"/>
              <a:ext cx="1757363" cy="679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7635" name="Equation" r:id="rId3" imgW="1117440" imgH="431640" progId="Equation.3">
                      <p:embed/>
                    </p:oleObj>
                  </mc:Choice>
                  <mc:Fallback>
                    <p:oleObj name="Equation" r:id="rId3" imgW="1117440" imgH="431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474450" y="4693110"/>
                            <a:ext cx="1757363" cy="6794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7" name="Text Box 1044"/>
            <p:cNvSpPr txBox="1">
              <a:spLocks noChangeArrowheads="1"/>
            </p:cNvSpPr>
            <p:nvPr/>
          </p:nvSpPr>
          <p:spPr bwMode="auto">
            <a:xfrm>
              <a:off x="3893098" y="4568669"/>
              <a:ext cx="5019323" cy="923330"/>
            </a:xfrm>
            <a:prstGeom prst="rect">
              <a:avLst/>
            </a:prstGeom>
            <a:solidFill>
              <a:srgbClr val="99FF66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dirty="0" smtClean="0"/>
                <a:t>Odstęp </a:t>
              </a:r>
              <a:r>
                <a:rPr lang="el-GR" sz="1800" b="1" i="1" dirty="0" smtClean="0"/>
                <a:t>γ</a:t>
              </a:r>
              <a:r>
                <a:rPr lang="pl-PL" sz="1800" b="1" dirty="0" smtClean="0"/>
                <a:t> mocy sygnału zmodulowanego </a:t>
              </a:r>
              <a:r>
                <a:rPr lang="pl-PL" sz="1800" b="1" i="1" dirty="0" smtClean="0"/>
                <a:t>P</a:t>
              </a:r>
              <a:r>
                <a:rPr lang="pl-PL" sz="1800" b="1" baseline="-25000" dirty="0" smtClean="0"/>
                <a:t>I</a:t>
              </a:r>
              <a:r>
                <a:rPr lang="pl-PL" sz="1800" b="1" dirty="0" smtClean="0"/>
                <a:t/>
              </a:r>
              <a:br>
                <a:rPr lang="pl-PL" sz="1800" b="1" dirty="0" smtClean="0"/>
              </a:br>
              <a:r>
                <a:rPr lang="pl-PL" sz="1800" b="1" dirty="0" smtClean="0"/>
                <a:t>do mocy </a:t>
              </a:r>
              <a:r>
                <a:rPr lang="pl-PL" sz="1800" b="1" i="1" dirty="0" smtClean="0"/>
                <a:t>N </a:t>
              </a:r>
              <a:r>
                <a:rPr lang="pl-PL" sz="1800" b="1" dirty="0" smtClean="0"/>
                <a:t>szumu kanałowego ½ </a:t>
              </a:r>
              <a:r>
                <a:rPr lang="pl-PL" sz="1800" b="1" i="1" dirty="0" smtClean="0"/>
                <a:t>N</a:t>
              </a:r>
              <a:r>
                <a:rPr lang="pl-PL" sz="1800" b="1" baseline="-25000" dirty="0" smtClean="0"/>
                <a:t>0</a:t>
              </a:r>
              <a:r>
                <a:rPr lang="pl-PL" sz="1800" b="1" dirty="0" smtClean="0"/>
                <a:t> w paśmie </a:t>
              </a:r>
              <a:r>
                <a:rPr lang="pl-PL" sz="1800" b="1" i="1" dirty="0" err="1">
                  <a:cs typeface="Times New Roman" panose="02020603050405020304" pitchFamily="18" charset="0"/>
                </a:rPr>
                <a:t>f</a:t>
              </a:r>
              <a:r>
                <a:rPr lang="pl-PL" sz="1800" b="1" baseline="-25000" dirty="0" err="1" smtClean="0">
                  <a:cs typeface="Times New Roman" panose="02020603050405020304" pitchFamily="18" charset="0"/>
                </a:rPr>
                <a:t>m</a:t>
              </a:r>
              <a:r>
                <a:rPr lang="pl-PL" sz="1800" b="1" dirty="0" smtClean="0"/>
                <a:t/>
              </a:r>
              <a:br>
                <a:rPr lang="pl-PL" sz="1800" b="1" dirty="0" smtClean="0"/>
              </a:br>
              <a:r>
                <a:rPr lang="pl-PL" sz="1800" b="1" dirty="0" smtClean="0"/>
                <a:t>sygnału modulującego.</a:t>
              </a:r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1952625" y="712788"/>
            <a:ext cx="6219775" cy="2946400"/>
            <a:chOff x="1957163" y="712788"/>
            <a:chExt cx="5921712" cy="3170627"/>
          </a:xfrm>
        </p:grpSpPr>
        <p:graphicFrame>
          <p:nvGraphicFramePr>
            <p:cNvPr id="7170" name="Object 10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874826"/>
                </p:ext>
              </p:extLst>
            </p:nvPr>
          </p:nvGraphicFramePr>
          <p:xfrm>
            <a:off x="1957163" y="712788"/>
            <a:ext cx="5734343" cy="3170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36" name="Equation" r:id="rId5" imgW="2831760" imgH="1765080" progId="Equation.3">
                    <p:embed/>
                  </p:oleObj>
                </mc:Choice>
                <mc:Fallback>
                  <p:oleObj name="Equation" r:id="rId5" imgW="2831760" imgH="1765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7163" y="712788"/>
                          <a:ext cx="5734343" cy="3170627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pole tekstowe 10"/>
            <p:cNvSpPr txBox="1"/>
            <p:nvPr/>
          </p:nvSpPr>
          <p:spPr>
            <a:xfrm>
              <a:off x="4824834" y="3044372"/>
              <a:ext cx="3054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/>
                <a:t>c</a:t>
              </a:r>
              <a:r>
                <a:rPr lang="pl-PL" sz="2000" b="1" dirty="0" smtClean="0"/>
                <a:t>harakterystyka szumowa</a:t>
              </a:r>
              <a:endParaRPr lang="pl-PL" sz="2000" b="1" dirty="0"/>
            </a:p>
          </p:txBody>
        </p:sp>
      </p:grpSp>
      <p:sp>
        <p:nvSpPr>
          <p:cNvPr id="14" name="Text Box 1044"/>
          <p:cNvSpPr txBox="1">
            <a:spLocks noChangeArrowheads="1"/>
          </p:cNvSpPr>
          <p:nvPr/>
        </p:nvSpPr>
        <p:spPr bwMode="auto">
          <a:xfrm>
            <a:off x="1115616" y="4871828"/>
            <a:ext cx="6986330" cy="646331"/>
          </a:xfrm>
          <a:prstGeom prst="rect">
            <a:avLst/>
          </a:prstGeom>
          <a:solidFill>
            <a:srgbClr val="99FF66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/>
              <a:t>Odstęp </a:t>
            </a:r>
            <a:r>
              <a:rPr lang="el-GR" sz="1800" b="1" i="1" dirty="0" smtClean="0"/>
              <a:t>γ</a:t>
            </a:r>
            <a:r>
              <a:rPr lang="pl-PL" sz="1800" b="1" i="1" dirty="0" smtClean="0"/>
              <a:t> </a:t>
            </a:r>
            <a:r>
              <a:rPr lang="pl-PL" sz="1800" b="1" dirty="0" smtClean="0"/>
              <a:t>jest wielkością umowną, gdyż w systemie nadajnik – odbiornik nie występuje punkt z takim odstępem sygnał – szum.</a:t>
            </a:r>
          </a:p>
        </p:txBody>
      </p:sp>
      <p:sp>
        <p:nvSpPr>
          <p:cNvPr id="15" name="Text Box 1044"/>
          <p:cNvSpPr txBox="1">
            <a:spLocks noChangeArrowheads="1"/>
          </p:cNvSpPr>
          <p:nvPr/>
        </p:nvSpPr>
        <p:spPr bwMode="auto">
          <a:xfrm>
            <a:off x="1115616" y="5634335"/>
            <a:ext cx="6986330" cy="92333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/>
              <a:t>Charakterystyka szumowa umożliwia jednak sprawiedliwe (w tych samych warunkach – moc nadajnika </a:t>
            </a:r>
            <a:r>
              <a:rPr lang="pl-PL" sz="1800" b="1" i="1" dirty="0" smtClean="0"/>
              <a:t>P</a:t>
            </a:r>
            <a:r>
              <a:rPr lang="pl-PL" sz="1800" b="1" baseline="-25000" dirty="0" smtClean="0"/>
              <a:t>I </a:t>
            </a:r>
            <a:r>
              <a:rPr lang="pl-PL" sz="1800" b="1" dirty="0" smtClean="0"/>
              <a:t>względem poziomu szumu </a:t>
            </a:r>
            <a:r>
              <a:rPr lang="pl-PL" sz="1800" b="1" i="1" dirty="0" smtClean="0"/>
              <a:t>N</a:t>
            </a:r>
            <a:r>
              <a:rPr lang="pl-PL" sz="1800" b="1" dirty="0" smtClean="0"/>
              <a:t>)</a:t>
            </a:r>
            <a:br>
              <a:rPr lang="pl-PL" sz="1800" b="1" dirty="0" smtClean="0"/>
            </a:br>
            <a:r>
              <a:rPr lang="pl-PL" sz="1800" b="1" dirty="0" smtClean="0"/>
              <a:t>porównywanie różnych systemów transmisyjnych.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179263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026"/>
          <p:cNvSpPr txBox="1">
            <a:spLocks noChangeArrowheads="1"/>
          </p:cNvSpPr>
          <p:nvPr/>
        </p:nvSpPr>
        <p:spPr bwMode="auto">
          <a:xfrm>
            <a:off x="1143000" y="400050"/>
            <a:ext cx="59298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000" b="1" dirty="0">
                <a:solidFill>
                  <a:srgbClr val="336600"/>
                </a:solidFill>
              </a:rPr>
              <a:t>Charakterystyki szumowe</a:t>
            </a:r>
          </a:p>
        </p:txBody>
      </p:sp>
      <p:grpSp>
        <p:nvGrpSpPr>
          <p:cNvPr id="2" name="Group 1042"/>
          <p:cNvGrpSpPr>
            <a:grpSpLocks/>
          </p:cNvGrpSpPr>
          <p:nvPr/>
        </p:nvGrpSpPr>
        <p:grpSpPr bwMode="auto">
          <a:xfrm>
            <a:off x="1524000" y="1524000"/>
            <a:ext cx="5730875" cy="4957763"/>
            <a:chOff x="960" y="960"/>
            <a:chExt cx="3610" cy="3123"/>
          </a:xfrm>
        </p:grpSpPr>
        <p:sp>
          <p:nvSpPr>
            <p:cNvPr id="7177" name="Line 1028"/>
            <p:cNvSpPr>
              <a:spLocks noChangeShapeType="1"/>
            </p:cNvSpPr>
            <p:nvPr/>
          </p:nvSpPr>
          <p:spPr bwMode="auto">
            <a:xfrm>
              <a:off x="960" y="3696"/>
              <a:ext cx="3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78" name="Line 1029"/>
            <p:cNvSpPr>
              <a:spLocks noChangeShapeType="1"/>
            </p:cNvSpPr>
            <p:nvPr/>
          </p:nvSpPr>
          <p:spPr bwMode="auto">
            <a:xfrm flipV="1">
              <a:off x="1056" y="1104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graphicFrame>
          <p:nvGraphicFramePr>
            <p:cNvPr id="7171" name="Object 10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167714"/>
                </p:ext>
              </p:extLst>
            </p:nvPr>
          </p:nvGraphicFramePr>
          <p:xfrm>
            <a:off x="4057" y="3792"/>
            <a:ext cx="513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18" name="Equation" r:id="rId3" imgW="380880" imgH="215640" progId="Equation.3">
                    <p:embed/>
                  </p:oleObj>
                </mc:Choice>
                <mc:Fallback>
                  <p:oleObj name="Equation" r:id="rId3" imgW="380880" imgH="21564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" y="3792"/>
                          <a:ext cx="513" cy="2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10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8602583"/>
                </p:ext>
              </p:extLst>
            </p:nvPr>
          </p:nvGraphicFramePr>
          <p:xfrm>
            <a:off x="1264" y="1152"/>
            <a:ext cx="615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19" name="Equation" r:id="rId5" imgW="457200" imgH="228600" progId="Equation.3">
                    <p:embed/>
                  </p:oleObj>
                </mc:Choice>
                <mc:Fallback>
                  <p:oleObj name="Equation" r:id="rId5" imgW="457200" imgH="22860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" y="1152"/>
                          <a:ext cx="615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9" name="Line 1032"/>
            <p:cNvSpPr>
              <a:spLocks noChangeShapeType="1"/>
            </p:cNvSpPr>
            <p:nvPr/>
          </p:nvSpPr>
          <p:spPr bwMode="auto">
            <a:xfrm flipV="1">
              <a:off x="1056" y="1392"/>
              <a:ext cx="2256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0" name="Line 1033"/>
            <p:cNvSpPr>
              <a:spLocks noChangeShapeType="1"/>
            </p:cNvSpPr>
            <p:nvPr/>
          </p:nvSpPr>
          <p:spPr bwMode="auto">
            <a:xfrm flipV="1">
              <a:off x="1008" y="960"/>
              <a:ext cx="2256" cy="21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1" name="Line 1034"/>
            <p:cNvSpPr>
              <a:spLocks noChangeShapeType="1"/>
            </p:cNvSpPr>
            <p:nvPr/>
          </p:nvSpPr>
          <p:spPr bwMode="auto">
            <a:xfrm flipV="1">
              <a:off x="1344" y="1680"/>
              <a:ext cx="2256" cy="2112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2" name="Text Box 1035"/>
            <p:cNvSpPr txBox="1">
              <a:spLocks noChangeArrowheads="1"/>
            </p:cNvSpPr>
            <p:nvPr/>
          </p:nvSpPr>
          <p:spPr bwMode="auto">
            <a:xfrm rot="19034058">
              <a:off x="1665" y="2075"/>
              <a:ext cx="183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1600" b="1" dirty="0" smtClean="0"/>
                <a:t>System dolnoprzepustowy, </a:t>
              </a:r>
              <a:r>
                <a:rPr lang="pl-PL" sz="1600" b="1" i="1" dirty="0" smtClean="0"/>
                <a:t>g</a:t>
              </a:r>
              <a:r>
                <a:rPr lang="pl-PL" sz="1600" b="1" dirty="0" smtClean="0"/>
                <a:t> =1</a:t>
              </a:r>
              <a:endParaRPr lang="pl-PL" sz="1600" b="1" dirty="0"/>
            </a:p>
          </p:txBody>
        </p:sp>
        <p:sp>
          <p:nvSpPr>
            <p:cNvPr id="7185" name="Line 1038"/>
            <p:cNvSpPr>
              <a:spLocks noChangeShapeType="1"/>
            </p:cNvSpPr>
            <p:nvPr/>
          </p:nvSpPr>
          <p:spPr bwMode="auto">
            <a:xfrm>
              <a:off x="1680" y="2880"/>
              <a:ext cx="0" cy="576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6" name="Line 1039"/>
            <p:cNvSpPr>
              <a:spLocks noChangeShapeType="1"/>
            </p:cNvSpPr>
            <p:nvPr/>
          </p:nvSpPr>
          <p:spPr bwMode="auto">
            <a:xfrm>
              <a:off x="3024" y="1187"/>
              <a:ext cx="0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7" name="Text Box 1040"/>
            <p:cNvSpPr txBox="1">
              <a:spLocks noChangeArrowheads="1"/>
            </p:cNvSpPr>
            <p:nvPr/>
          </p:nvSpPr>
          <p:spPr bwMode="auto">
            <a:xfrm>
              <a:off x="3024" y="1152"/>
              <a:ext cx="8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i="1" dirty="0"/>
                <a:t>g</a:t>
              </a:r>
              <a:r>
                <a:rPr lang="pl-PL" dirty="0"/>
                <a:t>[</a:t>
              </a:r>
              <a:r>
                <a:rPr lang="pl-PL" dirty="0" err="1"/>
                <a:t>dB</a:t>
              </a:r>
              <a:r>
                <a:rPr lang="pl-PL" dirty="0" smtClean="0"/>
                <a:t>] &gt; 0</a:t>
              </a:r>
              <a:endParaRPr lang="pl-PL" i="1" dirty="0"/>
            </a:p>
          </p:txBody>
        </p:sp>
        <p:sp>
          <p:nvSpPr>
            <p:cNvPr id="7188" name="Text Box 1041"/>
            <p:cNvSpPr txBox="1">
              <a:spLocks noChangeArrowheads="1"/>
            </p:cNvSpPr>
            <p:nvPr/>
          </p:nvSpPr>
          <p:spPr bwMode="auto">
            <a:xfrm>
              <a:off x="1692" y="2991"/>
              <a:ext cx="872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i="1" dirty="0"/>
                <a:t>g</a:t>
              </a:r>
              <a:r>
                <a:rPr lang="pl-PL" dirty="0"/>
                <a:t>[</a:t>
              </a:r>
              <a:r>
                <a:rPr lang="pl-PL" dirty="0" err="1"/>
                <a:t>dB</a:t>
              </a:r>
              <a:r>
                <a:rPr lang="pl-PL" dirty="0" smtClean="0"/>
                <a:t>] &lt; 0</a:t>
              </a:r>
              <a:endParaRPr lang="pl-PL" i="1" dirty="0"/>
            </a:p>
          </p:txBody>
        </p:sp>
      </p:grpSp>
      <p:sp>
        <p:nvSpPr>
          <p:cNvPr id="7175" name="Text Box 1043"/>
          <p:cNvSpPr txBox="1">
            <a:spLocks noChangeArrowheads="1"/>
          </p:cNvSpPr>
          <p:nvPr/>
        </p:nvSpPr>
        <p:spPr bwMode="auto">
          <a:xfrm>
            <a:off x="6024235" y="6550223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7176" name="Text Box 1044"/>
          <p:cNvSpPr txBox="1">
            <a:spLocks noChangeArrowheads="1"/>
          </p:cNvSpPr>
          <p:nvPr/>
        </p:nvSpPr>
        <p:spPr bwMode="auto">
          <a:xfrm>
            <a:off x="4860032" y="4437112"/>
            <a:ext cx="4075346" cy="1015663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 smtClean="0"/>
              <a:t>Inne efekty:</a:t>
            </a:r>
            <a:endParaRPr lang="pl-PL" sz="2000" b="1" dirty="0"/>
          </a:p>
          <a:p>
            <a:pPr>
              <a:buFontTx/>
              <a:buChar char="•"/>
            </a:pPr>
            <a:r>
              <a:rPr lang="pl-PL" sz="2000" b="1" dirty="0"/>
              <a:t> </a:t>
            </a:r>
            <a:r>
              <a:rPr lang="pl-PL" sz="2000" b="1" dirty="0" smtClean="0"/>
              <a:t>załamania charakterystyki (progi)</a:t>
            </a:r>
            <a:endParaRPr lang="pl-PL" sz="2000" b="1" dirty="0"/>
          </a:p>
          <a:p>
            <a:pPr>
              <a:buFontTx/>
              <a:buChar char="•"/>
            </a:pPr>
            <a:r>
              <a:rPr lang="pl-PL" sz="2000" b="1" dirty="0"/>
              <a:t> </a:t>
            </a:r>
            <a:r>
              <a:rPr lang="pl-PL" sz="2000" b="1" dirty="0" smtClean="0"/>
              <a:t>wymiana </a:t>
            </a:r>
            <a:r>
              <a:rPr lang="pl-PL" sz="2000" b="1" i="1" dirty="0" smtClean="0"/>
              <a:t>SNR</a:t>
            </a:r>
            <a:r>
              <a:rPr lang="pl-PL" sz="2000" b="1" dirty="0" smtClean="0"/>
              <a:t> - pasmo</a:t>
            </a:r>
            <a:endParaRPr lang="pl-PL" sz="2000" b="1" dirty="0"/>
          </a:p>
        </p:txBody>
      </p:sp>
      <p:sp>
        <p:nvSpPr>
          <p:cNvPr id="21" name="pole tekstowe 20"/>
          <p:cNvSpPr txBox="1"/>
          <p:nvPr/>
        </p:nvSpPr>
        <p:spPr>
          <a:xfrm rot="19057681">
            <a:off x="1738746" y="2712764"/>
            <a:ext cx="2802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FF0000"/>
                </a:solidFill>
              </a:rPr>
              <a:t>System </a:t>
            </a:r>
            <a:r>
              <a:rPr lang="pl-PL" sz="1600" b="1" dirty="0" err="1" smtClean="0">
                <a:solidFill>
                  <a:srgbClr val="FF0000"/>
                </a:solidFill>
              </a:rPr>
              <a:t>pasmowoprzepustowy</a:t>
            </a:r>
            <a:r>
              <a:rPr lang="pl-PL" sz="1600" b="1" dirty="0" smtClean="0">
                <a:solidFill>
                  <a:srgbClr val="FF0000"/>
                </a:solidFill>
              </a:rPr>
              <a:t/>
            </a:r>
            <a:br>
              <a:rPr lang="pl-PL" sz="1600" b="1" dirty="0" smtClean="0">
                <a:solidFill>
                  <a:srgbClr val="FF0000"/>
                </a:solidFill>
              </a:rPr>
            </a:br>
            <a:r>
              <a:rPr lang="pl-PL" sz="1600" b="1" i="1" dirty="0" smtClean="0">
                <a:solidFill>
                  <a:srgbClr val="FF0000"/>
                </a:solidFill>
              </a:rPr>
              <a:t>g </a:t>
            </a:r>
            <a:r>
              <a:rPr lang="pl-PL" sz="1600" b="1" dirty="0" smtClean="0">
                <a:solidFill>
                  <a:srgbClr val="FF0000"/>
                </a:solidFill>
              </a:rPr>
              <a:t>&gt;1 – zysk modulacyjny</a:t>
            </a:r>
            <a:endParaRPr lang="pl-PL" sz="1600" b="1" dirty="0">
              <a:solidFill>
                <a:srgbClr val="FF00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 rot="19028568">
            <a:off x="3621689" y="3564218"/>
            <a:ext cx="2802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3333CC"/>
                </a:solidFill>
              </a:rPr>
              <a:t>System </a:t>
            </a:r>
            <a:r>
              <a:rPr lang="pl-PL" sz="1600" b="1" dirty="0" err="1" smtClean="0">
                <a:solidFill>
                  <a:srgbClr val="3333CC"/>
                </a:solidFill>
              </a:rPr>
              <a:t>pasmowoprzepustowy</a:t>
            </a:r>
            <a:r>
              <a:rPr lang="pl-PL" sz="1600" b="1" dirty="0" smtClean="0">
                <a:solidFill>
                  <a:srgbClr val="3333CC"/>
                </a:solidFill>
              </a:rPr>
              <a:t/>
            </a:r>
            <a:br>
              <a:rPr lang="pl-PL" sz="1600" b="1" dirty="0" smtClean="0">
                <a:solidFill>
                  <a:srgbClr val="3333CC"/>
                </a:solidFill>
              </a:rPr>
            </a:br>
            <a:r>
              <a:rPr lang="pl-PL" sz="1600" b="1" i="1" dirty="0" smtClean="0">
                <a:solidFill>
                  <a:srgbClr val="3333CC"/>
                </a:solidFill>
              </a:rPr>
              <a:t>g </a:t>
            </a:r>
            <a:r>
              <a:rPr lang="pl-PL" sz="1600" b="1" dirty="0" smtClean="0">
                <a:solidFill>
                  <a:srgbClr val="3333CC"/>
                </a:solidFill>
              </a:rPr>
              <a:t>&lt;1 – strata modulacyjna</a:t>
            </a:r>
            <a:endParaRPr lang="pl-PL" sz="1600" b="1" dirty="0">
              <a:solidFill>
                <a:srgbClr val="3333CC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0" y="146050"/>
            <a:ext cx="58657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System transmisyjny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600700" y="65468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303040" y="1837035"/>
            <a:ext cx="1811714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NADAJNIK</a:t>
            </a:r>
            <a:endParaRPr lang="pl-PL" b="1" dirty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6012160" y="1844824"/>
            <a:ext cx="2015295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ODBIORNIK</a:t>
            </a:r>
            <a:endParaRPr lang="pl-PL" b="1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718201" y="1814661"/>
            <a:ext cx="1612942" cy="523220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sz="1400" b="1" dirty="0" smtClean="0">
                <a:solidFill>
                  <a:srgbClr val="336600"/>
                </a:solidFill>
              </a:rPr>
              <a:t>KANAŁ</a:t>
            </a:r>
            <a:br>
              <a:rPr lang="pl-PL" sz="1400" b="1" dirty="0" smtClean="0">
                <a:solidFill>
                  <a:srgbClr val="336600"/>
                </a:solidFill>
              </a:rPr>
            </a:br>
            <a:r>
              <a:rPr lang="pl-PL" sz="1400" b="1" dirty="0" smtClean="0">
                <a:solidFill>
                  <a:srgbClr val="336600"/>
                </a:solidFill>
              </a:rPr>
              <a:t>TRANSMISYJNY</a:t>
            </a:r>
            <a:endParaRPr lang="pl-PL" sz="1400" b="1" dirty="0">
              <a:solidFill>
                <a:srgbClr val="336600"/>
              </a:solidFill>
            </a:endParaRPr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3116560" y="2111524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5326360" y="2092474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3692376" y="2360141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V="1">
            <a:off x="4006701" y="2368079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V="1">
            <a:off x="4308326" y="2388716"/>
            <a:ext cx="685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3733945" y="3178324"/>
            <a:ext cx="15680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b="1" dirty="0" smtClean="0">
                <a:solidFill>
                  <a:srgbClr val="FF0000"/>
                </a:solidFill>
              </a:rPr>
              <a:t>szumy &amp;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zakłócenia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2137048" y="2541091"/>
            <a:ext cx="0" cy="1676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 flipV="1">
            <a:off x="6850360" y="2568724"/>
            <a:ext cx="0" cy="1676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1375048" y="4141291"/>
            <a:ext cx="1569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filtracja &amp;</a:t>
            </a:r>
            <a:br>
              <a:rPr lang="pl-PL" b="1" dirty="0" smtClean="0"/>
            </a:br>
            <a:r>
              <a:rPr lang="pl-PL" b="1" dirty="0" smtClean="0"/>
              <a:t>modulacja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6224885" y="4210199"/>
            <a:ext cx="15760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b="1" dirty="0" smtClean="0"/>
              <a:t>filtracja &amp;</a:t>
            </a:r>
            <a:br>
              <a:rPr lang="pl-PL" b="1" dirty="0" smtClean="0"/>
            </a:br>
            <a:r>
              <a:rPr lang="pl-PL" b="1" dirty="0" smtClean="0"/>
              <a:t>detekcja</a:t>
            </a:r>
            <a:endParaRPr lang="pl-PL" b="1" dirty="0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8069560" y="2125067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7139285" y="4675336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1043608" y="836712"/>
            <a:ext cx="7921625" cy="4478338"/>
            <a:chOff x="1152" y="1104"/>
            <a:chExt cx="3504" cy="2821"/>
          </a:xfrm>
        </p:grpSpPr>
        <p:sp>
          <p:nvSpPr>
            <p:cNvPr id="21509" name="Rectangle 8"/>
            <p:cNvSpPr>
              <a:spLocks noChangeArrowheads="1"/>
            </p:cNvSpPr>
            <p:nvPr/>
          </p:nvSpPr>
          <p:spPr bwMode="auto">
            <a:xfrm>
              <a:off x="1152" y="1104"/>
              <a:ext cx="3503" cy="28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0" name="Rectangle 9"/>
            <p:cNvSpPr>
              <a:spLocks noChangeArrowheads="1"/>
            </p:cNvSpPr>
            <p:nvPr/>
          </p:nvSpPr>
          <p:spPr bwMode="auto">
            <a:xfrm>
              <a:off x="1152" y="1104"/>
              <a:ext cx="3408" cy="282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1" name="Line 10"/>
            <p:cNvSpPr>
              <a:spLocks noChangeShapeType="1"/>
            </p:cNvSpPr>
            <p:nvPr/>
          </p:nvSpPr>
          <p:spPr bwMode="auto">
            <a:xfrm>
              <a:off x="1152" y="1104"/>
              <a:ext cx="35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2" name="Line 11"/>
            <p:cNvSpPr>
              <a:spLocks noChangeShapeType="1"/>
            </p:cNvSpPr>
            <p:nvPr/>
          </p:nvSpPr>
          <p:spPr bwMode="auto">
            <a:xfrm>
              <a:off x="1152" y="3924"/>
              <a:ext cx="35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3" name="Line 12"/>
            <p:cNvSpPr>
              <a:spLocks noChangeShapeType="1"/>
            </p:cNvSpPr>
            <p:nvPr/>
          </p:nvSpPr>
          <p:spPr bwMode="auto">
            <a:xfrm flipV="1">
              <a:off x="4655" y="1104"/>
              <a:ext cx="1" cy="28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4" name="Line 13"/>
            <p:cNvSpPr>
              <a:spLocks noChangeShapeType="1"/>
            </p:cNvSpPr>
            <p:nvPr/>
          </p:nvSpPr>
          <p:spPr bwMode="auto">
            <a:xfrm flipV="1">
              <a:off x="1152" y="1104"/>
              <a:ext cx="1" cy="28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5" name="Line 14"/>
            <p:cNvSpPr>
              <a:spLocks noChangeShapeType="1"/>
            </p:cNvSpPr>
            <p:nvPr/>
          </p:nvSpPr>
          <p:spPr bwMode="auto">
            <a:xfrm>
              <a:off x="1152" y="3924"/>
              <a:ext cx="35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6" name="Line 15"/>
            <p:cNvSpPr>
              <a:spLocks noChangeShapeType="1"/>
            </p:cNvSpPr>
            <p:nvPr/>
          </p:nvSpPr>
          <p:spPr bwMode="auto">
            <a:xfrm flipV="1">
              <a:off x="1152" y="1104"/>
              <a:ext cx="1" cy="28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7" name="Line 16"/>
            <p:cNvSpPr>
              <a:spLocks noChangeShapeType="1"/>
            </p:cNvSpPr>
            <p:nvPr/>
          </p:nvSpPr>
          <p:spPr bwMode="auto">
            <a:xfrm>
              <a:off x="1152" y="110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8" name="Line 17"/>
            <p:cNvSpPr>
              <a:spLocks noChangeShapeType="1"/>
            </p:cNvSpPr>
            <p:nvPr/>
          </p:nvSpPr>
          <p:spPr bwMode="auto">
            <a:xfrm>
              <a:off x="4655" y="110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19" name="Line 18"/>
            <p:cNvSpPr>
              <a:spLocks noChangeShapeType="1"/>
            </p:cNvSpPr>
            <p:nvPr/>
          </p:nvSpPr>
          <p:spPr bwMode="auto">
            <a:xfrm>
              <a:off x="1152" y="1104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0" name="Line 19"/>
            <p:cNvSpPr>
              <a:spLocks noChangeShapeType="1"/>
            </p:cNvSpPr>
            <p:nvPr/>
          </p:nvSpPr>
          <p:spPr bwMode="auto">
            <a:xfrm flipH="1">
              <a:off x="4620" y="1104"/>
              <a:ext cx="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1" name="Line 20"/>
            <p:cNvSpPr>
              <a:spLocks noChangeShapeType="1"/>
            </p:cNvSpPr>
            <p:nvPr/>
          </p:nvSpPr>
          <p:spPr bwMode="auto">
            <a:xfrm>
              <a:off x="1152" y="1104"/>
              <a:ext cx="350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2" name="Line 21"/>
            <p:cNvSpPr>
              <a:spLocks noChangeShapeType="1"/>
            </p:cNvSpPr>
            <p:nvPr/>
          </p:nvSpPr>
          <p:spPr bwMode="auto">
            <a:xfrm>
              <a:off x="1152" y="3924"/>
              <a:ext cx="350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3" name="Line 22"/>
            <p:cNvSpPr>
              <a:spLocks noChangeShapeType="1"/>
            </p:cNvSpPr>
            <p:nvPr/>
          </p:nvSpPr>
          <p:spPr bwMode="auto">
            <a:xfrm flipV="1">
              <a:off x="4655" y="1104"/>
              <a:ext cx="1" cy="28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4" name="Freeform 23"/>
            <p:cNvSpPr>
              <a:spLocks/>
            </p:cNvSpPr>
            <p:nvPr/>
          </p:nvSpPr>
          <p:spPr bwMode="auto">
            <a:xfrm>
              <a:off x="1152" y="1866"/>
              <a:ext cx="218" cy="1830"/>
            </a:xfrm>
            <a:custGeom>
              <a:avLst/>
              <a:gdLst>
                <a:gd name="T0" fmla="*/ 0 w 222"/>
                <a:gd name="T1" fmla="*/ 282 h 1830"/>
                <a:gd name="T2" fmla="*/ 6 w 222"/>
                <a:gd name="T3" fmla="*/ 1830 h 1830"/>
                <a:gd name="T4" fmla="*/ 12 w 222"/>
                <a:gd name="T5" fmla="*/ 318 h 1830"/>
                <a:gd name="T6" fmla="*/ 18 w 222"/>
                <a:gd name="T7" fmla="*/ 1128 h 1830"/>
                <a:gd name="T8" fmla="*/ 24 w 222"/>
                <a:gd name="T9" fmla="*/ 1182 h 1830"/>
                <a:gd name="T10" fmla="*/ 27 w 222"/>
                <a:gd name="T11" fmla="*/ 252 h 1830"/>
                <a:gd name="T12" fmla="*/ 32 w 222"/>
                <a:gd name="T13" fmla="*/ 774 h 1830"/>
                <a:gd name="T14" fmla="*/ 32 w 222"/>
                <a:gd name="T15" fmla="*/ 210 h 1830"/>
                <a:gd name="T16" fmla="*/ 38 w 222"/>
                <a:gd name="T17" fmla="*/ 354 h 1830"/>
                <a:gd name="T18" fmla="*/ 44 w 222"/>
                <a:gd name="T19" fmla="*/ 1146 h 1830"/>
                <a:gd name="T20" fmla="*/ 50 w 222"/>
                <a:gd name="T21" fmla="*/ 306 h 1830"/>
                <a:gd name="T22" fmla="*/ 56 w 222"/>
                <a:gd name="T23" fmla="*/ 1242 h 1830"/>
                <a:gd name="T24" fmla="*/ 62 w 222"/>
                <a:gd name="T25" fmla="*/ 264 h 1830"/>
                <a:gd name="T26" fmla="*/ 68 w 222"/>
                <a:gd name="T27" fmla="*/ 1500 h 1830"/>
                <a:gd name="T28" fmla="*/ 74 w 222"/>
                <a:gd name="T29" fmla="*/ 882 h 1830"/>
                <a:gd name="T30" fmla="*/ 79 w 222"/>
                <a:gd name="T31" fmla="*/ 576 h 1830"/>
                <a:gd name="T32" fmla="*/ 79 w 222"/>
                <a:gd name="T33" fmla="*/ 450 h 1830"/>
                <a:gd name="T34" fmla="*/ 82 w 222"/>
                <a:gd name="T35" fmla="*/ 1248 h 1830"/>
                <a:gd name="T36" fmla="*/ 88 w 222"/>
                <a:gd name="T37" fmla="*/ 564 h 1830"/>
                <a:gd name="T38" fmla="*/ 94 w 222"/>
                <a:gd name="T39" fmla="*/ 1632 h 1830"/>
                <a:gd name="T40" fmla="*/ 100 w 222"/>
                <a:gd name="T41" fmla="*/ 1464 h 1830"/>
                <a:gd name="T42" fmla="*/ 106 w 222"/>
                <a:gd name="T43" fmla="*/ 744 h 1830"/>
                <a:gd name="T44" fmla="*/ 112 w 222"/>
                <a:gd name="T45" fmla="*/ 1086 h 1830"/>
                <a:gd name="T46" fmla="*/ 118 w 222"/>
                <a:gd name="T47" fmla="*/ 1482 h 1830"/>
                <a:gd name="T48" fmla="*/ 124 w 222"/>
                <a:gd name="T49" fmla="*/ 1326 h 1830"/>
                <a:gd name="T50" fmla="*/ 130 w 222"/>
                <a:gd name="T51" fmla="*/ 1116 h 1830"/>
                <a:gd name="T52" fmla="*/ 134 w 222"/>
                <a:gd name="T53" fmla="*/ 858 h 1830"/>
                <a:gd name="T54" fmla="*/ 134 w 222"/>
                <a:gd name="T55" fmla="*/ 972 h 1830"/>
                <a:gd name="T56" fmla="*/ 138 w 222"/>
                <a:gd name="T57" fmla="*/ 474 h 1830"/>
                <a:gd name="T58" fmla="*/ 144 w 222"/>
                <a:gd name="T59" fmla="*/ 654 h 1830"/>
                <a:gd name="T60" fmla="*/ 150 w 222"/>
                <a:gd name="T61" fmla="*/ 1044 h 1830"/>
                <a:gd name="T62" fmla="*/ 156 w 222"/>
                <a:gd name="T63" fmla="*/ 1008 h 1830"/>
                <a:gd name="T64" fmla="*/ 162 w 222"/>
                <a:gd name="T65" fmla="*/ 630 h 1830"/>
                <a:gd name="T66" fmla="*/ 162 w 222"/>
                <a:gd name="T67" fmla="*/ 1008 h 1830"/>
                <a:gd name="T68" fmla="*/ 168 w 222"/>
                <a:gd name="T69" fmla="*/ 618 h 1830"/>
                <a:gd name="T70" fmla="*/ 174 w 222"/>
                <a:gd name="T71" fmla="*/ 858 h 1830"/>
                <a:gd name="T72" fmla="*/ 180 w 222"/>
                <a:gd name="T73" fmla="*/ 738 h 1830"/>
                <a:gd name="T74" fmla="*/ 180 w 222"/>
                <a:gd name="T75" fmla="*/ 996 h 1830"/>
                <a:gd name="T76" fmla="*/ 185 w 222"/>
                <a:gd name="T77" fmla="*/ 756 h 1830"/>
                <a:gd name="T78" fmla="*/ 189 w 222"/>
                <a:gd name="T79" fmla="*/ 432 h 1830"/>
                <a:gd name="T80" fmla="*/ 194 w 222"/>
                <a:gd name="T81" fmla="*/ 1332 h 1830"/>
                <a:gd name="T82" fmla="*/ 200 w 222"/>
                <a:gd name="T83" fmla="*/ 1164 h 18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1830"/>
                <a:gd name="T128" fmla="*/ 222 w 222"/>
                <a:gd name="T129" fmla="*/ 1830 h 18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1830">
                  <a:moveTo>
                    <a:pt x="0" y="720"/>
                  </a:moveTo>
                  <a:lnTo>
                    <a:pt x="0" y="1296"/>
                  </a:lnTo>
                  <a:lnTo>
                    <a:pt x="0" y="282"/>
                  </a:lnTo>
                  <a:lnTo>
                    <a:pt x="0" y="432"/>
                  </a:lnTo>
                  <a:lnTo>
                    <a:pt x="6" y="384"/>
                  </a:lnTo>
                  <a:lnTo>
                    <a:pt x="6" y="1830"/>
                  </a:lnTo>
                  <a:lnTo>
                    <a:pt x="6" y="1404"/>
                  </a:lnTo>
                  <a:lnTo>
                    <a:pt x="12" y="1284"/>
                  </a:lnTo>
                  <a:lnTo>
                    <a:pt x="12" y="318"/>
                  </a:lnTo>
                  <a:lnTo>
                    <a:pt x="12" y="504"/>
                  </a:lnTo>
                  <a:lnTo>
                    <a:pt x="18" y="918"/>
                  </a:lnTo>
                  <a:lnTo>
                    <a:pt x="18" y="1128"/>
                  </a:lnTo>
                  <a:lnTo>
                    <a:pt x="18" y="336"/>
                  </a:lnTo>
                  <a:lnTo>
                    <a:pt x="18" y="858"/>
                  </a:lnTo>
                  <a:lnTo>
                    <a:pt x="24" y="1182"/>
                  </a:lnTo>
                  <a:lnTo>
                    <a:pt x="24" y="534"/>
                  </a:lnTo>
                  <a:lnTo>
                    <a:pt x="24" y="666"/>
                  </a:lnTo>
                  <a:lnTo>
                    <a:pt x="30" y="252"/>
                  </a:lnTo>
                  <a:lnTo>
                    <a:pt x="30" y="894"/>
                  </a:lnTo>
                  <a:lnTo>
                    <a:pt x="30" y="582"/>
                  </a:lnTo>
                  <a:lnTo>
                    <a:pt x="36" y="774"/>
                  </a:lnTo>
                  <a:lnTo>
                    <a:pt x="36" y="930"/>
                  </a:lnTo>
                  <a:lnTo>
                    <a:pt x="36" y="72"/>
                  </a:lnTo>
                  <a:lnTo>
                    <a:pt x="36" y="210"/>
                  </a:lnTo>
                  <a:lnTo>
                    <a:pt x="42" y="750"/>
                  </a:lnTo>
                  <a:lnTo>
                    <a:pt x="42" y="1182"/>
                  </a:lnTo>
                  <a:lnTo>
                    <a:pt x="42" y="354"/>
                  </a:lnTo>
                  <a:lnTo>
                    <a:pt x="42" y="594"/>
                  </a:lnTo>
                  <a:lnTo>
                    <a:pt x="48" y="1080"/>
                  </a:lnTo>
                  <a:lnTo>
                    <a:pt x="48" y="1146"/>
                  </a:lnTo>
                  <a:lnTo>
                    <a:pt x="48" y="270"/>
                  </a:lnTo>
                  <a:lnTo>
                    <a:pt x="54" y="1320"/>
                  </a:lnTo>
                  <a:lnTo>
                    <a:pt x="54" y="306"/>
                  </a:lnTo>
                  <a:lnTo>
                    <a:pt x="54" y="1026"/>
                  </a:lnTo>
                  <a:lnTo>
                    <a:pt x="60" y="846"/>
                  </a:lnTo>
                  <a:lnTo>
                    <a:pt x="60" y="1242"/>
                  </a:lnTo>
                  <a:lnTo>
                    <a:pt x="60" y="198"/>
                  </a:lnTo>
                  <a:lnTo>
                    <a:pt x="66" y="1302"/>
                  </a:lnTo>
                  <a:lnTo>
                    <a:pt x="66" y="264"/>
                  </a:lnTo>
                  <a:lnTo>
                    <a:pt x="66" y="882"/>
                  </a:lnTo>
                  <a:lnTo>
                    <a:pt x="72" y="798"/>
                  </a:lnTo>
                  <a:lnTo>
                    <a:pt x="72" y="1500"/>
                  </a:lnTo>
                  <a:lnTo>
                    <a:pt x="72" y="600"/>
                  </a:lnTo>
                  <a:lnTo>
                    <a:pt x="72" y="738"/>
                  </a:lnTo>
                  <a:lnTo>
                    <a:pt x="78" y="882"/>
                  </a:lnTo>
                  <a:lnTo>
                    <a:pt x="78" y="1116"/>
                  </a:lnTo>
                  <a:lnTo>
                    <a:pt x="78" y="6"/>
                  </a:lnTo>
                  <a:lnTo>
                    <a:pt x="84" y="576"/>
                  </a:lnTo>
                  <a:lnTo>
                    <a:pt x="84" y="1158"/>
                  </a:lnTo>
                  <a:lnTo>
                    <a:pt x="84" y="84"/>
                  </a:lnTo>
                  <a:lnTo>
                    <a:pt x="84" y="450"/>
                  </a:lnTo>
                  <a:lnTo>
                    <a:pt x="90" y="648"/>
                  </a:lnTo>
                  <a:lnTo>
                    <a:pt x="90" y="162"/>
                  </a:lnTo>
                  <a:lnTo>
                    <a:pt x="90" y="1248"/>
                  </a:lnTo>
                  <a:lnTo>
                    <a:pt x="96" y="1206"/>
                  </a:lnTo>
                  <a:lnTo>
                    <a:pt x="96" y="1440"/>
                  </a:lnTo>
                  <a:lnTo>
                    <a:pt x="96" y="564"/>
                  </a:lnTo>
                  <a:lnTo>
                    <a:pt x="96" y="990"/>
                  </a:lnTo>
                  <a:lnTo>
                    <a:pt x="102" y="174"/>
                  </a:lnTo>
                  <a:lnTo>
                    <a:pt x="102" y="1632"/>
                  </a:lnTo>
                  <a:lnTo>
                    <a:pt x="102" y="762"/>
                  </a:lnTo>
                  <a:lnTo>
                    <a:pt x="108" y="846"/>
                  </a:lnTo>
                  <a:lnTo>
                    <a:pt x="108" y="1464"/>
                  </a:lnTo>
                  <a:lnTo>
                    <a:pt x="108" y="762"/>
                  </a:lnTo>
                  <a:lnTo>
                    <a:pt x="108" y="1032"/>
                  </a:lnTo>
                  <a:lnTo>
                    <a:pt x="114" y="744"/>
                  </a:lnTo>
                  <a:lnTo>
                    <a:pt x="114" y="1080"/>
                  </a:lnTo>
                  <a:lnTo>
                    <a:pt x="114" y="12"/>
                  </a:lnTo>
                  <a:lnTo>
                    <a:pt x="120" y="1086"/>
                  </a:lnTo>
                  <a:lnTo>
                    <a:pt x="120" y="186"/>
                  </a:lnTo>
                  <a:lnTo>
                    <a:pt x="120" y="450"/>
                  </a:lnTo>
                  <a:lnTo>
                    <a:pt x="126" y="1482"/>
                  </a:lnTo>
                  <a:lnTo>
                    <a:pt x="126" y="0"/>
                  </a:lnTo>
                  <a:lnTo>
                    <a:pt x="132" y="222"/>
                  </a:lnTo>
                  <a:lnTo>
                    <a:pt x="132" y="1326"/>
                  </a:lnTo>
                  <a:lnTo>
                    <a:pt x="132" y="168"/>
                  </a:lnTo>
                  <a:lnTo>
                    <a:pt x="132" y="270"/>
                  </a:lnTo>
                  <a:lnTo>
                    <a:pt x="138" y="1116"/>
                  </a:lnTo>
                  <a:lnTo>
                    <a:pt x="138" y="96"/>
                  </a:lnTo>
                  <a:lnTo>
                    <a:pt x="138" y="870"/>
                  </a:lnTo>
                  <a:lnTo>
                    <a:pt x="144" y="858"/>
                  </a:lnTo>
                  <a:lnTo>
                    <a:pt x="144" y="1200"/>
                  </a:lnTo>
                  <a:lnTo>
                    <a:pt x="144" y="330"/>
                  </a:lnTo>
                  <a:lnTo>
                    <a:pt x="144" y="972"/>
                  </a:lnTo>
                  <a:lnTo>
                    <a:pt x="150" y="588"/>
                  </a:lnTo>
                  <a:lnTo>
                    <a:pt x="150" y="1224"/>
                  </a:lnTo>
                  <a:lnTo>
                    <a:pt x="150" y="474"/>
                  </a:lnTo>
                  <a:lnTo>
                    <a:pt x="150" y="714"/>
                  </a:lnTo>
                  <a:lnTo>
                    <a:pt x="156" y="960"/>
                  </a:lnTo>
                  <a:lnTo>
                    <a:pt x="156" y="654"/>
                  </a:lnTo>
                  <a:lnTo>
                    <a:pt x="156" y="864"/>
                  </a:lnTo>
                  <a:lnTo>
                    <a:pt x="162" y="966"/>
                  </a:lnTo>
                  <a:lnTo>
                    <a:pt x="162" y="1044"/>
                  </a:lnTo>
                  <a:lnTo>
                    <a:pt x="162" y="270"/>
                  </a:lnTo>
                  <a:lnTo>
                    <a:pt x="168" y="1002"/>
                  </a:lnTo>
                  <a:lnTo>
                    <a:pt x="168" y="1008"/>
                  </a:lnTo>
                  <a:lnTo>
                    <a:pt x="168" y="180"/>
                  </a:lnTo>
                  <a:lnTo>
                    <a:pt x="168" y="552"/>
                  </a:lnTo>
                  <a:lnTo>
                    <a:pt x="174" y="630"/>
                  </a:lnTo>
                  <a:lnTo>
                    <a:pt x="174" y="1218"/>
                  </a:lnTo>
                  <a:lnTo>
                    <a:pt x="174" y="576"/>
                  </a:lnTo>
                  <a:lnTo>
                    <a:pt x="174" y="1008"/>
                  </a:lnTo>
                  <a:lnTo>
                    <a:pt x="180" y="900"/>
                  </a:lnTo>
                  <a:lnTo>
                    <a:pt x="180" y="1140"/>
                  </a:lnTo>
                  <a:lnTo>
                    <a:pt x="180" y="618"/>
                  </a:lnTo>
                  <a:lnTo>
                    <a:pt x="180" y="1026"/>
                  </a:lnTo>
                  <a:lnTo>
                    <a:pt x="186" y="750"/>
                  </a:lnTo>
                  <a:lnTo>
                    <a:pt x="186" y="858"/>
                  </a:lnTo>
                  <a:lnTo>
                    <a:pt x="186" y="210"/>
                  </a:lnTo>
                  <a:lnTo>
                    <a:pt x="186" y="576"/>
                  </a:lnTo>
                  <a:lnTo>
                    <a:pt x="192" y="738"/>
                  </a:lnTo>
                  <a:lnTo>
                    <a:pt x="192" y="1140"/>
                  </a:lnTo>
                  <a:lnTo>
                    <a:pt x="192" y="78"/>
                  </a:lnTo>
                  <a:lnTo>
                    <a:pt x="192" y="996"/>
                  </a:lnTo>
                  <a:lnTo>
                    <a:pt x="198" y="1290"/>
                  </a:lnTo>
                  <a:lnTo>
                    <a:pt x="198" y="660"/>
                  </a:lnTo>
                  <a:lnTo>
                    <a:pt x="198" y="756"/>
                  </a:lnTo>
                  <a:lnTo>
                    <a:pt x="204" y="720"/>
                  </a:lnTo>
                  <a:lnTo>
                    <a:pt x="204" y="1140"/>
                  </a:lnTo>
                  <a:lnTo>
                    <a:pt x="204" y="432"/>
                  </a:lnTo>
                  <a:lnTo>
                    <a:pt x="210" y="294"/>
                  </a:lnTo>
                  <a:lnTo>
                    <a:pt x="210" y="1422"/>
                  </a:lnTo>
                  <a:lnTo>
                    <a:pt x="210" y="1332"/>
                  </a:lnTo>
                  <a:lnTo>
                    <a:pt x="216" y="462"/>
                  </a:lnTo>
                  <a:lnTo>
                    <a:pt x="216" y="24"/>
                  </a:lnTo>
                  <a:lnTo>
                    <a:pt x="216" y="1164"/>
                  </a:lnTo>
                  <a:lnTo>
                    <a:pt x="222" y="720"/>
                  </a:lnTo>
                  <a:lnTo>
                    <a:pt x="222" y="1410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5" name="Freeform 24"/>
            <p:cNvSpPr>
              <a:spLocks/>
            </p:cNvSpPr>
            <p:nvPr/>
          </p:nvSpPr>
          <p:spPr bwMode="auto">
            <a:xfrm>
              <a:off x="1370" y="1416"/>
              <a:ext cx="212" cy="1968"/>
            </a:xfrm>
            <a:custGeom>
              <a:avLst/>
              <a:gdLst>
                <a:gd name="T0" fmla="*/ 0 w 216"/>
                <a:gd name="T1" fmla="*/ 1230 h 1968"/>
                <a:gd name="T2" fmla="*/ 6 w 216"/>
                <a:gd name="T3" fmla="*/ 468 h 1968"/>
                <a:gd name="T4" fmla="*/ 12 w 216"/>
                <a:gd name="T5" fmla="*/ 1350 h 1968"/>
                <a:gd name="T6" fmla="*/ 18 w 216"/>
                <a:gd name="T7" fmla="*/ 726 h 1968"/>
                <a:gd name="T8" fmla="*/ 24 w 216"/>
                <a:gd name="T9" fmla="*/ 1758 h 1968"/>
                <a:gd name="T10" fmla="*/ 27 w 216"/>
                <a:gd name="T11" fmla="*/ 978 h 1968"/>
                <a:gd name="T12" fmla="*/ 27 w 216"/>
                <a:gd name="T13" fmla="*/ 1356 h 1968"/>
                <a:gd name="T14" fmla="*/ 32 w 216"/>
                <a:gd name="T15" fmla="*/ 90 h 1968"/>
                <a:gd name="T16" fmla="*/ 38 w 216"/>
                <a:gd name="T17" fmla="*/ 1860 h 1968"/>
                <a:gd name="T18" fmla="*/ 44 w 216"/>
                <a:gd name="T19" fmla="*/ 978 h 1968"/>
                <a:gd name="T20" fmla="*/ 50 w 216"/>
                <a:gd name="T21" fmla="*/ 984 h 1968"/>
                <a:gd name="T22" fmla="*/ 50 w 216"/>
                <a:gd name="T23" fmla="*/ 936 h 1968"/>
                <a:gd name="T24" fmla="*/ 56 w 216"/>
                <a:gd name="T25" fmla="*/ 1548 h 1968"/>
                <a:gd name="T26" fmla="*/ 62 w 216"/>
                <a:gd name="T27" fmla="*/ 918 h 1968"/>
                <a:gd name="T28" fmla="*/ 68 w 216"/>
                <a:gd name="T29" fmla="*/ 1920 h 1968"/>
                <a:gd name="T30" fmla="*/ 74 w 216"/>
                <a:gd name="T31" fmla="*/ 1212 h 1968"/>
                <a:gd name="T32" fmla="*/ 74 w 216"/>
                <a:gd name="T33" fmla="*/ 1470 h 1968"/>
                <a:gd name="T34" fmla="*/ 78 w 216"/>
                <a:gd name="T35" fmla="*/ 750 h 1968"/>
                <a:gd name="T36" fmla="*/ 82 w 216"/>
                <a:gd name="T37" fmla="*/ 1650 h 1968"/>
                <a:gd name="T38" fmla="*/ 88 w 216"/>
                <a:gd name="T39" fmla="*/ 612 h 1968"/>
                <a:gd name="T40" fmla="*/ 94 w 216"/>
                <a:gd name="T41" fmla="*/ 1284 h 1968"/>
                <a:gd name="T42" fmla="*/ 100 w 216"/>
                <a:gd name="T43" fmla="*/ 1620 h 1968"/>
                <a:gd name="T44" fmla="*/ 106 w 216"/>
                <a:gd name="T45" fmla="*/ 720 h 1968"/>
                <a:gd name="T46" fmla="*/ 106 w 216"/>
                <a:gd name="T47" fmla="*/ 1524 h 1968"/>
                <a:gd name="T48" fmla="*/ 112 w 216"/>
                <a:gd name="T49" fmla="*/ 1122 h 1968"/>
                <a:gd name="T50" fmla="*/ 118 w 216"/>
                <a:gd name="T51" fmla="*/ 810 h 1968"/>
                <a:gd name="T52" fmla="*/ 124 w 216"/>
                <a:gd name="T53" fmla="*/ 1752 h 1968"/>
                <a:gd name="T54" fmla="*/ 129 w 216"/>
                <a:gd name="T55" fmla="*/ 822 h 1968"/>
                <a:gd name="T56" fmla="*/ 133 w 216"/>
                <a:gd name="T57" fmla="*/ 1026 h 1968"/>
                <a:gd name="T58" fmla="*/ 138 w 216"/>
                <a:gd name="T59" fmla="*/ 1212 h 1968"/>
                <a:gd name="T60" fmla="*/ 144 w 216"/>
                <a:gd name="T61" fmla="*/ 1572 h 1968"/>
                <a:gd name="T62" fmla="*/ 150 w 216"/>
                <a:gd name="T63" fmla="*/ 1656 h 1968"/>
                <a:gd name="T64" fmla="*/ 156 w 216"/>
                <a:gd name="T65" fmla="*/ 900 h 1968"/>
                <a:gd name="T66" fmla="*/ 162 w 216"/>
                <a:gd name="T67" fmla="*/ 858 h 1968"/>
                <a:gd name="T68" fmla="*/ 168 w 216"/>
                <a:gd name="T69" fmla="*/ 1542 h 1968"/>
                <a:gd name="T70" fmla="*/ 168 w 216"/>
                <a:gd name="T71" fmla="*/ 1500 h 1968"/>
                <a:gd name="T72" fmla="*/ 174 w 216"/>
                <a:gd name="T73" fmla="*/ 816 h 1968"/>
                <a:gd name="T74" fmla="*/ 179 w 216"/>
                <a:gd name="T75" fmla="*/ 1542 h 1968"/>
                <a:gd name="T76" fmla="*/ 183 w 216"/>
                <a:gd name="T77" fmla="*/ 1530 h 1968"/>
                <a:gd name="T78" fmla="*/ 183 w 216"/>
                <a:gd name="T79" fmla="*/ 1578 h 1968"/>
                <a:gd name="T80" fmla="*/ 188 w 216"/>
                <a:gd name="T81" fmla="*/ 696 h 1968"/>
                <a:gd name="T82" fmla="*/ 194 w 216"/>
                <a:gd name="T83" fmla="*/ 606 h 196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968"/>
                <a:gd name="T128" fmla="*/ 216 w 216"/>
                <a:gd name="T129" fmla="*/ 1968 h 196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968">
                  <a:moveTo>
                    <a:pt x="0" y="1860"/>
                  </a:moveTo>
                  <a:lnTo>
                    <a:pt x="0" y="924"/>
                  </a:lnTo>
                  <a:lnTo>
                    <a:pt x="0" y="1230"/>
                  </a:lnTo>
                  <a:lnTo>
                    <a:pt x="6" y="1164"/>
                  </a:lnTo>
                  <a:lnTo>
                    <a:pt x="6" y="1794"/>
                  </a:lnTo>
                  <a:lnTo>
                    <a:pt x="6" y="468"/>
                  </a:lnTo>
                  <a:lnTo>
                    <a:pt x="6" y="1530"/>
                  </a:lnTo>
                  <a:lnTo>
                    <a:pt x="12" y="1296"/>
                  </a:lnTo>
                  <a:lnTo>
                    <a:pt x="12" y="1350"/>
                  </a:lnTo>
                  <a:lnTo>
                    <a:pt x="12" y="882"/>
                  </a:lnTo>
                  <a:lnTo>
                    <a:pt x="12" y="1008"/>
                  </a:lnTo>
                  <a:lnTo>
                    <a:pt x="18" y="726"/>
                  </a:lnTo>
                  <a:lnTo>
                    <a:pt x="18" y="1512"/>
                  </a:lnTo>
                  <a:lnTo>
                    <a:pt x="18" y="576"/>
                  </a:lnTo>
                  <a:lnTo>
                    <a:pt x="24" y="1758"/>
                  </a:lnTo>
                  <a:lnTo>
                    <a:pt x="24" y="252"/>
                  </a:lnTo>
                  <a:lnTo>
                    <a:pt x="24" y="1200"/>
                  </a:lnTo>
                  <a:lnTo>
                    <a:pt x="30" y="978"/>
                  </a:lnTo>
                  <a:lnTo>
                    <a:pt x="30" y="1716"/>
                  </a:lnTo>
                  <a:lnTo>
                    <a:pt x="30" y="654"/>
                  </a:lnTo>
                  <a:lnTo>
                    <a:pt x="30" y="1356"/>
                  </a:lnTo>
                  <a:lnTo>
                    <a:pt x="36" y="1410"/>
                  </a:lnTo>
                  <a:lnTo>
                    <a:pt x="36" y="1482"/>
                  </a:lnTo>
                  <a:lnTo>
                    <a:pt x="36" y="90"/>
                  </a:lnTo>
                  <a:lnTo>
                    <a:pt x="36" y="1026"/>
                  </a:lnTo>
                  <a:lnTo>
                    <a:pt x="42" y="1080"/>
                  </a:lnTo>
                  <a:lnTo>
                    <a:pt x="42" y="1860"/>
                  </a:lnTo>
                  <a:lnTo>
                    <a:pt x="42" y="942"/>
                  </a:lnTo>
                  <a:lnTo>
                    <a:pt x="42" y="1416"/>
                  </a:lnTo>
                  <a:lnTo>
                    <a:pt x="48" y="978"/>
                  </a:lnTo>
                  <a:lnTo>
                    <a:pt x="48" y="1440"/>
                  </a:lnTo>
                  <a:lnTo>
                    <a:pt x="48" y="948"/>
                  </a:lnTo>
                  <a:lnTo>
                    <a:pt x="54" y="984"/>
                  </a:lnTo>
                  <a:lnTo>
                    <a:pt x="54" y="1350"/>
                  </a:lnTo>
                  <a:lnTo>
                    <a:pt x="54" y="684"/>
                  </a:lnTo>
                  <a:lnTo>
                    <a:pt x="54" y="936"/>
                  </a:lnTo>
                  <a:lnTo>
                    <a:pt x="60" y="1464"/>
                  </a:lnTo>
                  <a:lnTo>
                    <a:pt x="60" y="834"/>
                  </a:lnTo>
                  <a:lnTo>
                    <a:pt x="60" y="1548"/>
                  </a:lnTo>
                  <a:lnTo>
                    <a:pt x="66" y="1098"/>
                  </a:lnTo>
                  <a:lnTo>
                    <a:pt x="66" y="1632"/>
                  </a:lnTo>
                  <a:lnTo>
                    <a:pt x="66" y="918"/>
                  </a:lnTo>
                  <a:lnTo>
                    <a:pt x="66" y="1446"/>
                  </a:lnTo>
                  <a:lnTo>
                    <a:pt x="72" y="1230"/>
                  </a:lnTo>
                  <a:lnTo>
                    <a:pt x="72" y="1920"/>
                  </a:lnTo>
                  <a:lnTo>
                    <a:pt x="72" y="1110"/>
                  </a:lnTo>
                  <a:lnTo>
                    <a:pt x="72" y="1692"/>
                  </a:lnTo>
                  <a:lnTo>
                    <a:pt x="78" y="1212"/>
                  </a:lnTo>
                  <a:lnTo>
                    <a:pt x="78" y="1812"/>
                  </a:lnTo>
                  <a:lnTo>
                    <a:pt x="78" y="858"/>
                  </a:lnTo>
                  <a:lnTo>
                    <a:pt x="78" y="1470"/>
                  </a:lnTo>
                  <a:lnTo>
                    <a:pt x="84" y="990"/>
                  </a:lnTo>
                  <a:lnTo>
                    <a:pt x="84" y="1968"/>
                  </a:lnTo>
                  <a:lnTo>
                    <a:pt x="84" y="750"/>
                  </a:lnTo>
                  <a:lnTo>
                    <a:pt x="84" y="1818"/>
                  </a:lnTo>
                  <a:lnTo>
                    <a:pt x="90" y="1158"/>
                  </a:lnTo>
                  <a:lnTo>
                    <a:pt x="90" y="1650"/>
                  </a:lnTo>
                  <a:lnTo>
                    <a:pt x="90" y="804"/>
                  </a:lnTo>
                  <a:lnTo>
                    <a:pt x="90" y="1218"/>
                  </a:lnTo>
                  <a:lnTo>
                    <a:pt x="96" y="612"/>
                  </a:lnTo>
                  <a:lnTo>
                    <a:pt x="96" y="1866"/>
                  </a:lnTo>
                  <a:lnTo>
                    <a:pt x="96" y="1326"/>
                  </a:lnTo>
                  <a:lnTo>
                    <a:pt x="102" y="1284"/>
                  </a:lnTo>
                  <a:lnTo>
                    <a:pt x="102" y="1086"/>
                  </a:lnTo>
                  <a:lnTo>
                    <a:pt x="102" y="1614"/>
                  </a:lnTo>
                  <a:lnTo>
                    <a:pt x="108" y="1620"/>
                  </a:lnTo>
                  <a:lnTo>
                    <a:pt x="108" y="1668"/>
                  </a:lnTo>
                  <a:lnTo>
                    <a:pt x="108" y="1164"/>
                  </a:lnTo>
                  <a:lnTo>
                    <a:pt x="114" y="720"/>
                  </a:lnTo>
                  <a:lnTo>
                    <a:pt x="114" y="1566"/>
                  </a:lnTo>
                  <a:lnTo>
                    <a:pt x="114" y="678"/>
                  </a:lnTo>
                  <a:lnTo>
                    <a:pt x="114" y="1524"/>
                  </a:lnTo>
                  <a:lnTo>
                    <a:pt x="120" y="696"/>
                  </a:lnTo>
                  <a:lnTo>
                    <a:pt x="120" y="1638"/>
                  </a:lnTo>
                  <a:lnTo>
                    <a:pt x="120" y="1122"/>
                  </a:lnTo>
                  <a:lnTo>
                    <a:pt x="126" y="1002"/>
                  </a:lnTo>
                  <a:lnTo>
                    <a:pt x="126" y="1770"/>
                  </a:lnTo>
                  <a:lnTo>
                    <a:pt x="126" y="810"/>
                  </a:lnTo>
                  <a:lnTo>
                    <a:pt x="126" y="1314"/>
                  </a:lnTo>
                  <a:lnTo>
                    <a:pt x="132" y="1314"/>
                  </a:lnTo>
                  <a:lnTo>
                    <a:pt x="132" y="1752"/>
                  </a:lnTo>
                  <a:lnTo>
                    <a:pt x="132" y="750"/>
                  </a:lnTo>
                  <a:lnTo>
                    <a:pt x="132" y="1740"/>
                  </a:lnTo>
                  <a:lnTo>
                    <a:pt x="138" y="822"/>
                  </a:lnTo>
                  <a:lnTo>
                    <a:pt x="138" y="1776"/>
                  </a:lnTo>
                  <a:lnTo>
                    <a:pt x="138" y="1578"/>
                  </a:lnTo>
                  <a:lnTo>
                    <a:pt x="144" y="1026"/>
                  </a:lnTo>
                  <a:lnTo>
                    <a:pt x="144" y="858"/>
                  </a:lnTo>
                  <a:lnTo>
                    <a:pt x="144" y="1296"/>
                  </a:lnTo>
                  <a:lnTo>
                    <a:pt x="150" y="1212"/>
                  </a:lnTo>
                  <a:lnTo>
                    <a:pt x="150" y="522"/>
                  </a:lnTo>
                  <a:lnTo>
                    <a:pt x="150" y="1758"/>
                  </a:lnTo>
                  <a:lnTo>
                    <a:pt x="156" y="1572"/>
                  </a:lnTo>
                  <a:lnTo>
                    <a:pt x="156" y="864"/>
                  </a:lnTo>
                  <a:lnTo>
                    <a:pt x="162" y="1374"/>
                  </a:lnTo>
                  <a:lnTo>
                    <a:pt x="162" y="1656"/>
                  </a:lnTo>
                  <a:lnTo>
                    <a:pt x="162" y="1062"/>
                  </a:lnTo>
                  <a:lnTo>
                    <a:pt x="162" y="1536"/>
                  </a:lnTo>
                  <a:lnTo>
                    <a:pt x="168" y="900"/>
                  </a:lnTo>
                  <a:lnTo>
                    <a:pt x="168" y="1554"/>
                  </a:lnTo>
                  <a:lnTo>
                    <a:pt x="168" y="1284"/>
                  </a:lnTo>
                  <a:lnTo>
                    <a:pt x="174" y="858"/>
                  </a:lnTo>
                  <a:lnTo>
                    <a:pt x="174" y="1674"/>
                  </a:lnTo>
                  <a:lnTo>
                    <a:pt x="174" y="1104"/>
                  </a:lnTo>
                  <a:lnTo>
                    <a:pt x="180" y="1542"/>
                  </a:lnTo>
                  <a:lnTo>
                    <a:pt x="180" y="1650"/>
                  </a:lnTo>
                  <a:lnTo>
                    <a:pt x="180" y="0"/>
                  </a:lnTo>
                  <a:lnTo>
                    <a:pt x="180" y="1500"/>
                  </a:lnTo>
                  <a:lnTo>
                    <a:pt x="186" y="1050"/>
                  </a:lnTo>
                  <a:lnTo>
                    <a:pt x="186" y="1356"/>
                  </a:lnTo>
                  <a:lnTo>
                    <a:pt x="186" y="816"/>
                  </a:lnTo>
                  <a:lnTo>
                    <a:pt x="186" y="1122"/>
                  </a:lnTo>
                  <a:lnTo>
                    <a:pt x="192" y="1434"/>
                  </a:lnTo>
                  <a:lnTo>
                    <a:pt x="192" y="1542"/>
                  </a:lnTo>
                  <a:lnTo>
                    <a:pt x="192" y="660"/>
                  </a:lnTo>
                  <a:lnTo>
                    <a:pt x="192" y="1398"/>
                  </a:lnTo>
                  <a:lnTo>
                    <a:pt x="198" y="1530"/>
                  </a:lnTo>
                  <a:lnTo>
                    <a:pt x="198" y="1692"/>
                  </a:lnTo>
                  <a:lnTo>
                    <a:pt x="198" y="732"/>
                  </a:lnTo>
                  <a:lnTo>
                    <a:pt x="198" y="1578"/>
                  </a:lnTo>
                  <a:lnTo>
                    <a:pt x="204" y="1440"/>
                  </a:lnTo>
                  <a:lnTo>
                    <a:pt x="204" y="1710"/>
                  </a:lnTo>
                  <a:lnTo>
                    <a:pt x="204" y="696"/>
                  </a:lnTo>
                  <a:lnTo>
                    <a:pt x="204" y="900"/>
                  </a:lnTo>
                  <a:lnTo>
                    <a:pt x="210" y="1962"/>
                  </a:lnTo>
                  <a:lnTo>
                    <a:pt x="210" y="606"/>
                  </a:lnTo>
                  <a:lnTo>
                    <a:pt x="210" y="1302"/>
                  </a:lnTo>
                  <a:lnTo>
                    <a:pt x="216" y="106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6" name="Freeform 25"/>
            <p:cNvSpPr>
              <a:spLocks/>
            </p:cNvSpPr>
            <p:nvPr/>
          </p:nvSpPr>
          <p:spPr bwMode="auto">
            <a:xfrm>
              <a:off x="1582" y="1386"/>
              <a:ext cx="212" cy="2172"/>
            </a:xfrm>
            <a:custGeom>
              <a:avLst/>
              <a:gdLst>
                <a:gd name="T0" fmla="*/ 0 w 216"/>
                <a:gd name="T1" fmla="*/ 996 h 2172"/>
                <a:gd name="T2" fmla="*/ 6 w 216"/>
                <a:gd name="T3" fmla="*/ 618 h 2172"/>
                <a:gd name="T4" fmla="*/ 12 w 216"/>
                <a:gd name="T5" fmla="*/ 732 h 2172"/>
                <a:gd name="T6" fmla="*/ 18 w 216"/>
                <a:gd name="T7" fmla="*/ 1818 h 2172"/>
                <a:gd name="T8" fmla="*/ 24 w 216"/>
                <a:gd name="T9" fmla="*/ 1122 h 2172"/>
                <a:gd name="T10" fmla="*/ 24 w 216"/>
                <a:gd name="T11" fmla="*/ 1626 h 2172"/>
                <a:gd name="T12" fmla="*/ 27 w 216"/>
                <a:gd name="T13" fmla="*/ 1530 h 2172"/>
                <a:gd name="T14" fmla="*/ 32 w 216"/>
                <a:gd name="T15" fmla="*/ 1134 h 2172"/>
                <a:gd name="T16" fmla="*/ 38 w 216"/>
                <a:gd name="T17" fmla="*/ 870 h 2172"/>
                <a:gd name="T18" fmla="*/ 44 w 216"/>
                <a:gd name="T19" fmla="*/ 816 h 2172"/>
                <a:gd name="T20" fmla="*/ 50 w 216"/>
                <a:gd name="T21" fmla="*/ 1374 h 2172"/>
                <a:gd name="T22" fmla="*/ 56 w 216"/>
                <a:gd name="T23" fmla="*/ 1578 h 2172"/>
                <a:gd name="T24" fmla="*/ 62 w 216"/>
                <a:gd name="T25" fmla="*/ 1344 h 2172"/>
                <a:gd name="T26" fmla="*/ 62 w 216"/>
                <a:gd name="T27" fmla="*/ 1368 h 2172"/>
                <a:gd name="T28" fmla="*/ 68 w 216"/>
                <a:gd name="T29" fmla="*/ 1476 h 2172"/>
                <a:gd name="T30" fmla="*/ 74 w 216"/>
                <a:gd name="T31" fmla="*/ 996 h 2172"/>
                <a:gd name="T32" fmla="*/ 78 w 216"/>
                <a:gd name="T33" fmla="*/ 924 h 2172"/>
                <a:gd name="T34" fmla="*/ 82 w 216"/>
                <a:gd name="T35" fmla="*/ 636 h 2172"/>
                <a:gd name="T36" fmla="*/ 88 w 216"/>
                <a:gd name="T37" fmla="*/ 1590 h 2172"/>
                <a:gd name="T38" fmla="*/ 94 w 216"/>
                <a:gd name="T39" fmla="*/ 1332 h 2172"/>
                <a:gd name="T40" fmla="*/ 94 w 216"/>
                <a:gd name="T41" fmla="*/ 1002 h 2172"/>
                <a:gd name="T42" fmla="*/ 100 w 216"/>
                <a:gd name="T43" fmla="*/ 1398 h 2172"/>
                <a:gd name="T44" fmla="*/ 106 w 216"/>
                <a:gd name="T45" fmla="*/ 426 h 2172"/>
                <a:gd name="T46" fmla="*/ 112 w 216"/>
                <a:gd name="T47" fmla="*/ 1710 h 2172"/>
                <a:gd name="T48" fmla="*/ 118 w 216"/>
                <a:gd name="T49" fmla="*/ 882 h 2172"/>
                <a:gd name="T50" fmla="*/ 124 w 216"/>
                <a:gd name="T51" fmla="*/ 1410 h 2172"/>
                <a:gd name="T52" fmla="*/ 129 w 216"/>
                <a:gd name="T53" fmla="*/ 1356 h 2172"/>
                <a:gd name="T54" fmla="*/ 133 w 216"/>
                <a:gd name="T55" fmla="*/ 1038 h 2172"/>
                <a:gd name="T56" fmla="*/ 133 w 216"/>
                <a:gd name="T57" fmla="*/ 1158 h 2172"/>
                <a:gd name="T58" fmla="*/ 138 w 216"/>
                <a:gd name="T59" fmla="*/ 810 h 2172"/>
                <a:gd name="T60" fmla="*/ 144 w 216"/>
                <a:gd name="T61" fmla="*/ 1842 h 2172"/>
                <a:gd name="T62" fmla="*/ 150 w 216"/>
                <a:gd name="T63" fmla="*/ 1212 h 2172"/>
                <a:gd name="T64" fmla="*/ 150 w 216"/>
                <a:gd name="T65" fmla="*/ 672 h 2172"/>
                <a:gd name="T66" fmla="*/ 156 w 216"/>
                <a:gd name="T67" fmla="*/ 984 h 2172"/>
                <a:gd name="T68" fmla="*/ 162 w 216"/>
                <a:gd name="T69" fmla="*/ 1788 h 2172"/>
                <a:gd name="T70" fmla="*/ 168 w 216"/>
                <a:gd name="T71" fmla="*/ 1524 h 2172"/>
                <a:gd name="T72" fmla="*/ 174 w 216"/>
                <a:gd name="T73" fmla="*/ 1080 h 2172"/>
                <a:gd name="T74" fmla="*/ 179 w 216"/>
                <a:gd name="T75" fmla="*/ 1302 h 2172"/>
                <a:gd name="T76" fmla="*/ 183 w 216"/>
                <a:gd name="T77" fmla="*/ 1176 h 2172"/>
                <a:gd name="T78" fmla="*/ 183 w 216"/>
                <a:gd name="T79" fmla="*/ 1098 h 2172"/>
                <a:gd name="T80" fmla="*/ 194 w 216"/>
                <a:gd name="T81" fmla="*/ 900 h 2172"/>
                <a:gd name="T82" fmla="*/ 194 w 216"/>
                <a:gd name="T83" fmla="*/ 1290 h 21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2172"/>
                <a:gd name="T128" fmla="*/ 216 w 216"/>
                <a:gd name="T129" fmla="*/ 2172 h 21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2172">
                  <a:moveTo>
                    <a:pt x="0" y="1092"/>
                  </a:moveTo>
                  <a:lnTo>
                    <a:pt x="0" y="1572"/>
                  </a:lnTo>
                  <a:lnTo>
                    <a:pt x="0" y="996"/>
                  </a:lnTo>
                  <a:lnTo>
                    <a:pt x="0" y="1404"/>
                  </a:lnTo>
                  <a:lnTo>
                    <a:pt x="6" y="1854"/>
                  </a:lnTo>
                  <a:lnTo>
                    <a:pt x="6" y="618"/>
                  </a:lnTo>
                  <a:lnTo>
                    <a:pt x="12" y="936"/>
                  </a:lnTo>
                  <a:lnTo>
                    <a:pt x="12" y="1818"/>
                  </a:lnTo>
                  <a:lnTo>
                    <a:pt x="12" y="732"/>
                  </a:lnTo>
                  <a:lnTo>
                    <a:pt x="12" y="1326"/>
                  </a:lnTo>
                  <a:lnTo>
                    <a:pt x="18" y="1116"/>
                  </a:lnTo>
                  <a:lnTo>
                    <a:pt x="18" y="1818"/>
                  </a:lnTo>
                  <a:lnTo>
                    <a:pt x="18" y="834"/>
                  </a:lnTo>
                  <a:lnTo>
                    <a:pt x="18" y="1092"/>
                  </a:lnTo>
                  <a:lnTo>
                    <a:pt x="24" y="1122"/>
                  </a:lnTo>
                  <a:lnTo>
                    <a:pt x="24" y="1632"/>
                  </a:lnTo>
                  <a:lnTo>
                    <a:pt x="24" y="864"/>
                  </a:lnTo>
                  <a:lnTo>
                    <a:pt x="24" y="1626"/>
                  </a:lnTo>
                  <a:lnTo>
                    <a:pt x="30" y="786"/>
                  </a:lnTo>
                  <a:lnTo>
                    <a:pt x="30" y="1662"/>
                  </a:lnTo>
                  <a:lnTo>
                    <a:pt x="30" y="1530"/>
                  </a:lnTo>
                  <a:lnTo>
                    <a:pt x="36" y="1938"/>
                  </a:lnTo>
                  <a:lnTo>
                    <a:pt x="36" y="804"/>
                  </a:lnTo>
                  <a:lnTo>
                    <a:pt x="36" y="1134"/>
                  </a:lnTo>
                  <a:lnTo>
                    <a:pt x="42" y="1086"/>
                  </a:lnTo>
                  <a:lnTo>
                    <a:pt x="42" y="1896"/>
                  </a:lnTo>
                  <a:lnTo>
                    <a:pt x="42" y="870"/>
                  </a:lnTo>
                  <a:lnTo>
                    <a:pt x="42" y="1044"/>
                  </a:lnTo>
                  <a:lnTo>
                    <a:pt x="48" y="1602"/>
                  </a:lnTo>
                  <a:lnTo>
                    <a:pt x="48" y="816"/>
                  </a:lnTo>
                  <a:lnTo>
                    <a:pt x="48" y="1218"/>
                  </a:lnTo>
                  <a:lnTo>
                    <a:pt x="54" y="1164"/>
                  </a:lnTo>
                  <a:lnTo>
                    <a:pt x="54" y="1374"/>
                  </a:lnTo>
                  <a:lnTo>
                    <a:pt x="54" y="786"/>
                  </a:lnTo>
                  <a:lnTo>
                    <a:pt x="54" y="1068"/>
                  </a:lnTo>
                  <a:lnTo>
                    <a:pt x="60" y="1578"/>
                  </a:lnTo>
                  <a:lnTo>
                    <a:pt x="60" y="1878"/>
                  </a:lnTo>
                  <a:lnTo>
                    <a:pt x="60" y="534"/>
                  </a:lnTo>
                  <a:lnTo>
                    <a:pt x="66" y="1344"/>
                  </a:lnTo>
                  <a:lnTo>
                    <a:pt x="66" y="1416"/>
                  </a:lnTo>
                  <a:lnTo>
                    <a:pt x="66" y="816"/>
                  </a:lnTo>
                  <a:lnTo>
                    <a:pt x="66" y="1368"/>
                  </a:lnTo>
                  <a:lnTo>
                    <a:pt x="72" y="1020"/>
                  </a:lnTo>
                  <a:lnTo>
                    <a:pt x="72" y="1620"/>
                  </a:lnTo>
                  <a:lnTo>
                    <a:pt x="72" y="1476"/>
                  </a:lnTo>
                  <a:lnTo>
                    <a:pt x="78" y="1440"/>
                  </a:lnTo>
                  <a:lnTo>
                    <a:pt x="78" y="1518"/>
                  </a:lnTo>
                  <a:lnTo>
                    <a:pt x="78" y="996"/>
                  </a:lnTo>
                  <a:lnTo>
                    <a:pt x="78" y="1062"/>
                  </a:lnTo>
                  <a:lnTo>
                    <a:pt x="84" y="1134"/>
                  </a:lnTo>
                  <a:lnTo>
                    <a:pt x="84" y="924"/>
                  </a:lnTo>
                  <a:lnTo>
                    <a:pt x="84" y="1758"/>
                  </a:lnTo>
                  <a:lnTo>
                    <a:pt x="90" y="990"/>
                  </a:lnTo>
                  <a:lnTo>
                    <a:pt x="90" y="636"/>
                  </a:lnTo>
                  <a:lnTo>
                    <a:pt x="90" y="1824"/>
                  </a:lnTo>
                  <a:lnTo>
                    <a:pt x="96" y="1314"/>
                  </a:lnTo>
                  <a:lnTo>
                    <a:pt x="96" y="1590"/>
                  </a:lnTo>
                  <a:lnTo>
                    <a:pt x="96" y="846"/>
                  </a:lnTo>
                  <a:lnTo>
                    <a:pt x="96" y="966"/>
                  </a:lnTo>
                  <a:lnTo>
                    <a:pt x="102" y="1332"/>
                  </a:lnTo>
                  <a:lnTo>
                    <a:pt x="102" y="1476"/>
                  </a:lnTo>
                  <a:lnTo>
                    <a:pt x="102" y="858"/>
                  </a:lnTo>
                  <a:lnTo>
                    <a:pt x="102" y="1002"/>
                  </a:lnTo>
                  <a:lnTo>
                    <a:pt x="108" y="816"/>
                  </a:lnTo>
                  <a:lnTo>
                    <a:pt x="108" y="2112"/>
                  </a:lnTo>
                  <a:lnTo>
                    <a:pt x="108" y="1398"/>
                  </a:lnTo>
                  <a:lnTo>
                    <a:pt x="114" y="1752"/>
                  </a:lnTo>
                  <a:lnTo>
                    <a:pt x="114" y="1926"/>
                  </a:lnTo>
                  <a:lnTo>
                    <a:pt x="114" y="426"/>
                  </a:lnTo>
                  <a:lnTo>
                    <a:pt x="114" y="1374"/>
                  </a:lnTo>
                  <a:lnTo>
                    <a:pt x="120" y="648"/>
                  </a:lnTo>
                  <a:lnTo>
                    <a:pt x="120" y="1710"/>
                  </a:lnTo>
                  <a:lnTo>
                    <a:pt x="120" y="1338"/>
                  </a:lnTo>
                  <a:lnTo>
                    <a:pt x="126" y="1764"/>
                  </a:lnTo>
                  <a:lnTo>
                    <a:pt x="126" y="882"/>
                  </a:lnTo>
                  <a:lnTo>
                    <a:pt x="126" y="972"/>
                  </a:lnTo>
                  <a:lnTo>
                    <a:pt x="132" y="1374"/>
                  </a:lnTo>
                  <a:lnTo>
                    <a:pt x="132" y="1410"/>
                  </a:lnTo>
                  <a:lnTo>
                    <a:pt x="132" y="588"/>
                  </a:lnTo>
                  <a:lnTo>
                    <a:pt x="132" y="768"/>
                  </a:lnTo>
                  <a:lnTo>
                    <a:pt x="138" y="1356"/>
                  </a:lnTo>
                  <a:lnTo>
                    <a:pt x="138" y="1710"/>
                  </a:lnTo>
                  <a:lnTo>
                    <a:pt x="138" y="324"/>
                  </a:lnTo>
                  <a:lnTo>
                    <a:pt x="144" y="1038"/>
                  </a:lnTo>
                  <a:lnTo>
                    <a:pt x="144" y="1608"/>
                  </a:lnTo>
                  <a:lnTo>
                    <a:pt x="144" y="798"/>
                  </a:lnTo>
                  <a:lnTo>
                    <a:pt x="144" y="1158"/>
                  </a:lnTo>
                  <a:lnTo>
                    <a:pt x="150" y="1452"/>
                  </a:lnTo>
                  <a:lnTo>
                    <a:pt x="150" y="1494"/>
                  </a:lnTo>
                  <a:lnTo>
                    <a:pt x="150" y="810"/>
                  </a:lnTo>
                  <a:lnTo>
                    <a:pt x="150" y="882"/>
                  </a:lnTo>
                  <a:lnTo>
                    <a:pt x="156" y="1500"/>
                  </a:lnTo>
                  <a:lnTo>
                    <a:pt x="156" y="1842"/>
                  </a:lnTo>
                  <a:lnTo>
                    <a:pt x="156" y="792"/>
                  </a:lnTo>
                  <a:lnTo>
                    <a:pt x="156" y="1314"/>
                  </a:lnTo>
                  <a:lnTo>
                    <a:pt x="162" y="1212"/>
                  </a:lnTo>
                  <a:lnTo>
                    <a:pt x="162" y="1590"/>
                  </a:lnTo>
                  <a:lnTo>
                    <a:pt x="162" y="624"/>
                  </a:lnTo>
                  <a:lnTo>
                    <a:pt x="162" y="672"/>
                  </a:lnTo>
                  <a:lnTo>
                    <a:pt x="168" y="1548"/>
                  </a:lnTo>
                  <a:lnTo>
                    <a:pt x="168" y="1728"/>
                  </a:lnTo>
                  <a:lnTo>
                    <a:pt x="168" y="984"/>
                  </a:lnTo>
                  <a:lnTo>
                    <a:pt x="168" y="1122"/>
                  </a:lnTo>
                  <a:lnTo>
                    <a:pt x="174" y="1164"/>
                  </a:lnTo>
                  <a:lnTo>
                    <a:pt x="174" y="1788"/>
                  </a:lnTo>
                  <a:lnTo>
                    <a:pt x="174" y="624"/>
                  </a:lnTo>
                  <a:lnTo>
                    <a:pt x="174" y="1068"/>
                  </a:lnTo>
                  <a:lnTo>
                    <a:pt x="180" y="1524"/>
                  </a:lnTo>
                  <a:lnTo>
                    <a:pt x="180" y="1758"/>
                  </a:lnTo>
                  <a:lnTo>
                    <a:pt x="180" y="594"/>
                  </a:lnTo>
                  <a:lnTo>
                    <a:pt x="186" y="1080"/>
                  </a:lnTo>
                  <a:lnTo>
                    <a:pt x="186" y="2172"/>
                  </a:lnTo>
                  <a:lnTo>
                    <a:pt x="186" y="1206"/>
                  </a:lnTo>
                  <a:lnTo>
                    <a:pt x="192" y="1302"/>
                  </a:lnTo>
                  <a:lnTo>
                    <a:pt x="192" y="528"/>
                  </a:lnTo>
                  <a:lnTo>
                    <a:pt x="192" y="1200"/>
                  </a:lnTo>
                  <a:lnTo>
                    <a:pt x="198" y="1176"/>
                  </a:lnTo>
                  <a:lnTo>
                    <a:pt x="198" y="1632"/>
                  </a:lnTo>
                  <a:lnTo>
                    <a:pt x="198" y="786"/>
                  </a:lnTo>
                  <a:lnTo>
                    <a:pt x="198" y="1098"/>
                  </a:lnTo>
                  <a:lnTo>
                    <a:pt x="204" y="0"/>
                  </a:lnTo>
                  <a:lnTo>
                    <a:pt x="204" y="1932"/>
                  </a:lnTo>
                  <a:lnTo>
                    <a:pt x="210" y="900"/>
                  </a:lnTo>
                  <a:lnTo>
                    <a:pt x="210" y="1698"/>
                  </a:lnTo>
                  <a:lnTo>
                    <a:pt x="210" y="900"/>
                  </a:lnTo>
                  <a:lnTo>
                    <a:pt x="210" y="1290"/>
                  </a:lnTo>
                  <a:lnTo>
                    <a:pt x="216" y="1206"/>
                  </a:lnTo>
                  <a:lnTo>
                    <a:pt x="216" y="166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7" name="Freeform 26"/>
            <p:cNvSpPr>
              <a:spLocks/>
            </p:cNvSpPr>
            <p:nvPr/>
          </p:nvSpPr>
          <p:spPr bwMode="auto">
            <a:xfrm>
              <a:off x="1794" y="1818"/>
              <a:ext cx="212" cy="1620"/>
            </a:xfrm>
            <a:custGeom>
              <a:avLst/>
              <a:gdLst>
                <a:gd name="T0" fmla="*/ 0 w 216"/>
                <a:gd name="T1" fmla="*/ 474 h 1620"/>
                <a:gd name="T2" fmla="*/ 12 w 216"/>
                <a:gd name="T3" fmla="*/ 912 h 1620"/>
                <a:gd name="T4" fmla="*/ 12 w 216"/>
                <a:gd name="T5" fmla="*/ 714 h 1620"/>
                <a:gd name="T6" fmla="*/ 18 w 216"/>
                <a:gd name="T7" fmla="*/ 54 h 1620"/>
                <a:gd name="T8" fmla="*/ 24 w 216"/>
                <a:gd name="T9" fmla="*/ 1368 h 1620"/>
                <a:gd name="T10" fmla="*/ 27 w 216"/>
                <a:gd name="T11" fmla="*/ 1086 h 1620"/>
                <a:gd name="T12" fmla="*/ 32 w 216"/>
                <a:gd name="T13" fmla="*/ 1188 h 1620"/>
                <a:gd name="T14" fmla="*/ 38 w 216"/>
                <a:gd name="T15" fmla="*/ 792 h 1620"/>
                <a:gd name="T16" fmla="*/ 38 w 216"/>
                <a:gd name="T17" fmla="*/ 1146 h 1620"/>
                <a:gd name="T18" fmla="*/ 44 w 216"/>
                <a:gd name="T19" fmla="*/ 492 h 1620"/>
                <a:gd name="T20" fmla="*/ 50 w 216"/>
                <a:gd name="T21" fmla="*/ 1398 h 1620"/>
                <a:gd name="T22" fmla="*/ 56 w 216"/>
                <a:gd name="T23" fmla="*/ 768 h 1620"/>
                <a:gd name="T24" fmla="*/ 56 w 216"/>
                <a:gd name="T25" fmla="*/ 948 h 1620"/>
                <a:gd name="T26" fmla="*/ 62 w 216"/>
                <a:gd name="T27" fmla="*/ 882 h 1620"/>
                <a:gd name="T28" fmla="*/ 68 w 216"/>
                <a:gd name="T29" fmla="*/ 552 h 1620"/>
                <a:gd name="T30" fmla="*/ 74 w 216"/>
                <a:gd name="T31" fmla="*/ 942 h 1620"/>
                <a:gd name="T32" fmla="*/ 78 w 216"/>
                <a:gd name="T33" fmla="*/ 396 h 1620"/>
                <a:gd name="T34" fmla="*/ 82 w 216"/>
                <a:gd name="T35" fmla="*/ 252 h 1620"/>
                <a:gd name="T36" fmla="*/ 88 w 216"/>
                <a:gd name="T37" fmla="*/ 252 h 1620"/>
                <a:gd name="T38" fmla="*/ 94 w 216"/>
                <a:gd name="T39" fmla="*/ 1500 h 1620"/>
                <a:gd name="T40" fmla="*/ 100 w 216"/>
                <a:gd name="T41" fmla="*/ 690 h 1620"/>
                <a:gd name="T42" fmla="*/ 100 w 216"/>
                <a:gd name="T43" fmla="*/ 702 h 1620"/>
                <a:gd name="T44" fmla="*/ 106 w 216"/>
                <a:gd name="T45" fmla="*/ 702 h 1620"/>
                <a:gd name="T46" fmla="*/ 112 w 216"/>
                <a:gd name="T47" fmla="*/ 312 h 1620"/>
                <a:gd name="T48" fmla="*/ 118 w 216"/>
                <a:gd name="T49" fmla="*/ 1278 h 1620"/>
                <a:gd name="T50" fmla="*/ 124 w 216"/>
                <a:gd name="T51" fmla="*/ 1368 h 1620"/>
                <a:gd name="T52" fmla="*/ 129 w 216"/>
                <a:gd name="T53" fmla="*/ 1104 h 1620"/>
                <a:gd name="T54" fmla="*/ 129 w 216"/>
                <a:gd name="T55" fmla="*/ 522 h 1620"/>
                <a:gd name="T56" fmla="*/ 133 w 216"/>
                <a:gd name="T57" fmla="*/ 396 h 1620"/>
                <a:gd name="T58" fmla="*/ 138 w 216"/>
                <a:gd name="T59" fmla="*/ 1428 h 1620"/>
                <a:gd name="T60" fmla="*/ 144 w 216"/>
                <a:gd name="T61" fmla="*/ 726 h 1620"/>
                <a:gd name="T62" fmla="*/ 144 w 216"/>
                <a:gd name="T63" fmla="*/ 522 h 1620"/>
                <a:gd name="T64" fmla="*/ 150 w 216"/>
                <a:gd name="T65" fmla="*/ 1188 h 1620"/>
                <a:gd name="T66" fmla="*/ 156 w 216"/>
                <a:gd name="T67" fmla="*/ 270 h 1620"/>
                <a:gd name="T68" fmla="*/ 162 w 216"/>
                <a:gd name="T69" fmla="*/ 576 h 1620"/>
                <a:gd name="T70" fmla="*/ 168 w 216"/>
                <a:gd name="T71" fmla="*/ 408 h 1620"/>
                <a:gd name="T72" fmla="*/ 174 w 216"/>
                <a:gd name="T73" fmla="*/ 1230 h 1620"/>
                <a:gd name="T74" fmla="*/ 179 w 216"/>
                <a:gd name="T75" fmla="*/ 852 h 1620"/>
                <a:gd name="T76" fmla="*/ 183 w 216"/>
                <a:gd name="T77" fmla="*/ 540 h 1620"/>
                <a:gd name="T78" fmla="*/ 188 w 216"/>
                <a:gd name="T79" fmla="*/ 648 h 1620"/>
                <a:gd name="T80" fmla="*/ 188 w 216"/>
                <a:gd name="T81" fmla="*/ 1458 h 1620"/>
                <a:gd name="T82" fmla="*/ 194 w 216"/>
                <a:gd name="T83" fmla="*/ 498 h 16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620"/>
                <a:gd name="T128" fmla="*/ 216 w 216"/>
                <a:gd name="T129" fmla="*/ 1620 h 162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620">
                  <a:moveTo>
                    <a:pt x="0" y="1230"/>
                  </a:moveTo>
                  <a:lnTo>
                    <a:pt x="0" y="342"/>
                  </a:lnTo>
                  <a:lnTo>
                    <a:pt x="0" y="474"/>
                  </a:lnTo>
                  <a:lnTo>
                    <a:pt x="6" y="6"/>
                  </a:lnTo>
                  <a:lnTo>
                    <a:pt x="6" y="1248"/>
                  </a:lnTo>
                  <a:lnTo>
                    <a:pt x="12" y="912"/>
                  </a:lnTo>
                  <a:lnTo>
                    <a:pt x="12" y="1230"/>
                  </a:lnTo>
                  <a:lnTo>
                    <a:pt x="12" y="678"/>
                  </a:lnTo>
                  <a:lnTo>
                    <a:pt x="12" y="714"/>
                  </a:lnTo>
                  <a:lnTo>
                    <a:pt x="18" y="666"/>
                  </a:lnTo>
                  <a:lnTo>
                    <a:pt x="18" y="1410"/>
                  </a:lnTo>
                  <a:lnTo>
                    <a:pt x="18" y="54"/>
                  </a:lnTo>
                  <a:lnTo>
                    <a:pt x="18" y="570"/>
                  </a:lnTo>
                  <a:lnTo>
                    <a:pt x="24" y="1122"/>
                  </a:lnTo>
                  <a:lnTo>
                    <a:pt x="24" y="1368"/>
                  </a:lnTo>
                  <a:lnTo>
                    <a:pt x="24" y="546"/>
                  </a:lnTo>
                  <a:lnTo>
                    <a:pt x="24" y="834"/>
                  </a:lnTo>
                  <a:lnTo>
                    <a:pt x="30" y="1086"/>
                  </a:lnTo>
                  <a:lnTo>
                    <a:pt x="30" y="348"/>
                  </a:lnTo>
                  <a:lnTo>
                    <a:pt x="36" y="882"/>
                  </a:lnTo>
                  <a:lnTo>
                    <a:pt x="36" y="1188"/>
                  </a:lnTo>
                  <a:lnTo>
                    <a:pt x="36" y="396"/>
                  </a:lnTo>
                  <a:lnTo>
                    <a:pt x="36" y="942"/>
                  </a:lnTo>
                  <a:lnTo>
                    <a:pt x="42" y="792"/>
                  </a:lnTo>
                  <a:lnTo>
                    <a:pt x="42" y="1350"/>
                  </a:lnTo>
                  <a:lnTo>
                    <a:pt x="42" y="336"/>
                  </a:lnTo>
                  <a:lnTo>
                    <a:pt x="42" y="1146"/>
                  </a:lnTo>
                  <a:lnTo>
                    <a:pt x="48" y="924"/>
                  </a:lnTo>
                  <a:lnTo>
                    <a:pt x="48" y="1278"/>
                  </a:lnTo>
                  <a:lnTo>
                    <a:pt x="48" y="492"/>
                  </a:lnTo>
                  <a:lnTo>
                    <a:pt x="48" y="648"/>
                  </a:lnTo>
                  <a:lnTo>
                    <a:pt x="54" y="984"/>
                  </a:lnTo>
                  <a:lnTo>
                    <a:pt x="54" y="1398"/>
                  </a:lnTo>
                  <a:lnTo>
                    <a:pt x="54" y="774"/>
                  </a:lnTo>
                  <a:lnTo>
                    <a:pt x="54" y="816"/>
                  </a:lnTo>
                  <a:lnTo>
                    <a:pt x="60" y="768"/>
                  </a:lnTo>
                  <a:lnTo>
                    <a:pt x="60" y="1290"/>
                  </a:lnTo>
                  <a:lnTo>
                    <a:pt x="60" y="198"/>
                  </a:lnTo>
                  <a:lnTo>
                    <a:pt x="60" y="948"/>
                  </a:lnTo>
                  <a:lnTo>
                    <a:pt x="66" y="894"/>
                  </a:lnTo>
                  <a:lnTo>
                    <a:pt x="66" y="114"/>
                  </a:lnTo>
                  <a:lnTo>
                    <a:pt x="66" y="882"/>
                  </a:lnTo>
                  <a:lnTo>
                    <a:pt x="72" y="690"/>
                  </a:lnTo>
                  <a:lnTo>
                    <a:pt x="72" y="1260"/>
                  </a:lnTo>
                  <a:lnTo>
                    <a:pt x="72" y="552"/>
                  </a:lnTo>
                  <a:lnTo>
                    <a:pt x="72" y="1044"/>
                  </a:lnTo>
                  <a:lnTo>
                    <a:pt x="78" y="894"/>
                  </a:lnTo>
                  <a:lnTo>
                    <a:pt x="78" y="942"/>
                  </a:lnTo>
                  <a:lnTo>
                    <a:pt x="78" y="186"/>
                  </a:lnTo>
                  <a:lnTo>
                    <a:pt x="78" y="804"/>
                  </a:lnTo>
                  <a:lnTo>
                    <a:pt x="84" y="396"/>
                  </a:lnTo>
                  <a:lnTo>
                    <a:pt x="84" y="1350"/>
                  </a:lnTo>
                  <a:lnTo>
                    <a:pt x="84" y="288"/>
                  </a:lnTo>
                  <a:lnTo>
                    <a:pt x="90" y="252"/>
                  </a:lnTo>
                  <a:lnTo>
                    <a:pt x="90" y="1332"/>
                  </a:lnTo>
                  <a:lnTo>
                    <a:pt x="90" y="624"/>
                  </a:lnTo>
                  <a:lnTo>
                    <a:pt x="96" y="252"/>
                  </a:lnTo>
                  <a:lnTo>
                    <a:pt x="96" y="1272"/>
                  </a:lnTo>
                  <a:lnTo>
                    <a:pt x="102" y="798"/>
                  </a:lnTo>
                  <a:lnTo>
                    <a:pt x="102" y="1500"/>
                  </a:lnTo>
                  <a:lnTo>
                    <a:pt x="102" y="318"/>
                  </a:lnTo>
                  <a:lnTo>
                    <a:pt x="102" y="1350"/>
                  </a:lnTo>
                  <a:lnTo>
                    <a:pt x="108" y="690"/>
                  </a:lnTo>
                  <a:lnTo>
                    <a:pt x="108" y="1050"/>
                  </a:lnTo>
                  <a:lnTo>
                    <a:pt x="108" y="606"/>
                  </a:lnTo>
                  <a:lnTo>
                    <a:pt x="108" y="702"/>
                  </a:lnTo>
                  <a:lnTo>
                    <a:pt x="114" y="282"/>
                  </a:lnTo>
                  <a:lnTo>
                    <a:pt x="114" y="1218"/>
                  </a:lnTo>
                  <a:lnTo>
                    <a:pt x="114" y="702"/>
                  </a:lnTo>
                  <a:lnTo>
                    <a:pt x="120" y="702"/>
                  </a:lnTo>
                  <a:lnTo>
                    <a:pt x="120" y="1302"/>
                  </a:lnTo>
                  <a:lnTo>
                    <a:pt x="120" y="312"/>
                  </a:lnTo>
                  <a:lnTo>
                    <a:pt x="120" y="972"/>
                  </a:lnTo>
                  <a:lnTo>
                    <a:pt x="126" y="966"/>
                  </a:lnTo>
                  <a:lnTo>
                    <a:pt x="126" y="1278"/>
                  </a:lnTo>
                  <a:lnTo>
                    <a:pt x="126" y="462"/>
                  </a:lnTo>
                  <a:lnTo>
                    <a:pt x="126" y="852"/>
                  </a:lnTo>
                  <a:lnTo>
                    <a:pt x="132" y="1368"/>
                  </a:lnTo>
                  <a:lnTo>
                    <a:pt x="132" y="486"/>
                  </a:lnTo>
                  <a:lnTo>
                    <a:pt x="132" y="582"/>
                  </a:lnTo>
                  <a:lnTo>
                    <a:pt x="138" y="1104"/>
                  </a:lnTo>
                  <a:lnTo>
                    <a:pt x="138" y="1284"/>
                  </a:lnTo>
                  <a:lnTo>
                    <a:pt x="138" y="480"/>
                  </a:lnTo>
                  <a:lnTo>
                    <a:pt x="138" y="522"/>
                  </a:lnTo>
                  <a:lnTo>
                    <a:pt x="144" y="498"/>
                  </a:lnTo>
                  <a:lnTo>
                    <a:pt x="144" y="1554"/>
                  </a:lnTo>
                  <a:lnTo>
                    <a:pt x="144" y="396"/>
                  </a:lnTo>
                  <a:lnTo>
                    <a:pt x="144" y="1434"/>
                  </a:lnTo>
                  <a:lnTo>
                    <a:pt x="150" y="942"/>
                  </a:lnTo>
                  <a:lnTo>
                    <a:pt x="150" y="1428"/>
                  </a:lnTo>
                  <a:lnTo>
                    <a:pt x="150" y="204"/>
                  </a:lnTo>
                  <a:lnTo>
                    <a:pt x="150" y="864"/>
                  </a:lnTo>
                  <a:lnTo>
                    <a:pt x="156" y="726"/>
                  </a:lnTo>
                  <a:lnTo>
                    <a:pt x="156" y="1254"/>
                  </a:lnTo>
                  <a:lnTo>
                    <a:pt x="156" y="114"/>
                  </a:lnTo>
                  <a:lnTo>
                    <a:pt x="156" y="522"/>
                  </a:lnTo>
                  <a:lnTo>
                    <a:pt x="162" y="966"/>
                  </a:lnTo>
                  <a:lnTo>
                    <a:pt x="162" y="0"/>
                  </a:lnTo>
                  <a:lnTo>
                    <a:pt x="162" y="1188"/>
                  </a:lnTo>
                  <a:lnTo>
                    <a:pt x="168" y="864"/>
                  </a:lnTo>
                  <a:lnTo>
                    <a:pt x="168" y="1356"/>
                  </a:lnTo>
                  <a:lnTo>
                    <a:pt x="168" y="270"/>
                  </a:lnTo>
                  <a:lnTo>
                    <a:pt x="174" y="708"/>
                  </a:lnTo>
                  <a:lnTo>
                    <a:pt x="174" y="1176"/>
                  </a:lnTo>
                  <a:lnTo>
                    <a:pt x="174" y="576"/>
                  </a:lnTo>
                  <a:lnTo>
                    <a:pt x="180" y="798"/>
                  </a:lnTo>
                  <a:lnTo>
                    <a:pt x="180" y="1416"/>
                  </a:lnTo>
                  <a:lnTo>
                    <a:pt x="180" y="408"/>
                  </a:lnTo>
                  <a:lnTo>
                    <a:pt x="180" y="1032"/>
                  </a:lnTo>
                  <a:lnTo>
                    <a:pt x="186" y="1050"/>
                  </a:lnTo>
                  <a:lnTo>
                    <a:pt x="186" y="1230"/>
                  </a:lnTo>
                  <a:lnTo>
                    <a:pt x="186" y="450"/>
                  </a:lnTo>
                  <a:lnTo>
                    <a:pt x="186" y="816"/>
                  </a:lnTo>
                  <a:lnTo>
                    <a:pt x="192" y="852"/>
                  </a:lnTo>
                  <a:lnTo>
                    <a:pt x="192" y="1614"/>
                  </a:lnTo>
                  <a:lnTo>
                    <a:pt x="192" y="258"/>
                  </a:lnTo>
                  <a:lnTo>
                    <a:pt x="198" y="540"/>
                  </a:lnTo>
                  <a:lnTo>
                    <a:pt x="198" y="1176"/>
                  </a:lnTo>
                  <a:lnTo>
                    <a:pt x="198" y="618"/>
                  </a:lnTo>
                  <a:lnTo>
                    <a:pt x="204" y="648"/>
                  </a:lnTo>
                  <a:lnTo>
                    <a:pt x="204" y="1620"/>
                  </a:lnTo>
                  <a:lnTo>
                    <a:pt x="204" y="618"/>
                  </a:lnTo>
                  <a:lnTo>
                    <a:pt x="204" y="1458"/>
                  </a:lnTo>
                  <a:lnTo>
                    <a:pt x="210" y="960"/>
                  </a:lnTo>
                  <a:lnTo>
                    <a:pt x="210" y="1002"/>
                  </a:lnTo>
                  <a:lnTo>
                    <a:pt x="210" y="498"/>
                  </a:lnTo>
                  <a:lnTo>
                    <a:pt x="210" y="936"/>
                  </a:lnTo>
                  <a:lnTo>
                    <a:pt x="216" y="588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8" name="Freeform 27"/>
            <p:cNvSpPr>
              <a:spLocks/>
            </p:cNvSpPr>
            <p:nvPr/>
          </p:nvSpPr>
          <p:spPr bwMode="auto">
            <a:xfrm>
              <a:off x="2006" y="1932"/>
              <a:ext cx="212" cy="1674"/>
            </a:xfrm>
            <a:custGeom>
              <a:avLst/>
              <a:gdLst>
                <a:gd name="T0" fmla="*/ 0 w 216"/>
                <a:gd name="T1" fmla="*/ 144 h 1674"/>
                <a:gd name="T2" fmla="*/ 6 w 216"/>
                <a:gd name="T3" fmla="*/ 990 h 1674"/>
                <a:gd name="T4" fmla="*/ 12 w 216"/>
                <a:gd name="T5" fmla="*/ 498 h 1674"/>
                <a:gd name="T6" fmla="*/ 18 w 216"/>
                <a:gd name="T7" fmla="*/ 1140 h 1674"/>
                <a:gd name="T8" fmla="*/ 24 w 216"/>
                <a:gd name="T9" fmla="*/ 1446 h 1674"/>
                <a:gd name="T10" fmla="*/ 27 w 216"/>
                <a:gd name="T11" fmla="*/ 1674 h 1674"/>
                <a:gd name="T12" fmla="*/ 32 w 216"/>
                <a:gd name="T13" fmla="*/ 234 h 1674"/>
                <a:gd name="T14" fmla="*/ 38 w 216"/>
                <a:gd name="T15" fmla="*/ 516 h 1674"/>
                <a:gd name="T16" fmla="*/ 38 w 216"/>
                <a:gd name="T17" fmla="*/ 618 h 1674"/>
                <a:gd name="T18" fmla="*/ 44 w 216"/>
                <a:gd name="T19" fmla="*/ 288 h 1674"/>
                <a:gd name="T20" fmla="*/ 50 w 216"/>
                <a:gd name="T21" fmla="*/ 306 h 1674"/>
                <a:gd name="T22" fmla="*/ 56 w 216"/>
                <a:gd name="T23" fmla="*/ 1158 h 1674"/>
                <a:gd name="T24" fmla="*/ 62 w 216"/>
                <a:gd name="T25" fmla="*/ 384 h 1674"/>
                <a:gd name="T26" fmla="*/ 68 w 216"/>
                <a:gd name="T27" fmla="*/ 66 h 1674"/>
                <a:gd name="T28" fmla="*/ 74 w 216"/>
                <a:gd name="T29" fmla="*/ 1158 h 1674"/>
                <a:gd name="T30" fmla="*/ 78 w 216"/>
                <a:gd name="T31" fmla="*/ 570 h 1674"/>
                <a:gd name="T32" fmla="*/ 82 w 216"/>
                <a:gd name="T33" fmla="*/ 1278 h 1674"/>
                <a:gd name="T34" fmla="*/ 88 w 216"/>
                <a:gd name="T35" fmla="*/ 1296 h 1674"/>
                <a:gd name="T36" fmla="*/ 94 w 216"/>
                <a:gd name="T37" fmla="*/ 1266 h 1674"/>
                <a:gd name="T38" fmla="*/ 100 w 216"/>
                <a:gd name="T39" fmla="*/ 852 h 1674"/>
                <a:gd name="T40" fmla="*/ 100 w 216"/>
                <a:gd name="T41" fmla="*/ 666 h 1674"/>
                <a:gd name="T42" fmla="*/ 106 w 216"/>
                <a:gd name="T43" fmla="*/ 672 h 1674"/>
                <a:gd name="T44" fmla="*/ 112 w 216"/>
                <a:gd name="T45" fmla="*/ 1482 h 1674"/>
                <a:gd name="T46" fmla="*/ 118 w 216"/>
                <a:gd name="T47" fmla="*/ 648 h 1674"/>
                <a:gd name="T48" fmla="*/ 118 w 216"/>
                <a:gd name="T49" fmla="*/ 870 h 1674"/>
                <a:gd name="T50" fmla="*/ 124 w 216"/>
                <a:gd name="T51" fmla="*/ 570 h 1674"/>
                <a:gd name="T52" fmla="*/ 129 w 216"/>
                <a:gd name="T53" fmla="*/ 1440 h 1674"/>
                <a:gd name="T54" fmla="*/ 133 w 216"/>
                <a:gd name="T55" fmla="*/ 1368 h 1674"/>
                <a:gd name="T56" fmla="*/ 138 w 216"/>
                <a:gd name="T57" fmla="*/ 1260 h 1674"/>
                <a:gd name="T58" fmla="*/ 144 w 216"/>
                <a:gd name="T59" fmla="*/ 180 h 1674"/>
                <a:gd name="T60" fmla="*/ 150 w 216"/>
                <a:gd name="T61" fmla="*/ 774 h 1674"/>
                <a:gd name="T62" fmla="*/ 150 w 216"/>
                <a:gd name="T63" fmla="*/ 432 h 1674"/>
                <a:gd name="T64" fmla="*/ 156 w 216"/>
                <a:gd name="T65" fmla="*/ 0 h 1674"/>
                <a:gd name="T66" fmla="*/ 162 w 216"/>
                <a:gd name="T67" fmla="*/ 1326 h 1674"/>
                <a:gd name="T68" fmla="*/ 168 w 216"/>
                <a:gd name="T69" fmla="*/ 846 h 1674"/>
                <a:gd name="T70" fmla="*/ 168 w 216"/>
                <a:gd name="T71" fmla="*/ 720 h 1674"/>
                <a:gd name="T72" fmla="*/ 174 w 216"/>
                <a:gd name="T73" fmla="*/ 240 h 1674"/>
                <a:gd name="T74" fmla="*/ 179 w 216"/>
                <a:gd name="T75" fmla="*/ 1188 h 1674"/>
                <a:gd name="T76" fmla="*/ 183 w 216"/>
                <a:gd name="T77" fmla="*/ 684 h 1674"/>
                <a:gd name="T78" fmla="*/ 183 w 216"/>
                <a:gd name="T79" fmla="*/ 624 h 1674"/>
                <a:gd name="T80" fmla="*/ 188 w 216"/>
                <a:gd name="T81" fmla="*/ 18 h 1674"/>
                <a:gd name="T82" fmla="*/ 194 w 216"/>
                <a:gd name="T83" fmla="*/ 348 h 16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674"/>
                <a:gd name="T128" fmla="*/ 216 w 216"/>
                <a:gd name="T129" fmla="*/ 1674 h 16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674">
                  <a:moveTo>
                    <a:pt x="0" y="474"/>
                  </a:moveTo>
                  <a:lnTo>
                    <a:pt x="0" y="1554"/>
                  </a:lnTo>
                  <a:lnTo>
                    <a:pt x="0" y="144"/>
                  </a:lnTo>
                  <a:lnTo>
                    <a:pt x="6" y="558"/>
                  </a:lnTo>
                  <a:lnTo>
                    <a:pt x="6" y="264"/>
                  </a:lnTo>
                  <a:lnTo>
                    <a:pt x="6" y="990"/>
                  </a:lnTo>
                  <a:lnTo>
                    <a:pt x="12" y="780"/>
                  </a:lnTo>
                  <a:lnTo>
                    <a:pt x="12" y="816"/>
                  </a:lnTo>
                  <a:lnTo>
                    <a:pt x="12" y="498"/>
                  </a:lnTo>
                  <a:lnTo>
                    <a:pt x="12" y="624"/>
                  </a:lnTo>
                  <a:lnTo>
                    <a:pt x="18" y="294"/>
                  </a:lnTo>
                  <a:lnTo>
                    <a:pt x="18" y="1140"/>
                  </a:lnTo>
                  <a:lnTo>
                    <a:pt x="18" y="1032"/>
                  </a:lnTo>
                  <a:lnTo>
                    <a:pt x="24" y="1302"/>
                  </a:lnTo>
                  <a:lnTo>
                    <a:pt x="24" y="1446"/>
                  </a:lnTo>
                  <a:lnTo>
                    <a:pt x="24" y="402"/>
                  </a:lnTo>
                  <a:lnTo>
                    <a:pt x="24" y="936"/>
                  </a:lnTo>
                  <a:lnTo>
                    <a:pt x="30" y="1674"/>
                  </a:lnTo>
                  <a:lnTo>
                    <a:pt x="30" y="432"/>
                  </a:lnTo>
                  <a:lnTo>
                    <a:pt x="30" y="918"/>
                  </a:lnTo>
                  <a:lnTo>
                    <a:pt x="36" y="234"/>
                  </a:lnTo>
                  <a:lnTo>
                    <a:pt x="36" y="1098"/>
                  </a:lnTo>
                  <a:lnTo>
                    <a:pt x="36" y="420"/>
                  </a:lnTo>
                  <a:lnTo>
                    <a:pt x="42" y="516"/>
                  </a:lnTo>
                  <a:lnTo>
                    <a:pt x="42" y="1272"/>
                  </a:lnTo>
                  <a:lnTo>
                    <a:pt x="42" y="282"/>
                  </a:lnTo>
                  <a:lnTo>
                    <a:pt x="42" y="618"/>
                  </a:lnTo>
                  <a:lnTo>
                    <a:pt x="48" y="582"/>
                  </a:lnTo>
                  <a:lnTo>
                    <a:pt x="48" y="1356"/>
                  </a:lnTo>
                  <a:lnTo>
                    <a:pt x="48" y="288"/>
                  </a:lnTo>
                  <a:lnTo>
                    <a:pt x="48" y="612"/>
                  </a:lnTo>
                  <a:lnTo>
                    <a:pt x="54" y="1308"/>
                  </a:lnTo>
                  <a:lnTo>
                    <a:pt x="54" y="306"/>
                  </a:lnTo>
                  <a:lnTo>
                    <a:pt x="54" y="456"/>
                  </a:lnTo>
                  <a:lnTo>
                    <a:pt x="60" y="966"/>
                  </a:lnTo>
                  <a:lnTo>
                    <a:pt x="60" y="1158"/>
                  </a:lnTo>
                  <a:lnTo>
                    <a:pt x="60" y="372"/>
                  </a:lnTo>
                  <a:lnTo>
                    <a:pt x="60" y="504"/>
                  </a:lnTo>
                  <a:lnTo>
                    <a:pt x="66" y="384"/>
                  </a:lnTo>
                  <a:lnTo>
                    <a:pt x="66" y="1224"/>
                  </a:lnTo>
                  <a:lnTo>
                    <a:pt x="66" y="402"/>
                  </a:lnTo>
                  <a:lnTo>
                    <a:pt x="72" y="66"/>
                  </a:lnTo>
                  <a:lnTo>
                    <a:pt x="72" y="1308"/>
                  </a:lnTo>
                  <a:lnTo>
                    <a:pt x="78" y="792"/>
                  </a:lnTo>
                  <a:lnTo>
                    <a:pt x="78" y="1158"/>
                  </a:lnTo>
                  <a:lnTo>
                    <a:pt x="78" y="252"/>
                  </a:lnTo>
                  <a:lnTo>
                    <a:pt x="84" y="918"/>
                  </a:lnTo>
                  <a:lnTo>
                    <a:pt x="84" y="570"/>
                  </a:lnTo>
                  <a:lnTo>
                    <a:pt x="84" y="1038"/>
                  </a:lnTo>
                  <a:lnTo>
                    <a:pt x="90" y="882"/>
                  </a:lnTo>
                  <a:lnTo>
                    <a:pt x="90" y="1278"/>
                  </a:lnTo>
                  <a:lnTo>
                    <a:pt x="90" y="96"/>
                  </a:lnTo>
                  <a:lnTo>
                    <a:pt x="90" y="606"/>
                  </a:lnTo>
                  <a:lnTo>
                    <a:pt x="96" y="1296"/>
                  </a:lnTo>
                  <a:lnTo>
                    <a:pt x="96" y="138"/>
                  </a:lnTo>
                  <a:lnTo>
                    <a:pt x="96" y="1254"/>
                  </a:lnTo>
                  <a:lnTo>
                    <a:pt x="102" y="1266"/>
                  </a:lnTo>
                  <a:lnTo>
                    <a:pt x="102" y="198"/>
                  </a:lnTo>
                  <a:lnTo>
                    <a:pt x="102" y="504"/>
                  </a:lnTo>
                  <a:lnTo>
                    <a:pt x="108" y="852"/>
                  </a:lnTo>
                  <a:lnTo>
                    <a:pt x="108" y="1164"/>
                  </a:lnTo>
                  <a:lnTo>
                    <a:pt x="108" y="282"/>
                  </a:lnTo>
                  <a:lnTo>
                    <a:pt x="108" y="666"/>
                  </a:lnTo>
                  <a:lnTo>
                    <a:pt x="114" y="960"/>
                  </a:lnTo>
                  <a:lnTo>
                    <a:pt x="114" y="1578"/>
                  </a:lnTo>
                  <a:lnTo>
                    <a:pt x="114" y="672"/>
                  </a:lnTo>
                  <a:lnTo>
                    <a:pt x="114" y="954"/>
                  </a:lnTo>
                  <a:lnTo>
                    <a:pt x="120" y="636"/>
                  </a:lnTo>
                  <a:lnTo>
                    <a:pt x="120" y="1482"/>
                  </a:lnTo>
                  <a:lnTo>
                    <a:pt x="120" y="114"/>
                  </a:lnTo>
                  <a:lnTo>
                    <a:pt x="120" y="372"/>
                  </a:lnTo>
                  <a:lnTo>
                    <a:pt x="126" y="648"/>
                  </a:lnTo>
                  <a:lnTo>
                    <a:pt x="126" y="1176"/>
                  </a:lnTo>
                  <a:lnTo>
                    <a:pt x="126" y="108"/>
                  </a:lnTo>
                  <a:lnTo>
                    <a:pt x="126" y="870"/>
                  </a:lnTo>
                  <a:lnTo>
                    <a:pt x="132" y="876"/>
                  </a:lnTo>
                  <a:lnTo>
                    <a:pt x="132" y="1290"/>
                  </a:lnTo>
                  <a:lnTo>
                    <a:pt x="132" y="570"/>
                  </a:lnTo>
                  <a:lnTo>
                    <a:pt x="132" y="648"/>
                  </a:lnTo>
                  <a:lnTo>
                    <a:pt x="138" y="870"/>
                  </a:lnTo>
                  <a:lnTo>
                    <a:pt x="138" y="1440"/>
                  </a:lnTo>
                  <a:lnTo>
                    <a:pt x="138" y="198"/>
                  </a:lnTo>
                  <a:lnTo>
                    <a:pt x="138" y="996"/>
                  </a:lnTo>
                  <a:lnTo>
                    <a:pt x="144" y="1368"/>
                  </a:lnTo>
                  <a:lnTo>
                    <a:pt x="144" y="624"/>
                  </a:lnTo>
                  <a:lnTo>
                    <a:pt x="144" y="774"/>
                  </a:lnTo>
                  <a:lnTo>
                    <a:pt x="150" y="1260"/>
                  </a:lnTo>
                  <a:lnTo>
                    <a:pt x="150" y="522"/>
                  </a:lnTo>
                  <a:lnTo>
                    <a:pt x="150" y="960"/>
                  </a:lnTo>
                  <a:lnTo>
                    <a:pt x="156" y="180"/>
                  </a:lnTo>
                  <a:lnTo>
                    <a:pt x="156" y="1110"/>
                  </a:lnTo>
                  <a:lnTo>
                    <a:pt x="156" y="132"/>
                  </a:lnTo>
                  <a:lnTo>
                    <a:pt x="162" y="774"/>
                  </a:lnTo>
                  <a:lnTo>
                    <a:pt x="162" y="816"/>
                  </a:lnTo>
                  <a:lnTo>
                    <a:pt x="162" y="420"/>
                  </a:lnTo>
                  <a:lnTo>
                    <a:pt x="162" y="432"/>
                  </a:lnTo>
                  <a:lnTo>
                    <a:pt x="168" y="702"/>
                  </a:lnTo>
                  <a:lnTo>
                    <a:pt x="168" y="1050"/>
                  </a:lnTo>
                  <a:lnTo>
                    <a:pt x="168" y="0"/>
                  </a:lnTo>
                  <a:lnTo>
                    <a:pt x="168" y="822"/>
                  </a:lnTo>
                  <a:lnTo>
                    <a:pt x="174" y="828"/>
                  </a:lnTo>
                  <a:lnTo>
                    <a:pt x="174" y="1326"/>
                  </a:lnTo>
                  <a:lnTo>
                    <a:pt x="174" y="108"/>
                  </a:lnTo>
                  <a:lnTo>
                    <a:pt x="174" y="594"/>
                  </a:lnTo>
                  <a:lnTo>
                    <a:pt x="180" y="846"/>
                  </a:lnTo>
                  <a:lnTo>
                    <a:pt x="180" y="1056"/>
                  </a:lnTo>
                  <a:lnTo>
                    <a:pt x="180" y="534"/>
                  </a:lnTo>
                  <a:lnTo>
                    <a:pt x="180" y="720"/>
                  </a:lnTo>
                  <a:lnTo>
                    <a:pt x="186" y="696"/>
                  </a:lnTo>
                  <a:lnTo>
                    <a:pt x="186" y="990"/>
                  </a:lnTo>
                  <a:lnTo>
                    <a:pt x="186" y="240"/>
                  </a:lnTo>
                  <a:lnTo>
                    <a:pt x="186" y="528"/>
                  </a:lnTo>
                  <a:lnTo>
                    <a:pt x="192" y="552"/>
                  </a:lnTo>
                  <a:lnTo>
                    <a:pt x="192" y="1188"/>
                  </a:lnTo>
                  <a:lnTo>
                    <a:pt x="192" y="162"/>
                  </a:lnTo>
                  <a:lnTo>
                    <a:pt x="192" y="396"/>
                  </a:lnTo>
                  <a:lnTo>
                    <a:pt x="198" y="684"/>
                  </a:lnTo>
                  <a:lnTo>
                    <a:pt x="198" y="1146"/>
                  </a:lnTo>
                  <a:lnTo>
                    <a:pt x="198" y="534"/>
                  </a:lnTo>
                  <a:lnTo>
                    <a:pt x="198" y="624"/>
                  </a:lnTo>
                  <a:lnTo>
                    <a:pt x="204" y="540"/>
                  </a:lnTo>
                  <a:lnTo>
                    <a:pt x="204" y="1188"/>
                  </a:lnTo>
                  <a:lnTo>
                    <a:pt x="204" y="18"/>
                  </a:lnTo>
                  <a:lnTo>
                    <a:pt x="204" y="84"/>
                  </a:lnTo>
                  <a:lnTo>
                    <a:pt x="210" y="1170"/>
                  </a:lnTo>
                  <a:lnTo>
                    <a:pt x="210" y="348"/>
                  </a:lnTo>
                  <a:lnTo>
                    <a:pt x="210" y="846"/>
                  </a:lnTo>
                  <a:lnTo>
                    <a:pt x="216" y="336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9" name="Freeform 28"/>
            <p:cNvSpPr>
              <a:spLocks/>
            </p:cNvSpPr>
            <p:nvPr/>
          </p:nvSpPr>
          <p:spPr bwMode="auto">
            <a:xfrm>
              <a:off x="2218" y="1542"/>
              <a:ext cx="212" cy="2196"/>
            </a:xfrm>
            <a:custGeom>
              <a:avLst/>
              <a:gdLst>
                <a:gd name="T0" fmla="*/ 0 w 216"/>
                <a:gd name="T1" fmla="*/ 552 h 2196"/>
                <a:gd name="T2" fmla="*/ 6 w 216"/>
                <a:gd name="T3" fmla="*/ 1434 h 2196"/>
                <a:gd name="T4" fmla="*/ 12 w 216"/>
                <a:gd name="T5" fmla="*/ 1386 h 2196"/>
                <a:gd name="T6" fmla="*/ 18 w 216"/>
                <a:gd name="T7" fmla="*/ 978 h 2196"/>
                <a:gd name="T8" fmla="*/ 24 w 216"/>
                <a:gd name="T9" fmla="*/ 1344 h 2196"/>
                <a:gd name="T10" fmla="*/ 27 w 216"/>
                <a:gd name="T11" fmla="*/ 726 h 2196"/>
                <a:gd name="T12" fmla="*/ 32 w 216"/>
                <a:gd name="T13" fmla="*/ 1188 h 2196"/>
                <a:gd name="T14" fmla="*/ 32 w 216"/>
                <a:gd name="T15" fmla="*/ 558 h 2196"/>
                <a:gd name="T16" fmla="*/ 38 w 216"/>
                <a:gd name="T17" fmla="*/ 474 h 2196"/>
                <a:gd name="T18" fmla="*/ 44 w 216"/>
                <a:gd name="T19" fmla="*/ 1212 h 2196"/>
                <a:gd name="T20" fmla="*/ 50 w 216"/>
                <a:gd name="T21" fmla="*/ 420 h 2196"/>
                <a:gd name="T22" fmla="*/ 56 w 216"/>
                <a:gd name="T23" fmla="*/ 1380 h 2196"/>
                <a:gd name="T24" fmla="*/ 62 w 216"/>
                <a:gd name="T25" fmla="*/ 918 h 2196"/>
                <a:gd name="T26" fmla="*/ 62 w 216"/>
                <a:gd name="T27" fmla="*/ 1314 h 2196"/>
                <a:gd name="T28" fmla="*/ 68 w 216"/>
                <a:gd name="T29" fmla="*/ 672 h 2196"/>
                <a:gd name="T30" fmla="*/ 74 w 216"/>
                <a:gd name="T31" fmla="*/ 1716 h 2196"/>
                <a:gd name="T32" fmla="*/ 78 w 216"/>
                <a:gd name="T33" fmla="*/ 1320 h 2196"/>
                <a:gd name="T34" fmla="*/ 78 w 216"/>
                <a:gd name="T35" fmla="*/ 1440 h 2196"/>
                <a:gd name="T36" fmla="*/ 82 w 216"/>
                <a:gd name="T37" fmla="*/ 1554 h 2196"/>
                <a:gd name="T38" fmla="*/ 88 w 216"/>
                <a:gd name="T39" fmla="*/ 1536 h 2196"/>
                <a:gd name="T40" fmla="*/ 94 w 216"/>
                <a:gd name="T41" fmla="*/ 672 h 2196"/>
                <a:gd name="T42" fmla="*/ 100 w 216"/>
                <a:gd name="T43" fmla="*/ 750 h 2196"/>
                <a:gd name="T44" fmla="*/ 106 w 216"/>
                <a:gd name="T45" fmla="*/ 1320 h 2196"/>
                <a:gd name="T46" fmla="*/ 112 w 216"/>
                <a:gd name="T47" fmla="*/ 870 h 2196"/>
                <a:gd name="T48" fmla="*/ 112 w 216"/>
                <a:gd name="T49" fmla="*/ 1572 h 2196"/>
                <a:gd name="T50" fmla="*/ 118 w 216"/>
                <a:gd name="T51" fmla="*/ 534 h 2196"/>
                <a:gd name="T52" fmla="*/ 124 w 216"/>
                <a:gd name="T53" fmla="*/ 1056 h 2196"/>
                <a:gd name="T54" fmla="*/ 129 w 216"/>
                <a:gd name="T55" fmla="*/ 1506 h 2196"/>
                <a:gd name="T56" fmla="*/ 133 w 216"/>
                <a:gd name="T57" fmla="*/ 1830 h 2196"/>
                <a:gd name="T58" fmla="*/ 138 w 216"/>
                <a:gd name="T59" fmla="*/ 1686 h 2196"/>
                <a:gd name="T60" fmla="*/ 144 w 216"/>
                <a:gd name="T61" fmla="*/ 1572 h 2196"/>
                <a:gd name="T62" fmla="*/ 150 w 216"/>
                <a:gd name="T63" fmla="*/ 1434 h 2196"/>
                <a:gd name="T64" fmla="*/ 156 w 216"/>
                <a:gd name="T65" fmla="*/ 1248 h 2196"/>
                <a:gd name="T66" fmla="*/ 156 w 216"/>
                <a:gd name="T67" fmla="*/ 1104 h 2196"/>
                <a:gd name="T68" fmla="*/ 162 w 216"/>
                <a:gd name="T69" fmla="*/ 1788 h 2196"/>
                <a:gd name="T70" fmla="*/ 168 w 216"/>
                <a:gd name="T71" fmla="*/ 828 h 2196"/>
                <a:gd name="T72" fmla="*/ 174 w 216"/>
                <a:gd name="T73" fmla="*/ 678 h 2196"/>
                <a:gd name="T74" fmla="*/ 179 w 216"/>
                <a:gd name="T75" fmla="*/ 1596 h 2196"/>
                <a:gd name="T76" fmla="*/ 183 w 216"/>
                <a:gd name="T77" fmla="*/ 1704 h 2196"/>
                <a:gd name="T78" fmla="*/ 188 w 216"/>
                <a:gd name="T79" fmla="*/ 1122 h 2196"/>
                <a:gd name="T80" fmla="*/ 188 w 216"/>
                <a:gd name="T81" fmla="*/ 1656 h 2196"/>
                <a:gd name="T82" fmla="*/ 194 w 216"/>
                <a:gd name="T83" fmla="*/ 996 h 21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2196"/>
                <a:gd name="T128" fmla="*/ 216 w 216"/>
                <a:gd name="T129" fmla="*/ 2196 h 21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2196">
                  <a:moveTo>
                    <a:pt x="0" y="726"/>
                  </a:moveTo>
                  <a:lnTo>
                    <a:pt x="0" y="1704"/>
                  </a:lnTo>
                  <a:lnTo>
                    <a:pt x="0" y="552"/>
                  </a:lnTo>
                  <a:lnTo>
                    <a:pt x="0" y="1338"/>
                  </a:lnTo>
                  <a:lnTo>
                    <a:pt x="6" y="714"/>
                  </a:lnTo>
                  <a:lnTo>
                    <a:pt x="6" y="1434"/>
                  </a:lnTo>
                  <a:lnTo>
                    <a:pt x="6" y="924"/>
                  </a:lnTo>
                  <a:lnTo>
                    <a:pt x="12" y="1158"/>
                  </a:lnTo>
                  <a:lnTo>
                    <a:pt x="12" y="1386"/>
                  </a:lnTo>
                  <a:lnTo>
                    <a:pt x="12" y="378"/>
                  </a:lnTo>
                  <a:lnTo>
                    <a:pt x="12" y="1182"/>
                  </a:lnTo>
                  <a:lnTo>
                    <a:pt x="18" y="978"/>
                  </a:lnTo>
                  <a:lnTo>
                    <a:pt x="18" y="1740"/>
                  </a:lnTo>
                  <a:lnTo>
                    <a:pt x="18" y="888"/>
                  </a:lnTo>
                  <a:lnTo>
                    <a:pt x="24" y="1344"/>
                  </a:lnTo>
                  <a:lnTo>
                    <a:pt x="24" y="558"/>
                  </a:lnTo>
                  <a:lnTo>
                    <a:pt x="24" y="1416"/>
                  </a:lnTo>
                  <a:lnTo>
                    <a:pt x="30" y="726"/>
                  </a:lnTo>
                  <a:lnTo>
                    <a:pt x="30" y="306"/>
                  </a:lnTo>
                  <a:lnTo>
                    <a:pt x="30" y="1674"/>
                  </a:lnTo>
                  <a:lnTo>
                    <a:pt x="36" y="1188"/>
                  </a:lnTo>
                  <a:lnTo>
                    <a:pt x="36" y="1764"/>
                  </a:lnTo>
                  <a:lnTo>
                    <a:pt x="36" y="540"/>
                  </a:lnTo>
                  <a:lnTo>
                    <a:pt x="36" y="558"/>
                  </a:lnTo>
                  <a:lnTo>
                    <a:pt x="42" y="720"/>
                  </a:lnTo>
                  <a:lnTo>
                    <a:pt x="42" y="1692"/>
                  </a:lnTo>
                  <a:lnTo>
                    <a:pt x="42" y="474"/>
                  </a:lnTo>
                  <a:lnTo>
                    <a:pt x="48" y="612"/>
                  </a:lnTo>
                  <a:lnTo>
                    <a:pt x="48" y="1770"/>
                  </a:lnTo>
                  <a:lnTo>
                    <a:pt x="48" y="1212"/>
                  </a:lnTo>
                  <a:lnTo>
                    <a:pt x="54" y="1326"/>
                  </a:lnTo>
                  <a:lnTo>
                    <a:pt x="54" y="1650"/>
                  </a:lnTo>
                  <a:lnTo>
                    <a:pt x="54" y="420"/>
                  </a:lnTo>
                  <a:lnTo>
                    <a:pt x="54" y="1308"/>
                  </a:lnTo>
                  <a:lnTo>
                    <a:pt x="60" y="1284"/>
                  </a:lnTo>
                  <a:lnTo>
                    <a:pt x="60" y="1380"/>
                  </a:lnTo>
                  <a:lnTo>
                    <a:pt x="60" y="696"/>
                  </a:lnTo>
                  <a:lnTo>
                    <a:pt x="60" y="1080"/>
                  </a:lnTo>
                  <a:lnTo>
                    <a:pt x="66" y="918"/>
                  </a:lnTo>
                  <a:lnTo>
                    <a:pt x="66" y="1392"/>
                  </a:lnTo>
                  <a:lnTo>
                    <a:pt x="66" y="792"/>
                  </a:lnTo>
                  <a:lnTo>
                    <a:pt x="66" y="1314"/>
                  </a:lnTo>
                  <a:lnTo>
                    <a:pt x="72" y="1356"/>
                  </a:lnTo>
                  <a:lnTo>
                    <a:pt x="72" y="1494"/>
                  </a:lnTo>
                  <a:lnTo>
                    <a:pt x="72" y="672"/>
                  </a:lnTo>
                  <a:lnTo>
                    <a:pt x="72" y="1320"/>
                  </a:lnTo>
                  <a:lnTo>
                    <a:pt x="78" y="1392"/>
                  </a:lnTo>
                  <a:lnTo>
                    <a:pt x="78" y="1716"/>
                  </a:lnTo>
                  <a:lnTo>
                    <a:pt x="78" y="846"/>
                  </a:lnTo>
                  <a:lnTo>
                    <a:pt x="78" y="1506"/>
                  </a:lnTo>
                  <a:lnTo>
                    <a:pt x="84" y="1320"/>
                  </a:lnTo>
                  <a:lnTo>
                    <a:pt x="84" y="2196"/>
                  </a:lnTo>
                  <a:lnTo>
                    <a:pt x="84" y="678"/>
                  </a:lnTo>
                  <a:lnTo>
                    <a:pt x="84" y="1440"/>
                  </a:lnTo>
                  <a:lnTo>
                    <a:pt x="90" y="1242"/>
                  </a:lnTo>
                  <a:lnTo>
                    <a:pt x="90" y="1038"/>
                  </a:lnTo>
                  <a:lnTo>
                    <a:pt x="90" y="1554"/>
                  </a:lnTo>
                  <a:lnTo>
                    <a:pt x="96" y="1296"/>
                  </a:lnTo>
                  <a:lnTo>
                    <a:pt x="96" y="930"/>
                  </a:lnTo>
                  <a:lnTo>
                    <a:pt x="96" y="1536"/>
                  </a:lnTo>
                  <a:lnTo>
                    <a:pt x="102" y="786"/>
                  </a:lnTo>
                  <a:lnTo>
                    <a:pt x="102" y="2064"/>
                  </a:lnTo>
                  <a:lnTo>
                    <a:pt x="102" y="672"/>
                  </a:lnTo>
                  <a:lnTo>
                    <a:pt x="102" y="996"/>
                  </a:lnTo>
                  <a:lnTo>
                    <a:pt x="108" y="1158"/>
                  </a:lnTo>
                  <a:lnTo>
                    <a:pt x="108" y="750"/>
                  </a:lnTo>
                  <a:lnTo>
                    <a:pt x="108" y="1488"/>
                  </a:lnTo>
                  <a:lnTo>
                    <a:pt x="114" y="792"/>
                  </a:lnTo>
                  <a:lnTo>
                    <a:pt x="114" y="1320"/>
                  </a:lnTo>
                  <a:lnTo>
                    <a:pt x="114" y="720"/>
                  </a:lnTo>
                  <a:lnTo>
                    <a:pt x="114" y="990"/>
                  </a:lnTo>
                  <a:lnTo>
                    <a:pt x="120" y="870"/>
                  </a:lnTo>
                  <a:lnTo>
                    <a:pt x="120" y="1620"/>
                  </a:lnTo>
                  <a:lnTo>
                    <a:pt x="120" y="0"/>
                  </a:lnTo>
                  <a:lnTo>
                    <a:pt x="120" y="1572"/>
                  </a:lnTo>
                  <a:lnTo>
                    <a:pt x="126" y="1092"/>
                  </a:lnTo>
                  <a:lnTo>
                    <a:pt x="126" y="1476"/>
                  </a:lnTo>
                  <a:lnTo>
                    <a:pt x="126" y="534"/>
                  </a:lnTo>
                  <a:lnTo>
                    <a:pt x="126" y="1338"/>
                  </a:lnTo>
                  <a:lnTo>
                    <a:pt x="132" y="1602"/>
                  </a:lnTo>
                  <a:lnTo>
                    <a:pt x="132" y="1056"/>
                  </a:lnTo>
                  <a:lnTo>
                    <a:pt x="132" y="1710"/>
                  </a:lnTo>
                  <a:lnTo>
                    <a:pt x="138" y="648"/>
                  </a:lnTo>
                  <a:lnTo>
                    <a:pt x="138" y="1506"/>
                  </a:lnTo>
                  <a:lnTo>
                    <a:pt x="138" y="1116"/>
                  </a:lnTo>
                  <a:lnTo>
                    <a:pt x="144" y="744"/>
                  </a:lnTo>
                  <a:lnTo>
                    <a:pt x="144" y="1830"/>
                  </a:lnTo>
                  <a:lnTo>
                    <a:pt x="144" y="618"/>
                  </a:lnTo>
                  <a:lnTo>
                    <a:pt x="150" y="1602"/>
                  </a:lnTo>
                  <a:lnTo>
                    <a:pt x="150" y="1686"/>
                  </a:lnTo>
                  <a:lnTo>
                    <a:pt x="150" y="504"/>
                  </a:lnTo>
                  <a:lnTo>
                    <a:pt x="156" y="948"/>
                  </a:lnTo>
                  <a:lnTo>
                    <a:pt x="156" y="1572"/>
                  </a:lnTo>
                  <a:lnTo>
                    <a:pt x="156" y="522"/>
                  </a:lnTo>
                  <a:lnTo>
                    <a:pt x="156" y="864"/>
                  </a:lnTo>
                  <a:lnTo>
                    <a:pt x="162" y="1434"/>
                  </a:lnTo>
                  <a:lnTo>
                    <a:pt x="162" y="768"/>
                  </a:lnTo>
                  <a:lnTo>
                    <a:pt x="162" y="1728"/>
                  </a:lnTo>
                  <a:lnTo>
                    <a:pt x="168" y="1248"/>
                  </a:lnTo>
                  <a:lnTo>
                    <a:pt x="168" y="1620"/>
                  </a:lnTo>
                  <a:lnTo>
                    <a:pt x="168" y="990"/>
                  </a:lnTo>
                  <a:lnTo>
                    <a:pt x="168" y="1104"/>
                  </a:lnTo>
                  <a:lnTo>
                    <a:pt x="174" y="1038"/>
                  </a:lnTo>
                  <a:lnTo>
                    <a:pt x="174" y="390"/>
                  </a:lnTo>
                  <a:lnTo>
                    <a:pt x="174" y="1788"/>
                  </a:lnTo>
                  <a:lnTo>
                    <a:pt x="180" y="1758"/>
                  </a:lnTo>
                  <a:lnTo>
                    <a:pt x="180" y="702"/>
                  </a:lnTo>
                  <a:lnTo>
                    <a:pt x="180" y="828"/>
                  </a:lnTo>
                  <a:lnTo>
                    <a:pt x="186" y="900"/>
                  </a:lnTo>
                  <a:lnTo>
                    <a:pt x="186" y="1530"/>
                  </a:lnTo>
                  <a:lnTo>
                    <a:pt x="186" y="678"/>
                  </a:lnTo>
                  <a:lnTo>
                    <a:pt x="186" y="1368"/>
                  </a:lnTo>
                  <a:lnTo>
                    <a:pt x="192" y="924"/>
                  </a:lnTo>
                  <a:lnTo>
                    <a:pt x="192" y="1596"/>
                  </a:lnTo>
                  <a:lnTo>
                    <a:pt x="192" y="738"/>
                  </a:lnTo>
                  <a:lnTo>
                    <a:pt x="198" y="1368"/>
                  </a:lnTo>
                  <a:lnTo>
                    <a:pt x="198" y="1704"/>
                  </a:lnTo>
                  <a:lnTo>
                    <a:pt x="198" y="582"/>
                  </a:lnTo>
                  <a:lnTo>
                    <a:pt x="198" y="1506"/>
                  </a:lnTo>
                  <a:lnTo>
                    <a:pt x="204" y="1122"/>
                  </a:lnTo>
                  <a:lnTo>
                    <a:pt x="204" y="1824"/>
                  </a:lnTo>
                  <a:lnTo>
                    <a:pt x="204" y="666"/>
                  </a:lnTo>
                  <a:lnTo>
                    <a:pt x="204" y="1656"/>
                  </a:lnTo>
                  <a:lnTo>
                    <a:pt x="210" y="1266"/>
                  </a:lnTo>
                  <a:lnTo>
                    <a:pt x="210" y="1704"/>
                  </a:lnTo>
                  <a:lnTo>
                    <a:pt x="210" y="996"/>
                  </a:lnTo>
                  <a:lnTo>
                    <a:pt x="216" y="1770"/>
                  </a:lnTo>
                  <a:lnTo>
                    <a:pt x="216" y="966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0" name="Freeform 29"/>
            <p:cNvSpPr>
              <a:spLocks/>
            </p:cNvSpPr>
            <p:nvPr/>
          </p:nvSpPr>
          <p:spPr bwMode="auto">
            <a:xfrm>
              <a:off x="2430" y="1680"/>
              <a:ext cx="217" cy="1812"/>
            </a:xfrm>
            <a:custGeom>
              <a:avLst/>
              <a:gdLst>
                <a:gd name="T0" fmla="*/ 6 w 222"/>
                <a:gd name="T1" fmla="*/ 1344 h 1812"/>
                <a:gd name="T2" fmla="*/ 12 w 222"/>
                <a:gd name="T3" fmla="*/ 696 h 1812"/>
                <a:gd name="T4" fmla="*/ 18 w 222"/>
                <a:gd name="T5" fmla="*/ 1380 h 1812"/>
                <a:gd name="T6" fmla="*/ 22 w 222"/>
                <a:gd name="T7" fmla="*/ 1290 h 1812"/>
                <a:gd name="T8" fmla="*/ 26 w 222"/>
                <a:gd name="T9" fmla="*/ 750 h 1812"/>
                <a:gd name="T10" fmla="*/ 26 w 222"/>
                <a:gd name="T11" fmla="*/ 792 h 1812"/>
                <a:gd name="T12" fmla="*/ 32 w 222"/>
                <a:gd name="T13" fmla="*/ 546 h 1812"/>
                <a:gd name="T14" fmla="*/ 38 w 222"/>
                <a:gd name="T15" fmla="*/ 630 h 1812"/>
                <a:gd name="T16" fmla="*/ 44 w 222"/>
                <a:gd name="T17" fmla="*/ 1548 h 1812"/>
                <a:gd name="T18" fmla="*/ 50 w 222"/>
                <a:gd name="T19" fmla="*/ 450 h 1812"/>
                <a:gd name="T20" fmla="*/ 56 w 222"/>
                <a:gd name="T21" fmla="*/ 738 h 1812"/>
                <a:gd name="T22" fmla="*/ 62 w 222"/>
                <a:gd name="T23" fmla="*/ 1812 h 1812"/>
                <a:gd name="T24" fmla="*/ 65 w 222"/>
                <a:gd name="T25" fmla="*/ 1020 h 1812"/>
                <a:gd name="T26" fmla="*/ 70 w 222"/>
                <a:gd name="T27" fmla="*/ 432 h 1812"/>
                <a:gd name="T28" fmla="*/ 76 w 222"/>
                <a:gd name="T29" fmla="*/ 1194 h 1812"/>
                <a:gd name="T30" fmla="*/ 76 w 222"/>
                <a:gd name="T31" fmla="*/ 1146 h 1812"/>
                <a:gd name="T32" fmla="*/ 82 w 222"/>
                <a:gd name="T33" fmla="*/ 450 h 1812"/>
                <a:gd name="T34" fmla="*/ 88 w 222"/>
                <a:gd name="T35" fmla="*/ 1206 h 1812"/>
                <a:gd name="T36" fmla="*/ 94 w 222"/>
                <a:gd name="T37" fmla="*/ 624 h 1812"/>
                <a:gd name="T38" fmla="*/ 100 w 222"/>
                <a:gd name="T39" fmla="*/ 276 h 1812"/>
                <a:gd name="T40" fmla="*/ 105 w 222"/>
                <a:gd name="T41" fmla="*/ 552 h 1812"/>
                <a:gd name="T42" fmla="*/ 109 w 222"/>
                <a:gd name="T43" fmla="*/ 762 h 1812"/>
                <a:gd name="T44" fmla="*/ 114 w 222"/>
                <a:gd name="T45" fmla="*/ 444 h 1812"/>
                <a:gd name="T46" fmla="*/ 120 w 222"/>
                <a:gd name="T47" fmla="*/ 828 h 1812"/>
                <a:gd name="T48" fmla="*/ 126 w 222"/>
                <a:gd name="T49" fmla="*/ 552 h 1812"/>
                <a:gd name="T50" fmla="*/ 132 w 222"/>
                <a:gd name="T51" fmla="*/ 1530 h 1812"/>
                <a:gd name="T52" fmla="*/ 138 w 222"/>
                <a:gd name="T53" fmla="*/ 1122 h 1812"/>
                <a:gd name="T54" fmla="*/ 143 w 222"/>
                <a:gd name="T55" fmla="*/ 1314 h 1812"/>
                <a:gd name="T56" fmla="*/ 148 w 222"/>
                <a:gd name="T57" fmla="*/ 1812 h 1812"/>
                <a:gd name="T58" fmla="*/ 152 w 222"/>
                <a:gd name="T59" fmla="*/ 666 h 1812"/>
                <a:gd name="T60" fmla="*/ 152 w 222"/>
                <a:gd name="T61" fmla="*/ 1080 h 1812"/>
                <a:gd name="T62" fmla="*/ 158 w 222"/>
                <a:gd name="T63" fmla="*/ 492 h 1812"/>
                <a:gd name="T64" fmla="*/ 164 w 222"/>
                <a:gd name="T65" fmla="*/ 1314 h 1812"/>
                <a:gd name="T66" fmla="*/ 170 w 222"/>
                <a:gd name="T67" fmla="*/ 582 h 1812"/>
                <a:gd name="T68" fmla="*/ 176 w 222"/>
                <a:gd name="T69" fmla="*/ 1026 h 1812"/>
                <a:gd name="T70" fmla="*/ 176 w 222"/>
                <a:gd name="T71" fmla="*/ 1188 h 1812"/>
                <a:gd name="T72" fmla="*/ 182 w 222"/>
                <a:gd name="T73" fmla="*/ 504 h 1812"/>
                <a:gd name="T74" fmla="*/ 187 w 222"/>
                <a:gd name="T75" fmla="*/ 1410 h 1812"/>
                <a:gd name="T76" fmla="*/ 191 w 222"/>
                <a:gd name="T77" fmla="*/ 876 h 1812"/>
                <a:gd name="T78" fmla="*/ 191 w 222"/>
                <a:gd name="T79" fmla="*/ 972 h 1812"/>
                <a:gd name="T80" fmla="*/ 196 w 222"/>
                <a:gd name="T81" fmla="*/ 624 h 1812"/>
                <a:gd name="T82" fmla="*/ 202 w 222"/>
                <a:gd name="T83" fmla="*/ 1410 h 18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1812"/>
                <a:gd name="T128" fmla="*/ 222 w 222"/>
                <a:gd name="T129" fmla="*/ 1812 h 18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1812">
                  <a:moveTo>
                    <a:pt x="0" y="828"/>
                  </a:moveTo>
                  <a:lnTo>
                    <a:pt x="6" y="414"/>
                  </a:lnTo>
                  <a:lnTo>
                    <a:pt x="6" y="1344"/>
                  </a:lnTo>
                  <a:lnTo>
                    <a:pt x="6" y="870"/>
                  </a:lnTo>
                  <a:lnTo>
                    <a:pt x="12" y="738"/>
                  </a:lnTo>
                  <a:lnTo>
                    <a:pt x="12" y="696"/>
                  </a:lnTo>
                  <a:lnTo>
                    <a:pt x="12" y="1398"/>
                  </a:lnTo>
                  <a:lnTo>
                    <a:pt x="18" y="1032"/>
                  </a:lnTo>
                  <a:lnTo>
                    <a:pt x="18" y="1380"/>
                  </a:lnTo>
                  <a:lnTo>
                    <a:pt x="18" y="582"/>
                  </a:lnTo>
                  <a:lnTo>
                    <a:pt x="18" y="774"/>
                  </a:lnTo>
                  <a:lnTo>
                    <a:pt x="24" y="1290"/>
                  </a:lnTo>
                  <a:lnTo>
                    <a:pt x="24" y="516"/>
                  </a:lnTo>
                  <a:lnTo>
                    <a:pt x="24" y="1176"/>
                  </a:lnTo>
                  <a:lnTo>
                    <a:pt x="30" y="750"/>
                  </a:lnTo>
                  <a:lnTo>
                    <a:pt x="30" y="1224"/>
                  </a:lnTo>
                  <a:lnTo>
                    <a:pt x="30" y="330"/>
                  </a:lnTo>
                  <a:lnTo>
                    <a:pt x="30" y="792"/>
                  </a:lnTo>
                  <a:lnTo>
                    <a:pt x="36" y="1230"/>
                  </a:lnTo>
                  <a:lnTo>
                    <a:pt x="36" y="1500"/>
                  </a:lnTo>
                  <a:lnTo>
                    <a:pt x="36" y="546"/>
                  </a:lnTo>
                  <a:lnTo>
                    <a:pt x="36" y="876"/>
                  </a:lnTo>
                  <a:lnTo>
                    <a:pt x="42" y="1200"/>
                  </a:lnTo>
                  <a:lnTo>
                    <a:pt x="42" y="630"/>
                  </a:lnTo>
                  <a:lnTo>
                    <a:pt x="42" y="1638"/>
                  </a:lnTo>
                  <a:lnTo>
                    <a:pt x="48" y="1182"/>
                  </a:lnTo>
                  <a:lnTo>
                    <a:pt x="48" y="1548"/>
                  </a:lnTo>
                  <a:lnTo>
                    <a:pt x="48" y="666"/>
                  </a:lnTo>
                  <a:lnTo>
                    <a:pt x="48" y="780"/>
                  </a:lnTo>
                  <a:lnTo>
                    <a:pt x="54" y="450"/>
                  </a:lnTo>
                  <a:lnTo>
                    <a:pt x="54" y="1254"/>
                  </a:lnTo>
                  <a:lnTo>
                    <a:pt x="54" y="1008"/>
                  </a:lnTo>
                  <a:lnTo>
                    <a:pt x="60" y="738"/>
                  </a:lnTo>
                  <a:lnTo>
                    <a:pt x="60" y="1590"/>
                  </a:lnTo>
                  <a:lnTo>
                    <a:pt x="60" y="600"/>
                  </a:lnTo>
                  <a:lnTo>
                    <a:pt x="66" y="1812"/>
                  </a:lnTo>
                  <a:lnTo>
                    <a:pt x="66" y="438"/>
                  </a:lnTo>
                  <a:lnTo>
                    <a:pt x="66" y="1458"/>
                  </a:lnTo>
                  <a:lnTo>
                    <a:pt x="72" y="1020"/>
                  </a:lnTo>
                  <a:lnTo>
                    <a:pt x="72" y="1530"/>
                  </a:lnTo>
                  <a:lnTo>
                    <a:pt x="72" y="492"/>
                  </a:lnTo>
                  <a:lnTo>
                    <a:pt x="78" y="432"/>
                  </a:lnTo>
                  <a:lnTo>
                    <a:pt x="78" y="1524"/>
                  </a:lnTo>
                  <a:lnTo>
                    <a:pt x="78" y="1458"/>
                  </a:lnTo>
                  <a:lnTo>
                    <a:pt x="84" y="1194"/>
                  </a:lnTo>
                  <a:lnTo>
                    <a:pt x="84" y="1446"/>
                  </a:lnTo>
                  <a:lnTo>
                    <a:pt x="84" y="348"/>
                  </a:lnTo>
                  <a:lnTo>
                    <a:pt x="84" y="1146"/>
                  </a:lnTo>
                  <a:lnTo>
                    <a:pt x="90" y="918"/>
                  </a:lnTo>
                  <a:lnTo>
                    <a:pt x="90" y="1560"/>
                  </a:lnTo>
                  <a:lnTo>
                    <a:pt x="90" y="450"/>
                  </a:lnTo>
                  <a:lnTo>
                    <a:pt x="90" y="1272"/>
                  </a:lnTo>
                  <a:lnTo>
                    <a:pt x="96" y="0"/>
                  </a:lnTo>
                  <a:lnTo>
                    <a:pt x="96" y="1206"/>
                  </a:lnTo>
                  <a:lnTo>
                    <a:pt x="96" y="1020"/>
                  </a:lnTo>
                  <a:lnTo>
                    <a:pt x="102" y="1452"/>
                  </a:lnTo>
                  <a:lnTo>
                    <a:pt x="102" y="624"/>
                  </a:lnTo>
                  <a:lnTo>
                    <a:pt x="102" y="948"/>
                  </a:lnTo>
                  <a:lnTo>
                    <a:pt x="108" y="1416"/>
                  </a:lnTo>
                  <a:lnTo>
                    <a:pt x="108" y="276"/>
                  </a:lnTo>
                  <a:lnTo>
                    <a:pt x="108" y="858"/>
                  </a:lnTo>
                  <a:lnTo>
                    <a:pt x="114" y="1314"/>
                  </a:lnTo>
                  <a:lnTo>
                    <a:pt x="114" y="552"/>
                  </a:lnTo>
                  <a:lnTo>
                    <a:pt x="114" y="1416"/>
                  </a:lnTo>
                  <a:lnTo>
                    <a:pt x="120" y="1170"/>
                  </a:lnTo>
                  <a:lnTo>
                    <a:pt x="120" y="762"/>
                  </a:lnTo>
                  <a:lnTo>
                    <a:pt x="126" y="486"/>
                  </a:lnTo>
                  <a:lnTo>
                    <a:pt x="126" y="1266"/>
                  </a:lnTo>
                  <a:lnTo>
                    <a:pt x="126" y="444"/>
                  </a:lnTo>
                  <a:lnTo>
                    <a:pt x="132" y="1176"/>
                  </a:lnTo>
                  <a:lnTo>
                    <a:pt x="132" y="1428"/>
                  </a:lnTo>
                  <a:lnTo>
                    <a:pt x="132" y="828"/>
                  </a:lnTo>
                  <a:lnTo>
                    <a:pt x="138" y="720"/>
                  </a:lnTo>
                  <a:lnTo>
                    <a:pt x="138" y="1614"/>
                  </a:lnTo>
                  <a:lnTo>
                    <a:pt x="138" y="552"/>
                  </a:lnTo>
                  <a:lnTo>
                    <a:pt x="138" y="1008"/>
                  </a:lnTo>
                  <a:lnTo>
                    <a:pt x="144" y="996"/>
                  </a:lnTo>
                  <a:lnTo>
                    <a:pt x="144" y="1530"/>
                  </a:lnTo>
                  <a:lnTo>
                    <a:pt x="144" y="666"/>
                  </a:lnTo>
                  <a:lnTo>
                    <a:pt x="144" y="990"/>
                  </a:lnTo>
                  <a:lnTo>
                    <a:pt x="150" y="1122"/>
                  </a:lnTo>
                  <a:lnTo>
                    <a:pt x="150" y="510"/>
                  </a:lnTo>
                  <a:lnTo>
                    <a:pt x="150" y="1488"/>
                  </a:lnTo>
                  <a:lnTo>
                    <a:pt x="156" y="1314"/>
                  </a:lnTo>
                  <a:lnTo>
                    <a:pt x="156" y="960"/>
                  </a:lnTo>
                  <a:lnTo>
                    <a:pt x="156" y="1272"/>
                  </a:lnTo>
                  <a:lnTo>
                    <a:pt x="162" y="1812"/>
                  </a:lnTo>
                  <a:lnTo>
                    <a:pt x="162" y="342"/>
                  </a:lnTo>
                  <a:lnTo>
                    <a:pt x="162" y="792"/>
                  </a:lnTo>
                  <a:lnTo>
                    <a:pt x="168" y="666"/>
                  </a:lnTo>
                  <a:lnTo>
                    <a:pt x="168" y="1194"/>
                  </a:lnTo>
                  <a:lnTo>
                    <a:pt x="168" y="618"/>
                  </a:lnTo>
                  <a:lnTo>
                    <a:pt x="168" y="1080"/>
                  </a:lnTo>
                  <a:lnTo>
                    <a:pt x="174" y="606"/>
                  </a:lnTo>
                  <a:lnTo>
                    <a:pt x="174" y="1488"/>
                  </a:lnTo>
                  <a:lnTo>
                    <a:pt x="174" y="492"/>
                  </a:lnTo>
                  <a:lnTo>
                    <a:pt x="174" y="990"/>
                  </a:lnTo>
                  <a:lnTo>
                    <a:pt x="180" y="1176"/>
                  </a:lnTo>
                  <a:lnTo>
                    <a:pt x="180" y="1314"/>
                  </a:lnTo>
                  <a:lnTo>
                    <a:pt x="180" y="480"/>
                  </a:lnTo>
                  <a:lnTo>
                    <a:pt x="180" y="1122"/>
                  </a:lnTo>
                  <a:lnTo>
                    <a:pt x="186" y="582"/>
                  </a:lnTo>
                  <a:lnTo>
                    <a:pt x="186" y="1332"/>
                  </a:lnTo>
                  <a:lnTo>
                    <a:pt x="186" y="1176"/>
                  </a:lnTo>
                  <a:lnTo>
                    <a:pt x="192" y="1026"/>
                  </a:lnTo>
                  <a:lnTo>
                    <a:pt x="192" y="1638"/>
                  </a:lnTo>
                  <a:lnTo>
                    <a:pt x="192" y="552"/>
                  </a:lnTo>
                  <a:lnTo>
                    <a:pt x="192" y="1188"/>
                  </a:lnTo>
                  <a:lnTo>
                    <a:pt x="198" y="606"/>
                  </a:lnTo>
                  <a:lnTo>
                    <a:pt x="198" y="1260"/>
                  </a:lnTo>
                  <a:lnTo>
                    <a:pt x="198" y="504"/>
                  </a:lnTo>
                  <a:lnTo>
                    <a:pt x="198" y="1170"/>
                  </a:lnTo>
                  <a:lnTo>
                    <a:pt x="204" y="612"/>
                  </a:lnTo>
                  <a:lnTo>
                    <a:pt x="204" y="1410"/>
                  </a:lnTo>
                  <a:lnTo>
                    <a:pt x="204" y="522"/>
                  </a:lnTo>
                  <a:lnTo>
                    <a:pt x="204" y="576"/>
                  </a:lnTo>
                  <a:lnTo>
                    <a:pt x="210" y="876"/>
                  </a:lnTo>
                  <a:lnTo>
                    <a:pt x="210" y="1050"/>
                  </a:lnTo>
                  <a:lnTo>
                    <a:pt x="210" y="528"/>
                  </a:lnTo>
                  <a:lnTo>
                    <a:pt x="210" y="972"/>
                  </a:lnTo>
                  <a:lnTo>
                    <a:pt x="216" y="1062"/>
                  </a:lnTo>
                  <a:lnTo>
                    <a:pt x="216" y="1566"/>
                  </a:lnTo>
                  <a:lnTo>
                    <a:pt x="216" y="624"/>
                  </a:lnTo>
                  <a:lnTo>
                    <a:pt x="216" y="1002"/>
                  </a:lnTo>
                  <a:lnTo>
                    <a:pt x="222" y="996"/>
                  </a:lnTo>
                  <a:lnTo>
                    <a:pt x="222" y="1410"/>
                  </a:lnTo>
                  <a:lnTo>
                    <a:pt x="222" y="534"/>
                  </a:lnTo>
                  <a:lnTo>
                    <a:pt x="222" y="70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1" name="Freeform 30"/>
            <p:cNvSpPr>
              <a:spLocks/>
            </p:cNvSpPr>
            <p:nvPr/>
          </p:nvSpPr>
          <p:spPr bwMode="auto">
            <a:xfrm>
              <a:off x="2647" y="1872"/>
              <a:ext cx="212" cy="2010"/>
            </a:xfrm>
            <a:custGeom>
              <a:avLst/>
              <a:gdLst>
                <a:gd name="T0" fmla="*/ 6 w 216"/>
                <a:gd name="T1" fmla="*/ 1422 h 2010"/>
                <a:gd name="T2" fmla="*/ 12 w 216"/>
                <a:gd name="T3" fmla="*/ 918 h 2010"/>
                <a:gd name="T4" fmla="*/ 12 w 216"/>
                <a:gd name="T5" fmla="*/ 960 h 2010"/>
                <a:gd name="T6" fmla="*/ 18 w 216"/>
                <a:gd name="T7" fmla="*/ 462 h 2010"/>
                <a:gd name="T8" fmla="*/ 24 w 216"/>
                <a:gd name="T9" fmla="*/ 552 h 2010"/>
                <a:gd name="T10" fmla="*/ 27 w 216"/>
                <a:gd name="T11" fmla="*/ 1128 h 2010"/>
                <a:gd name="T12" fmla="*/ 32 w 216"/>
                <a:gd name="T13" fmla="*/ 672 h 2010"/>
                <a:gd name="T14" fmla="*/ 38 w 216"/>
                <a:gd name="T15" fmla="*/ 708 h 2010"/>
                <a:gd name="T16" fmla="*/ 38 w 216"/>
                <a:gd name="T17" fmla="*/ 288 h 2010"/>
                <a:gd name="T18" fmla="*/ 44 w 216"/>
                <a:gd name="T19" fmla="*/ 408 h 2010"/>
                <a:gd name="T20" fmla="*/ 50 w 216"/>
                <a:gd name="T21" fmla="*/ 330 h 2010"/>
                <a:gd name="T22" fmla="*/ 56 w 216"/>
                <a:gd name="T23" fmla="*/ 1338 h 2010"/>
                <a:gd name="T24" fmla="*/ 62 w 216"/>
                <a:gd name="T25" fmla="*/ 936 h 2010"/>
                <a:gd name="T26" fmla="*/ 62 w 216"/>
                <a:gd name="T27" fmla="*/ 426 h 2010"/>
                <a:gd name="T28" fmla="*/ 68 w 216"/>
                <a:gd name="T29" fmla="*/ 228 h 2010"/>
                <a:gd name="T30" fmla="*/ 74 w 216"/>
                <a:gd name="T31" fmla="*/ 1374 h 2010"/>
                <a:gd name="T32" fmla="*/ 78 w 216"/>
                <a:gd name="T33" fmla="*/ 120 h 2010"/>
                <a:gd name="T34" fmla="*/ 82 w 216"/>
                <a:gd name="T35" fmla="*/ 1080 h 2010"/>
                <a:gd name="T36" fmla="*/ 88 w 216"/>
                <a:gd name="T37" fmla="*/ 720 h 2010"/>
                <a:gd name="T38" fmla="*/ 94 w 216"/>
                <a:gd name="T39" fmla="*/ 138 h 2010"/>
                <a:gd name="T40" fmla="*/ 94 w 216"/>
                <a:gd name="T41" fmla="*/ 540 h 2010"/>
                <a:gd name="T42" fmla="*/ 100 w 216"/>
                <a:gd name="T43" fmla="*/ 486 h 2010"/>
                <a:gd name="T44" fmla="*/ 106 w 216"/>
                <a:gd name="T45" fmla="*/ 558 h 2010"/>
                <a:gd name="T46" fmla="*/ 112 w 216"/>
                <a:gd name="T47" fmla="*/ 1212 h 2010"/>
                <a:gd name="T48" fmla="*/ 118 w 216"/>
                <a:gd name="T49" fmla="*/ 1782 h 2010"/>
                <a:gd name="T50" fmla="*/ 124 w 216"/>
                <a:gd name="T51" fmla="*/ 1320 h 2010"/>
                <a:gd name="T52" fmla="*/ 129 w 216"/>
                <a:gd name="T53" fmla="*/ 1488 h 2010"/>
                <a:gd name="T54" fmla="*/ 133 w 216"/>
                <a:gd name="T55" fmla="*/ 600 h 2010"/>
                <a:gd name="T56" fmla="*/ 133 w 216"/>
                <a:gd name="T57" fmla="*/ 702 h 2010"/>
                <a:gd name="T58" fmla="*/ 138 w 216"/>
                <a:gd name="T59" fmla="*/ 384 h 2010"/>
                <a:gd name="T60" fmla="*/ 144 w 216"/>
                <a:gd name="T61" fmla="*/ 234 h 2010"/>
                <a:gd name="T62" fmla="*/ 150 w 216"/>
                <a:gd name="T63" fmla="*/ 1344 h 2010"/>
                <a:gd name="T64" fmla="*/ 156 w 216"/>
                <a:gd name="T65" fmla="*/ 510 h 2010"/>
                <a:gd name="T66" fmla="*/ 156 w 216"/>
                <a:gd name="T67" fmla="*/ 588 h 2010"/>
                <a:gd name="T68" fmla="*/ 162 w 216"/>
                <a:gd name="T69" fmla="*/ 270 h 2010"/>
                <a:gd name="T70" fmla="*/ 168 w 216"/>
                <a:gd name="T71" fmla="*/ 1014 h 2010"/>
                <a:gd name="T72" fmla="*/ 174 w 216"/>
                <a:gd name="T73" fmla="*/ 1494 h 2010"/>
                <a:gd name="T74" fmla="*/ 179 w 216"/>
                <a:gd name="T75" fmla="*/ 720 h 2010"/>
                <a:gd name="T76" fmla="*/ 183 w 216"/>
                <a:gd name="T77" fmla="*/ 438 h 2010"/>
                <a:gd name="T78" fmla="*/ 188 w 216"/>
                <a:gd name="T79" fmla="*/ 1482 h 2010"/>
                <a:gd name="T80" fmla="*/ 194 w 216"/>
                <a:gd name="T81" fmla="*/ 1134 h 2010"/>
                <a:gd name="T82" fmla="*/ 200 w 216"/>
                <a:gd name="T83" fmla="*/ 492 h 20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2010"/>
                <a:gd name="T128" fmla="*/ 216 w 216"/>
                <a:gd name="T129" fmla="*/ 2010 h 20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2010">
                  <a:moveTo>
                    <a:pt x="0" y="510"/>
                  </a:moveTo>
                  <a:lnTo>
                    <a:pt x="6" y="462"/>
                  </a:lnTo>
                  <a:lnTo>
                    <a:pt x="6" y="1422"/>
                  </a:lnTo>
                  <a:lnTo>
                    <a:pt x="6" y="318"/>
                  </a:lnTo>
                  <a:lnTo>
                    <a:pt x="6" y="444"/>
                  </a:lnTo>
                  <a:lnTo>
                    <a:pt x="12" y="918"/>
                  </a:lnTo>
                  <a:lnTo>
                    <a:pt x="12" y="1530"/>
                  </a:lnTo>
                  <a:lnTo>
                    <a:pt x="12" y="288"/>
                  </a:lnTo>
                  <a:lnTo>
                    <a:pt x="12" y="960"/>
                  </a:lnTo>
                  <a:lnTo>
                    <a:pt x="18" y="540"/>
                  </a:lnTo>
                  <a:lnTo>
                    <a:pt x="18" y="1548"/>
                  </a:lnTo>
                  <a:lnTo>
                    <a:pt x="18" y="462"/>
                  </a:lnTo>
                  <a:lnTo>
                    <a:pt x="18" y="744"/>
                  </a:lnTo>
                  <a:lnTo>
                    <a:pt x="24" y="960"/>
                  </a:lnTo>
                  <a:lnTo>
                    <a:pt x="24" y="552"/>
                  </a:lnTo>
                  <a:lnTo>
                    <a:pt x="24" y="1500"/>
                  </a:lnTo>
                  <a:lnTo>
                    <a:pt x="30" y="792"/>
                  </a:lnTo>
                  <a:lnTo>
                    <a:pt x="30" y="1128"/>
                  </a:lnTo>
                  <a:lnTo>
                    <a:pt x="30" y="60"/>
                  </a:lnTo>
                  <a:lnTo>
                    <a:pt x="30" y="1122"/>
                  </a:lnTo>
                  <a:lnTo>
                    <a:pt x="36" y="672"/>
                  </a:lnTo>
                  <a:lnTo>
                    <a:pt x="36" y="792"/>
                  </a:lnTo>
                  <a:lnTo>
                    <a:pt x="36" y="324"/>
                  </a:lnTo>
                  <a:lnTo>
                    <a:pt x="42" y="708"/>
                  </a:lnTo>
                  <a:lnTo>
                    <a:pt x="42" y="1272"/>
                  </a:lnTo>
                  <a:lnTo>
                    <a:pt x="42" y="0"/>
                  </a:lnTo>
                  <a:lnTo>
                    <a:pt x="42" y="288"/>
                  </a:lnTo>
                  <a:lnTo>
                    <a:pt x="48" y="1056"/>
                  </a:lnTo>
                  <a:lnTo>
                    <a:pt x="48" y="2010"/>
                  </a:lnTo>
                  <a:lnTo>
                    <a:pt x="48" y="408"/>
                  </a:lnTo>
                  <a:lnTo>
                    <a:pt x="48" y="888"/>
                  </a:lnTo>
                  <a:lnTo>
                    <a:pt x="54" y="1116"/>
                  </a:lnTo>
                  <a:lnTo>
                    <a:pt x="54" y="330"/>
                  </a:lnTo>
                  <a:lnTo>
                    <a:pt x="54" y="1128"/>
                  </a:lnTo>
                  <a:lnTo>
                    <a:pt x="60" y="1062"/>
                  </a:lnTo>
                  <a:lnTo>
                    <a:pt x="60" y="1338"/>
                  </a:lnTo>
                  <a:lnTo>
                    <a:pt x="60" y="354"/>
                  </a:lnTo>
                  <a:lnTo>
                    <a:pt x="60" y="780"/>
                  </a:lnTo>
                  <a:lnTo>
                    <a:pt x="66" y="936"/>
                  </a:lnTo>
                  <a:lnTo>
                    <a:pt x="66" y="1338"/>
                  </a:lnTo>
                  <a:lnTo>
                    <a:pt x="66" y="288"/>
                  </a:lnTo>
                  <a:lnTo>
                    <a:pt x="66" y="426"/>
                  </a:lnTo>
                  <a:lnTo>
                    <a:pt x="72" y="672"/>
                  </a:lnTo>
                  <a:lnTo>
                    <a:pt x="72" y="1164"/>
                  </a:lnTo>
                  <a:lnTo>
                    <a:pt x="72" y="228"/>
                  </a:lnTo>
                  <a:lnTo>
                    <a:pt x="78" y="900"/>
                  </a:lnTo>
                  <a:lnTo>
                    <a:pt x="78" y="390"/>
                  </a:lnTo>
                  <a:lnTo>
                    <a:pt x="78" y="1374"/>
                  </a:lnTo>
                  <a:lnTo>
                    <a:pt x="84" y="462"/>
                  </a:lnTo>
                  <a:lnTo>
                    <a:pt x="84" y="1398"/>
                  </a:lnTo>
                  <a:lnTo>
                    <a:pt x="84" y="120"/>
                  </a:lnTo>
                  <a:lnTo>
                    <a:pt x="84" y="960"/>
                  </a:lnTo>
                  <a:lnTo>
                    <a:pt x="90" y="942"/>
                  </a:lnTo>
                  <a:lnTo>
                    <a:pt x="90" y="1080"/>
                  </a:lnTo>
                  <a:lnTo>
                    <a:pt x="90" y="534"/>
                  </a:lnTo>
                  <a:lnTo>
                    <a:pt x="90" y="1020"/>
                  </a:lnTo>
                  <a:lnTo>
                    <a:pt x="96" y="720"/>
                  </a:lnTo>
                  <a:lnTo>
                    <a:pt x="96" y="1326"/>
                  </a:lnTo>
                  <a:lnTo>
                    <a:pt x="96" y="414"/>
                  </a:lnTo>
                  <a:lnTo>
                    <a:pt x="102" y="138"/>
                  </a:lnTo>
                  <a:lnTo>
                    <a:pt x="102" y="912"/>
                  </a:lnTo>
                  <a:lnTo>
                    <a:pt x="102" y="138"/>
                  </a:lnTo>
                  <a:lnTo>
                    <a:pt x="102" y="540"/>
                  </a:lnTo>
                  <a:lnTo>
                    <a:pt x="108" y="744"/>
                  </a:lnTo>
                  <a:lnTo>
                    <a:pt x="108" y="1416"/>
                  </a:lnTo>
                  <a:lnTo>
                    <a:pt x="108" y="486"/>
                  </a:lnTo>
                  <a:lnTo>
                    <a:pt x="108" y="870"/>
                  </a:lnTo>
                  <a:lnTo>
                    <a:pt x="114" y="660"/>
                  </a:lnTo>
                  <a:lnTo>
                    <a:pt x="114" y="558"/>
                  </a:lnTo>
                  <a:lnTo>
                    <a:pt x="114" y="1554"/>
                  </a:lnTo>
                  <a:lnTo>
                    <a:pt x="120" y="114"/>
                  </a:lnTo>
                  <a:lnTo>
                    <a:pt x="120" y="1212"/>
                  </a:lnTo>
                  <a:lnTo>
                    <a:pt x="120" y="696"/>
                  </a:lnTo>
                  <a:lnTo>
                    <a:pt x="126" y="102"/>
                  </a:lnTo>
                  <a:lnTo>
                    <a:pt x="126" y="1782"/>
                  </a:lnTo>
                  <a:lnTo>
                    <a:pt x="126" y="840"/>
                  </a:lnTo>
                  <a:lnTo>
                    <a:pt x="132" y="954"/>
                  </a:lnTo>
                  <a:lnTo>
                    <a:pt x="132" y="1320"/>
                  </a:lnTo>
                  <a:lnTo>
                    <a:pt x="132" y="234"/>
                  </a:lnTo>
                  <a:lnTo>
                    <a:pt x="138" y="612"/>
                  </a:lnTo>
                  <a:lnTo>
                    <a:pt x="138" y="1488"/>
                  </a:lnTo>
                  <a:lnTo>
                    <a:pt x="138" y="498"/>
                  </a:lnTo>
                  <a:lnTo>
                    <a:pt x="138" y="1236"/>
                  </a:lnTo>
                  <a:lnTo>
                    <a:pt x="144" y="600"/>
                  </a:lnTo>
                  <a:lnTo>
                    <a:pt x="144" y="1308"/>
                  </a:lnTo>
                  <a:lnTo>
                    <a:pt x="144" y="426"/>
                  </a:lnTo>
                  <a:lnTo>
                    <a:pt x="144" y="702"/>
                  </a:lnTo>
                  <a:lnTo>
                    <a:pt x="150" y="630"/>
                  </a:lnTo>
                  <a:lnTo>
                    <a:pt x="150" y="1386"/>
                  </a:lnTo>
                  <a:lnTo>
                    <a:pt x="150" y="384"/>
                  </a:lnTo>
                  <a:lnTo>
                    <a:pt x="156" y="810"/>
                  </a:lnTo>
                  <a:lnTo>
                    <a:pt x="156" y="1728"/>
                  </a:lnTo>
                  <a:lnTo>
                    <a:pt x="156" y="234"/>
                  </a:lnTo>
                  <a:lnTo>
                    <a:pt x="156" y="1098"/>
                  </a:lnTo>
                  <a:lnTo>
                    <a:pt x="162" y="678"/>
                  </a:lnTo>
                  <a:lnTo>
                    <a:pt x="162" y="1344"/>
                  </a:lnTo>
                  <a:lnTo>
                    <a:pt x="162" y="426"/>
                  </a:lnTo>
                  <a:lnTo>
                    <a:pt x="162" y="1056"/>
                  </a:lnTo>
                  <a:lnTo>
                    <a:pt x="168" y="510"/>
                  </a:lnTo>
                  <a:lnTo>
                    <a:pt x="168" y="1434"/>
                  </a:lnTo>
                  <a:lnTo>
                    <a:pt x="168" y="378"/>
                  </a:lnTo>
                  <a:lnTo>
                    <a:pt x="168" y="588"/>
                  </a:lnTo>
                  <a:lnTo>
                    <a:pt x="174" y="672"/>
                  </a:lnTo>
                  <a:lnTo>
                    <a:pt x="174" y="1326"/>
                  </a:lnTo>
                  <a:lnTo>
                    <a:pt x="174" y="270"/>
                  </a:lnTo>
                  <a:lnTo>
                    <a:pt x="180" y="924"/>
                  </a:lnTo>
                  <a:lnTo>
                    <a:pt x="180" y="282"/>
                  </a:lnTo>
                  <a:lnTo>
                    <a:pt x="180" y="1014"/>
                  </a:lnTo>
                  <a:lnTo>
                    <a:pt x="186" y="1140"/>
                  </a:lnTo>
                  <a:lnTo>
                    <a:pt x="186" y="84"/>
                  </a:lnTo>
                  <a:lnTo>
                    <a:pt x="186" y="1494"/>
                  </a:lnTo>
                  <a:lnTo>
                    <a:pt x="192" y="60"/>
                  </a:lnTo>
                  <a:lnTo>
                    <a:pt x="192" y="1032"/>
                  </a:lnTo>
                  <a:lnTo>
                    <a:pt x="192" y="720"/>
                  </a:lnTo>
                  <a:lnTo>
                    <a:pt x="198" y="978"/>
                  </a:lnTo>
                  <a:lnTo>
                    <a:pt x="198" y="1278"/>
                  </a:lnTo>
                  <a:lnTo>
                    <a:pt x="198" y="438"/>
                  </a:lnTo>
                  <a:lnTo>
                    <a:pt x="198" y="492"/>
                  </a:lnTo>
                  <a:lnTo>
                    <a:pt x="204" y="1074"/>
                  </a:lnTo>
                  <a:lnTo>
                    <a:pt x="204" y="1482"/>
                  </a:lnTo>
                  <a:lnTo>
                    <a:pt x="204" y="258"/>
                  </a:lnTo>
                  <a:lnTo>
                    <a:pt x="204" y="858"/>
                  </a:lnTo>
                  <a:lnTo>
                    <a:pt x="210" y="1134"/>
                  </a:lnTo>
                  <a:lnTo>
                    <a:pt x="210" y="420"/>
                  </a:lnTo>
                  <a:lnTo>
                    <a:pt x="210" y="1362"/>
                  </a:lnTo>
                  <a:lnTo>
                    <a:pt x="216" y="492"/>
                  </a:lnTo>
                  <a:lnTo>
                    <a:pt x="216" y="1224"/>
                  </a:lnTo>
                  <a:lnTo>
                    <a:pt x="216" y="426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2" name="Freeform 31"/>
            <p:cNvSpPr>
              <a:spLocks/>
            </p:cNvSpPr>
            <p:nvPr/>
          </p:nvSpPr>
          <p:spPr bwMode="auto">
            <a:xfrm>
              <a:off x="2859" y="1890"/>
              <a:ext cx="206" cy="1518"/>
            </a:xfrm>
            <a:custGeom>
              <a:avLst/>
              <a:gdLst>
                <a:gd name="T0" fmla="*/ 6 w 210"/>
                <a:gd name="T1" fmla="*/ 1140 h 1518"/>
                <a:gd name="T2" fmla="*/ 6 w 210"/>
                <a:gd name="T3" fmla="*/ 738 h 1518"/>
                <a:gd name="T4" fmla="*/ 12 w 210"/>
                <a:gd name="T5" fmla="*/ 372 h 1518"/>
                <a:gd name="T6" fmla="*/ 18 w 210"/>
                <a:gd name="T7" fmla="*/ 1416 h 1518"/>
                <a:gd name="T8" fmla="*/ 24 w 210"/>
                <a:gd name="T9" fmla="*/ 636 h 1518"/>
                <a:gd name="T10" fmla="*/ 24 w 210"/>
                <a:gd name="T11" fmla="*/ 666 h 1518"/>
                <a:gd name="T12" fmla="*/ 26 w 210"/>
                <a:gd name="T13" fmla="*/ 1152 h 1518"/>
                <a:gd name="T14" fmla="*/ 32 w 210"/>
                <a:gd name="T15" fmla="*/ 684 h 1518"/>
                <a:gd name="T16" fmla="*/ 38 w 210"/>
                <a:gd name="T17" fmla="*/ 426 h 1518"/>
                <a:gd name="T18" fmla="*/ 44 w 210"/>
                <a:gd name="T19" fmla="*/ 1062 h 1518"/>
                <a:gd name="T20" fmla="*/ 50 w 210"/>
                <a:gd name="T21" fmla="*/ 648 h 1518"/>
                <a:gd name="T22" fmla="*/ 56 w 210"/>
                <a:gd name="T23" fmla="*/ 540 h 1518"/>
                <a:gd name="T24" fmla="*/ 56 w 210"/>
                <a:gd name="T25" fmla="*/ 720 h 1518"/>
                <a:gd name="T26" fmla="*/ 62 w 210"/>
                <a:gd name="T27" fmla="*/ 342 h 1518"/>
                <a:gd name="T28" fmla="*/ 68 w 210"/>
                <a:gd name="T29" fmla="*/ 1398 h 1518"/>
                <a:gd name="T30" fmla="*/ 74 w 210"/>
                <a:gd name="T31" fmla="*/ 204 h 1518"/>
                <a:gd name="T32" fmla="*/ 77 w 210"/>
                <a:gd name="T33" fmla="*/ 312 h 1518"/>
                <a:gd name="T34" fmla="*/ 82 w 210"/>
                <a:gd name="T35" fmla="*/ 456 h 1518"/>
                <a:gd name="T36" fmla="*/ 88 w 210"/>
                <a:gd name="T37" fmla="*/ 1518 h 1518"/>
                <a:gd name="T38" fmla="*/ 94 w 210"/>
                <a:gd name="T39" fmla="*/ 336 h 1518"/>
                <a:gd name="T40" fmla="*/ 100 w 210"/>
                <a:gd name="T41" fmla="*/ 726 h 1518"/>
                <a:gd name="T42" fmla="*/ 100 w 210"/>
                <a:gd name="T43" fmla="*/ 726 h 1518"/>
                <a:gd name="T44" fmla="*/ 106 w 210"/>
                <a:gd name="T45" fmla="*/ 456 h 1518"/>
                <a:gd name="T46" fmla="*/ 112 w 210"/>
                <a:gd name="T47" fmla="*/ 966 h 1518"/>
                <a:gd name="T48" fmla="*/ 118 w 210"/>
                <a:gd name="T49" fmla="*/ 510 h 1518"/>
                <a:gd name="T50" fmla="*/ 123 w 210"/>
                <a:gd name="T51" fmla="*/ 768 h 1518"/>
                <a:gd name="T52" fmla="*/ 123 w 210"/>
                <a:gd name="T53" fmla="*/ 1068 h 1518"/>
                <a:gd name="T54" fmla="*/ 127 w 210"/>
                <a:gd name="T55" fmla="*/ 348 h 1518"/>
                <a:gd name="T56" fmla="*/ 132 w 210"/>
                <a:gd name="T57" fmla="*/ 1170 h 1518"/>
                <a:gd name="T58" fmla="*/ 138 w 210"/>
                <a:gd name="T59" fmla="*/ 426 h 1518"/>
                <a:gd name="T60" fmla="*/ 138 w 210"/>
                <a:gd name="T61" fmla="*/ 354 h 1518"/>
                <a:gd name="T62" fmla="*/ 144 w 210"/>
                <a:gd name="T63" fmla="*/ 432 h 1518"/>
                <a:gd name="T64" fmla="*/ 150 w 210"/>
                <a:gd name="T65" fmla="*/ 1224 h 1518"/>
                <a:gd name="T66" fmla="*/ 156 w 210"/>
                <a:gd name="T67" fmla="*/ 312 h 1518"/>
                <a:gd name="T68" fmla="*/ 162 w 210"/>
                <a:gd name="T69" fmla="*/ 708 h 1518"/>
                <a:gd name="T70" fmla="*/ 162 w 210"/>
                <a:gd name="T71" fmla="*/ 420 h 1518"/>
                <a:gd name="T72" fmla="*/ 168 w 210"/>
                <a:gd name="T73" fmla="*/ 804 h 1518"/>
                <a:gd name="T74" fmla="*/ 173 w 210"/>
                <a:gd name="T75" fmla="*/ 546 h 1518"/>
                <a:gd name="T76" fmla="*/ 177 w 210"/>
                <a:gd name="T77" fmla="*/ 1200 h 1518"/>
                <a:gd name="T78" fmla="*/ 182 w 210"/>
                <a:gd name="T79" fmla="*/ 1176 h 1518"/>
                <a:gd name="T80" fmla="*/ 188 w 210"/>
                <a:gd name="T81" fmla="*/ 750 h 1518"/>
                <a:gd name="T82" fmla="*/ 188 w 210"/>
                <a:gd name="T83" fmla="*/ 786 h 15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0"/>
                <a:gd name="T127" fmla="*/ 0 h 1518"/>
                <a:gd name="T128" fmla="*/ 210 w 210"/>
                <a:gd name="T129" fmla="*/ 1518 h 151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0" h="1518">
                  <a:moveTo>
                    <a:pt x="0" y="408"/>
                  </a:moveTo>
                  <a:lnTo>
                    <a:pt x="0" y="516"/>
                  </a:lnTo>
                  <a:lnTo>
                    <a:pt x="6" y="1140"/>
                  </a:lnTo>
                  <a:lnTo>
                    <a:pt x="6" y="1278"/>
                  </a:lnTo>
                  <a:lnTo>
                    <a:pt x="6" y="210"/>
                  </a:lnTo>
                  <a:lnTo>
                    <a:pt x="6" y="738"/>
                  </a:lnTo>
                  <a:lnTo>
                    <a:pt x="12" y="384"/>
                  </a:lnTo>
                  <a:lnTo>
                    <a:pt x="12" y="1188"/>
                  </a:lnTo>
                  <a:lnTo>
                    <a:pt x="12" y="372"/>
                  </a:lnTo>
                  <a:lnTo>
                    <a:pt x="12" y="924"/>
                  </a:lnTo>
                  <a:lnTo>
                    <a:pt x="18" y="870"/>
                  </a:lnTo>
                  <a:lnTo>
                    <a:pt x="18" y="1416"/>
                  </a:lnTo>
                  <a:lnTo>
                    <a:pt x="18" y="324"/>
                  </a:lnTo>
                  <a:lnTo>
                    <a:pt x="18" y="726"/>
                  </a:lnTo>
                  <a:lnTo>
                    <a:pt x="24" y="636"/>
                  </a:lnTo>
                  <a:lnTo>
                    <a:pt x="24" y="1308"/>
                  </a:lnTo>
                  <a:lnTo>
                    <a:pt x="24" y="426"/>
                  </a:lnTo>
                  <a:lnTo>
                    <a:pt x="24" y="666"/>
                  </a:lnTo>
                  <a:lnTo>
                    <a:pt x="30" y="456"/>
                  </a:lnTo>
                  <a:lnTo>
                    <a:pt x="30" y="1458"/>
                  </a:lnTo>
                  <a:lnTo>
                    <a:pt x="30" y="1152"/>
                  </a:lnTo>
                  <a:lnTo>
                    <a:pt x="36" y="1050"/>
                  </a:lnTo>
                  <a:lnTo>
                    <a:pt x="36" y="630"/>
                  </a:lnTo>
                  <a:lnTo>
                    <a:pt x="36" y="684"/>
                  </a:lnTo>
                  <a:lnTo>
                    <a:pt x="42" y="504"/>
                  </a:lnTo>
                  <a:lnTo>
                    <a:pt x="42" y="1332"/>
                  </a:lnTo>
                  <a:lnTo>
                    <a:pt x="42" y="426"/>
                  </a:lnTo>
                  <a:lnTo>
                    <a:pt x="42" y="810"/>
                  </a:lnTo>
                  <a:lnTo>
                    <a:pt x="48" y="936"/>
                  </a:lnTo>
                  <a:lnTo>
                    <a:pt x="48" y="1062"/>
                  </a:lnTo>
                  <a:lnTo>
                    <a:pt x="48" y="504"/>
                  </a:lnTo>
                  <a:lnTo>
                    <a:pt x="48" y="840"/>
                  </a:lnTo>
                  <a:lnTo>
                    <a:pt x="54" y="648"/>
                  </a:lnTo>
                  <a:lnTo>
                    <a:pt x="54" y="1458"/>
                  </a:lnTo>
                  <a:lnTo>
                    <a:pt x="54" y="1038"/>
                  </a:lnTo>
                  <a:lnTo>
                    <a:pt x="60" y="540"/>
                  </a:lnTo>
                  <a:lnTo>
                    <a:pt x="60" y="918"/>
                  </a:lnTo>
                  <a:lnTo>
                    <a:pt x="60" y="450"/>
                  </a:lnTo>
                  <a:lnTo>
                    <a:pt x="60" y="720"/>
                  </a:lnTo>
                  <a:lnTo>
                    <a:pt x="66" y="888"/>
                  </a:lnTo>
                  <a:lnTo>
                    <a:pt x="66" y="942"/>
                  </a:lnTo>
                  <a:lnTo>
                    <a:pt x="66" y="342"/>
                  </a:lnTo>
                  <a:lnTo>
                    <a:pt x="66" y="534"/>
                  </a:lnTo>
                  <a:lnTo>
                    <a:pt x="72" y="558"/>
                  </a:lnTo>
                  <a:lnTo>
                    <a:pt x="72" y="1398"/>
                  </a:lnTo>
                  <a:lnTo>
                    <a:pt x="72" y="1248"/>
                  </a:lnTo>
                  <a:lnTo>
                    <a:pt x="78" y="960"/>
                  </a:lnTo>
                  <a:lnTo>
                    <a:pt x="78" y="204"/>
                  </a:lnTo>
                  <a:lnTo>
                    <a:pt x="78" y="972"/>
                  </a:lnTo>
                  <a:lnTo>
                    <a:pt x="84" y="936"/>
                  </a:lnTo>
                  <a:lnTo>
                    <a:pt x="84" y="312"/>
                  </a:lnTo>
                  <a:lnTo>
                    <a:pt x="84" y="1170"/>
                  </a:lnTo>
                  <a:lnTo>
                    <a:pt x="90" y="1374"/>
                  </a:lnTo>
                  <a:lnTo>
                    <a:pt x="90" y="456"/>
                  </a:lnTo>
                  <a:lnTo>
                    <a:pt x="90" y="1116"/>
                  </a:lnTo>
                  <a:lnTo>
                    <a:pt x="96" y="1110"/>
                  </a:lnTo>
                  <a:lnTo>
                    <a:pt x="96" y="1518"/>
                  </a:lnTo>
                  <a:lnTo>
                    <a:pt x="96" y="600"/>
                  </a:lnTo>
                  <a:lnTo>
                    <a:pt x="96" y="834"/>
                  </a:lnTo>
                  <a:lnTo>
                    <a:pt x="102" y="336"/>
                  </a:lnTo>
                  <a:lnTo>
                    <a:pt x="102" y="1236"/>
                  </a:lnTo>
                  <a:lnTo>
                    <a:pt x="102" y="906"/>
                  </a:lnTo>
                  <a:lnTo>
                    <a:pt x="108" y="726"/>
                  </a:lnTo>
                  <a:lnTo>
                    <a:pt x="108" y="1020"/>
                  </a:lnTo>
                  <a:lnTo>
                    <a:pt x="108" y="624"/>
                  </a:lnTo>
                  <a:lnTo>
                    <a:pt x="108" y="726"/>
                  </a:lnTo>
                  <a:lnTo>
                    <a:pt x="114" y="810"/>
                  </a:lnTo>
                  <a:lnTo>
                    <a:pt x="114" y="1032"/>
                  </a:lnTo>
                  <a:lnTo>
                    <a:pt x="114" y="456"/>
                  </a:lnTo>
                  <a:lnTo>
                    <a:pt x="114" y="930"/>
                  </a:lnTo>
                  <a:lnTo>
                    <a:pt x="120" y="480"/>
                  </a:lnTo>
                  <a:lnTo>
                    <a:pt x="120" y="966"/>
                  </a:lnTo>
                  <a:lnTo>
                    <a:pt x="120" y="150"/>
                  </a:lnTo>
                  <a:lnTo>
                    <a:pt x="120" y="240"/>
                  </a:lnTo>
                  <a:lnTo>
                    <a:pt x="126" y="510"/>
                  </a:lnTo>
                  <a:lnTo>
                    <a:pt x="126" y="204"/>
                  </a:lnTo>
                  <a:lnTo>
                    <a:pt x="126" y="1506"/>
                  </a:lnTo>
                  <a:lnTo>
                    <a:pt x="132" y="768"/>
                  </a:lnTo>
                  <a:lnTo>
                    <a:pt x="132" y="1392"/>
                  </a:lnTo>
                  <a:lnTo>
                    <a:pt x="132" y="378"/>
                  </a:lnTo>
                  <a:lnTo>
                    <a:pt x="132" y="1068"/>
                  </a:lnTo>
                  <a:lnTo>
                    <a:pt x="138" y="540"/>
                  </a:lnTo>
                  <a:lnTo>
                    <a:pt x="138" y="1128"/>
                  </a:lnTo>
                  <a:lnTo>
                    <a:pt x="138" y="348"/>
                  </a:lnTo>
                  <a:lnTo>
                    <a:pt x="138" y="846"/>
                  </a:lnTo>
                  <a:lnTo>
                    <a:pt x="144" y="648"/>
                  </a:lnTo>
                  <a:lnTo>
                    <a:pt x="144" y="1170"/>
                  </a:lnTo>
                  <a:lnTo>
                    <a:pt x="144" y="348"/>
                  </a:lnTo>
                  <a:lnTo>
                    <a:pt x="144" y="420"/>
                  </a:lnTo>
                  <a:lnTo>
                    <a:pt x="150" y="426"/>
                  </a:lnTo>
                  <a:lnTo>
                    <a:pt x="150" y="1272"/>
                  </a:lnTo>
                  <a:lnTo>
                    <a:pt x="150" y="276"/>
                  </a:lnTo>
                  <a:lnTo>
                    <a:pt x="150" y="354"/>
                  </a:lnTo>
                  <a:lnTo>
                    <a:pt x="156" y="450"/>
                  </a:lnTo>
                  <a:lnTo>
                    <a:pt x="156" y="1176"/>
                  </a:lnTo>
                  <a:lnTo>
                    <a:pt x="156" y="432"/>
                  </a:lnTo>
                  <a:lnTo>
                    <a:pt x="156" y="696"/>
                  </a:lnTo>
                  <a:lnTo>
                    <a:pt x="162" y="468"/>
                  </a:lnTo>
                  <a:lnTo>
                    <a:pt x="162" y="1224"/>
                  </a:lnTo>
                  <a:lnTo>
                    <a:pt x="162" y="438"/>
                  </a:lnTo>
                  <a:lnTo>
                    <a:pt x="162" y="564"/>
                  </a:lnTo>
                  <a:lnTo>
                    <a:pt x="168" y="312"/>
                  </a:lnTo>
                  <a:lnTo>
                    <a:pt x="168" y="1206"/>
                  </a:lnTo>
                  <a:lnTo>
                    <a:pt x="168" y="732"/>
                  </a:lnTo>
                  <a:lnTo>
                    <a:pt x="174" y="708"/>
                  </a:lnTo>
                  <a:lnTo>
                    <a:pt x="174" y="792"/>
                  </a:lnTo>
                  <a:lnTo>
                    <a:pt x="174" y="198"/>
                  </a:lnTo>
                  <a:lnTo>
                    <a:pt x="174" y="420"/>
                  </a:lnTo>
                  <a:lnTo>
                    <a:pt x="180" y="0"/>
                  </a:lnTo>
                  <a:lnTo>
                    <a:pt x="180" y="1308"/>
                  </a:lnTo>
                  <a:lnTo>
                    <a:pt x="180" y="804"/>
                  </a:lnTo>
                  <a:lnTo>
                    <a:pt x="186" y="558"/>
                  </a:lnTo>
                  <a:lnTo>
                    <a:pt x="186" y="1062"/>
                  </a:lnTo>
                  <a:lnTo>
                    <a:pt x="186" y="546"/>
                  </a:lnTo>
                  <a:lnTo>
                    <a:pt x="186" y="570"/>
                  </a:lnTo>
                  <a:lnTo>
                    <a:pt x="192" y="336"/>
                  </a:lnTo>
                  <a:lnTo>
                    <a:pt x="192" y="1200"/>
                  </a:lnTo>
                  <a:lnTo>
                    <a:pt x="192" y="498"/>
                  </a:lnTo>
                  <a:lnTo>
                    <a:pt x="198" y="978"/>
                  </a:lnTo>
                  <a:lnTo>
                    <a:pt x="198" y="1176"/>
                  </a:lnTo>
                  <a:lnTo>
                    <a:pt x="198" y="204"/>
                  </a:lnTo>
                  <a:lnTo>
                    <a:pt x="198" y="1170"/>
                  </a:lnTo>
                  <a:lnTo>
                    <a:pt x="204" y="750"/>
                  </a:lnTo>
                  <a:lnTo>
                    <a:pt x="204" y="924"/>
                  </a:lnTo>
                  <a:lnTo>
                    <a:pt x="204" y="162"/>
                  </a:lnTo>
                  <a:lnTo>
                    <a:pt x="204" y="786"/>
                  </a:lnTo>
                  <a:lnTo>
                    <a:pt x="210" y="996"/>
                  </a:lnTo>
                  <a:lnTo>
                    <a:pt x="210" y="4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3" name="Freeform 32"/>
            <p:cNvSpPr>
              <a:spLocks/>
            </p:cNvSpPr>
            <p:nvPr/>
          </p:nvSpPr>
          <p:spPr bwMode="auto">
            <a:xfrm>
              <a:off x="3065" y="1644"/>
              <a:ext cx="212" cy="1944"/>
            </a:xfrm>
            <a:custGeom>
              <a:avLst/>
              <a:gdLst>
                <a:gd name="T0" fmla="*/ 6 w 216"/>
                <a:gd name="T1" fmla="*/ 1332 h 1944"/>
                <a:gd name="T2" fmla="*/ 12 w 216"/>
                <a:gd name="T3" fmla="*/ 738 h 1944"/>
                <a:gd name="T4" fmla="*/ 18 w 216"/>
                <a:gd name="T5" fmla="*/ 1428 h 1944"/>
                <a:gd name="T6" fmla="*/ 18 w 216"/>
                <a:gd name="T7" fmla="*/ 1386 h 1944"/>
                <a:gd name="T8" fmla="*/ 24 w 216"/>
                <a:gd name="T9" fmla="*/ 1608 h 1944"/>
                <a:gd name="T10" fmla="*/ 27 w 216"/>
                <a:gd name="T11" fmla="*/ 450 h 1944"/>
                <a:gd name="T12" fmla="*/ 32 w 216"/>
                <a:gd name="T13" fmla="*/ 438 h 1944"/>
                <a:gd name="T14" fmla="*/ 38 w 216"/>
                <a:gd name="T15" fmla="*/ 1710 h 1944"/>
                <a:gd name="T16" fmla="*/ 44 w 216"/>
                <a:gd name="T17" fmla="*/ 1446 h 1944"/>
                <a:gd name="T18" fmla="*/ 50 w 216"/>
                <a:gd name="T19" fmla="*/ 1134 h 1944"/>
                <a:gd name="T20" fmla="*/ 50 w 216"/>
                <a:gd name="T21" fmla="*/ 612 h 1944"/>
                <a:gd name="T22" fmla="*/ 56 w 216"/>
                <a:gd name="T23" fmla="*/ 624 h 1944"/>
                <a:gd name="T24" fmla="*/ 62 w 216"/>
                <a:gd name="T25" fmla="*/ 822 h 1944"/>
                <a:gd name="T26" fmla="*/ 68 w 216"/>
                <a:gd name="T27" fmla="*/ 606 h 1944"/>
                <a:gd name="T28" fmla="*/ 74 w 216"/>
                <a:gd name="T29" fmla="*/ 1242 h 1944"/>
                <a:gd name="T30" fmla="*/ 78 w 216"/>
                <a:gd name="T31" fmla="*/ 1296 h 1944"/>
                <a:gd name="T32" fmla="*/ 82 w 216"/>
                <a:gd name="T33" fmla="*/ 1026 h 1944"/>
                <a:gd name="T34" fmla="*/ 88 w 216"/>
                <a:gd name="T35" fmla="*/ 330 h 1944"/>
                <a:gd name="T36" fmla="*/ 94 w 216"/>
                <a:gd name="T37" fmla="*/ 654 h 1944"/>
                <a:gd name="T38" fmla="*/ 100 w 216"/>
                <a:gd name="T39" fmla="*/ 1230 h 1944"/>
                <a:gd name="T40" fmla="*/ 106 w 216"/>
                <a:gd name="T41" fmla="*/ 1110 h 1944"/>
                <a:gd name="T42" fmla="*/ 106 w 216"/>
                <a:gd name="T43" fmla="*/ 984 h 1944"/>
                <a:gd name="T44" fmla="*/ 112 w 216"/>
                <a:gd name="T45" fmla="*/ 714 h 1944"/>
                <a:gd name="T46" fmla="*/ 118 w 216"/>
                <a:gd name="T47" fmla="*/ 564 h 1944"/>
                <a:gd name="T48" fmla="*/ 124 w 216"/>
                <a:gd name="T49" fmla="*/ 1878 h 1944"/>
                <a:gd name="T50" fmla="*/ 129 w 216"/>
                <a:gd name="T51" fmla="*/ 1512 h 1944"/>
                <a:gd name="T52" fmla="*/ 129 w 216"/>
                <a:gd name="T53" fmla="*/ 1188 h 1944"/>
                <a:gd name="T54" fmla="*/ 133 w 216"/>
                <a:gd name="T55" fmla="*/ 1176 h 1944"/>
                <a:gd name="T56" fmla="*/ 138 w 216"/>
                <a:gd name="T57" fmla="*/ 0 h 1944"/>
                <a:gd name="T58" fmla="*/ 144 w 216"/>
                <a:gd name="T59" fmla="*/ 1584 h 1944"/>
                <a:gd name="T60" fmla="*/ 150 w 216"/>
                <a:gd name="T61" fmla="*/ 1488 h 1944"/>
                <a:gd name="T62" fmla="*/ 156 w 216"/>
                <a:gd name="T63" fmla="*/ 714 h 1944"/>
                <a:gd name="T64" fmla="*/ 162 w 216"/>
                <a:gd name="T65" fmla="*/ 1056 h 1944"/>
                <a:gd name="T66" fmla="*/ 168 w 216"/>
                <a:gd name="T67" fmla="*/ 804 h 1944"/>
                <a:gd name="T68" fmla="*/ 168 w 216"/>
                <a:gd name="T69" fmla="*/ 822 h 1944"/>
                <a:gd name="T70" fmla="*/ 174 w 216"/>
                <a:gd name="T71" fmla="*/ 552 h 1944"/>
                <a:gd name="T72" fmla="*/ 179 w 216"/>
                <a:gd name="T73" fmla="*/ 420 h 1944"/>
                <a:gd name="T74" fmla="*/ 183 w 216"/>
                <a:gd name="T75" fmla="*/ 1458 h 1944"/>
                <a:gd name="T76" fmla="*/ 188 w 216"/>
                <a:gd name="T77" fmla="*/ 540 h 1944"/>
                <a:gd name="T78" fmla="*/ 188 w 216"/>
                <a:gd name="T79" fmla="*/ 1086 h 1944"/>
                <a:gd name="T80" fmla="*/ 194 w 216"/>
                <a:gd name="T81" fmla="*/ 288 h 1944"/>
                <a:gd name="T82" fmla="*/ 200 w 216"/>
                <a:gd name="T83" fmla="*/ 1266 h 19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944"/>
                <a:gd name="T128" fmla="*/ 216 w 216"/>
                <a:gd name="T129" fmla="*/ 1944 h 19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944">
                  <a:moveTo>
                    <a:pt x="0" y="288"/>
                  </a:moveTo>
                  <a:lnTo>
                    <a:pt x="0" y="552"/>
                  </a:lnTo>
                  <a:lnTo>
                    <a:pt x="6" y="1332"/>
                  </a:lnTo>
                  <a:lnTo>
                    <a:pt x="6" y="552"/>
                  </a:lnTo>
                  <a:lnTo>
                    <a:pt x="6" y="1422"/>
                  </a:lnTo>
                  <a:lnTo>
                    <a:pt x="12" y="738"/>
                  </a:lnTo>
                  <a:lnTo>
                    <a:pt x="12" y="1650"/>
                  </a:lnTo>
                  <a:lnTo>
                    <a:pt x="12" y="1194"/>
                  </a:lnTo>
                  <a:lnTo>
                    <a:pt x="18" y="1428"/>
                  </a:lnTo>
                  <a:lnTo>
                    <a:pt x="18" y="1494"/>
                  </a:lnTo>
                  <a:lnTo>
                    <a:pt x="18" y="468"/>
                  </a:lnTo>
                  <a:lnTo>
                    <a:pt x="18" y="1386"/>
                  </a:lnTo>
                  <a:lnTo>
                    <a:pt x="24" y="972"/>
                  </a:lnTo>
                  <a:lnTo>
                    <a:pt x="24" y="756"/>
                  </a:lnTo>
                  <a:lnTo>
                    <a:pt x="24" y="1608"/>
                  </a:lnTo>
                  <a:lnTo>
                    <a:pt x="30" y="918"/>
                  </a:lnTo>
                  <a:lnTo>
                    <a:pt x="30" y="1326"/>
                  </a:lnTo>
                  <a:lnTo>
                    <a:pt x="30" y="450"/>
                  </a:lnTo>
                  <a:lnTo>
                    <a:pt x="30" y="1080"/>
                  </a:lnTo>
                  <a:lnTo>
                    <a:pt x="36" y="1188"/>
                  </a:lnTo>
                  <a:lnTo>
                    <a:pt x="36" y="438"/>
                  </a:lnTo>
                  <a:lnTo>
                    <a:pt x="36" y="1944"/>
                  </a:lnTo>
                  <a:lnTo>
                    <a:pt x="42" y="660"/>
                  </a:lnTo>
                  <a:lnTo>
                    <a:pt x="42" y="1710"/>
                  </a:lnTo>
                  <a:lnTo>
                    <a:pt x="42" y="930"/>
                  </a:lnTo>
                  <a:lnTo>
                    <a:pt x="48" y="780"/>
                  </a:lnTo>
                  <a:lnTo>
                    <a:pt x="48" y="1446"/>
                  </a:lnTo>
                  <a:lnTo>
                    <a:pt x="48" y="720"/>
                  </a:lnTo>
                  <a:lnTo>
                    <a:pt x="48" y="954"/>
                  </a:lnTo>
                  <a:lnTo>
                    <a:pt x="54" y="1134"/>
                  </a:lnTo>
                  <a:lnTo>
                    <a:pt x="54" y="1488"/>
                  </a:lnTo>
                  <a:lnTo>
                    <a:pt x="54" y="246"/>
                  </a:lnTo>
                  <a:lnTo>
                    <a:pt x="54" y="612"/>
                  </a:lnTo>
                  <a:lnTo>
                    <a:pt x="60" y="1140"/>
                  </a:lnTo>
                  <a:lnTo>
                    <a:pt x="60" y="1596"/>
                  </a:lnTo>
                  <a:lnTo>
                    <a:pt x="60" y="624"/>
                  </a:lnTo>
                  <a:lnTo>
                    <a:pt x="66" y="1074"/>
                  </a:lnTo>
                  <a:lnTo>
                    <a:pt x="66" y="1590"/>
                  </a:lnTo>
                  <a:lnTo>
                    <a:pt x="66" y="822"/>
                  </a:lnTo>
                  <a:lnTo>
                    <a:pt x="66" y="1386"/>
                  </a:lnTo>
                  <a:lnTo>
                    <a:pt x="72" y="1548"/>
                  </a:lnTo>
                  <a:lnTo>
                    <a:pt x="72" y="606"/>
                  </a:lnTo>
                  <a:lnTo>
                    <a:pt x="72" y="786"/>
                  </a:lnTo>
                  <a:lnTo>
                    <a:pt x="78" y="522"/>
                  </a:lnTo>
                  <a:lnTo>
                    <a:pt x="78" y="1242"/>
                  </a:lnTo>
                  <a:lnTo>
                    <a:pt x="78" y="804"/>
                  </a:lnTo>
                  <a:lnTo>
                    <a:pt x="84" y="894"/>
                  </a:lnTo>
                  <a:lnTo>
                    <a:pt x="84" y="1296"/>
                  </a:lnTo>
                  <a:lnTo>
                    <a:pt x="84" y="534"/>
                  </a:lnTo>
                  <a:lnTo>
                    <a:pt x="84" y="828"/>
                  </a:lnTo>
                  <a:lnTo>
                    <a:pt x="90" y="1026"/>
                  </a:lnTo>
                  <a:lnTo>
                    <a:pt x="90" y="918"/>
                  </a:lnTo>
                  <a:lnTo>
                    <a:pt x="90" y="1344"/>
                  </a:lnTo>
                  <a:lnTo>
                    <a:pt x="96" y="330"/>
                  </a:lnTo>
                  <a:lnTo>
                    <a:pt x="96" y="1290"/>
                  </a:lnTo>
                  <a:lnTo>
                    <a:pt x="102" y="1416"/>
                  </a:lnTo>
                  <a:lnTo>
                    <a:pt x="102" y="654"/>
                  </a:lnTo>
                  <a:lnTo>
                    <a:pt x="102" y="750"/>
                  </a:lnTo>
                  <a:lnTo>
                    <a:pt x="108" y="474"/>
                  </a:lnTo>
                  <a:lnTo>
                    <a:pt x="108" y="1230"/>
                  </a:lnTo>
                  <a:lnTo>
                    <a:pt x="108" y="468"/>
                  </a:lnTo>
                  <a:lnTo>
                    <a:pt x="108" y="1092"/>
                  </a:lnTo>
                  <a:lnTo>
                    <a:pt x="114" y="1110"/>
                  </a:lnTo>
                  <a:lnTo>
                    <a:pt x="114" y="1740"/>
                  </a:lnTo>
                  <a:lnTo>
                    <a:pt x="114" y="600"/>
                  </a:lnTo>
                  <a:lnTo>
                    <a:pt x="114" y="984"/>
                  </a:lnTo>
                  <a:lnTo>
                    <a:pt x="120" y="1164"/>
                  </a:lnTo>
                  <a:lnTo>
                    <a:pt x="120" y="1506"/>
                  </a:lnTo>
                  <a:lnTo>
                    <a:pt x="120" y="714"/>
                  </a:lnTo>
                  <a:lnTo>
                    <a:pt x="126" y="1308"/>
                  </a:lnTo>
                  <a:lnTo>
                    <a:pt x="126" y="1512"/>
                  </a:lnTo>
                  <a:lnTo>
                    <a:pt x="126" y="564"/>
                  </a:lnTo>
                  <a:lnTo>
                    <a:pt x="126" y="852"/>
                  </a:lnTo>
                  <a:lnTo>
                    <a:pt x="132" y="768"/>
                  </a:lnTo>
                  <a:lnTo>
                    <a:pt x="132" y="1878"/>
                  </a:lnTo>
                  <a:lnTo>
                    <a:pt x="132" y="330"/>
                  </a:lnTo>
                  <a:lnTo>
                    <a:pt x="132" y="1044"/>
                  </a:lnTo>
                  <a:lnTo>
                    <a:pt x="138" y="1512"/>
                  </a:lnTo>
                  <a:lnTo>
                    <a:pt x="138" y="1542"/>
                  </a:lnTo>
                  <a:lnTo>
                    <a:pt x="138" y="690"/>
                  </a:lnTo>
                  <a:lnTo>
                    <a:pt x="138" y="1188"/>
                  </a:lnTo>
                  <a:lnTo>
                    <a:pt x="144" y="1716"/>
                  </a:lnTo>
                  <a:lnTo>
                    <a:pt x="144" y="726"/>
                  </a:lnTo>
                  <a:lnTo>
                    <a:pt x="144" y="1176"/>
                  </a:lnTo>
                  <a:lnTo>
                    <a:pt x="150" y="948"/>
                  </a:lnTo>
                  <a:lnTo>
                    <a:pt x="150" y="1128"/>
                  </a:lnTo>
                  <a:lnTo>
                    <a:pt x="150" y="0"/>
                  </a:lnTo>
                  <a:lnTo>
                    <a:pt x="150" y="1116"/>
                  </a:lnTo>
                  <a:lnTo>
                    <a:pt x="156" y="972"/>
                  </a:lnTo>
                  <a:lnTo>
                    <a:pt x="156" y="1584"/>
                  </a:lnTo>
                  <a:lnTo>
                    <a:pt x="156" y="780"/>
                  </a:lnTo>
                  <a:lnTo>
                    <a:pt x="162" y="1284"/>
                  </a:lnTo>
                  <a:lnTo>
                    <a:pt x="162" y="1488"/>
                  </a:lnTo>
                  <a:lnTo>
                    <a:pt x="162" y="654"/>
                  </a:lnTo>
                  <a:lnTo>
                    <a:pt x="162" y="1398"/>
                  </a:lnTo>
                  <a:lnTo>
                    <a:pt x="168" y="714"/>
                  </a:lnTo>
                  <a:lnTo>
                    <a:pt x="168" y="1638"/>
                  </a:lnTo>
                  <a:lnTo>
                    <a:pt x="168" y="1002"/>
                  </a:lnTo>
                  <a:lnTo>
                    <a:pt x="174" y="1056"/>
                  </a:lnTo>
                  <a:lnTo>
                    <a:pt x="174" y="1266"/>
                  </a:lnTo>
                  <a:lnTo>
                    <a:pt x="174" y="528"/>
                  </a:lnTo>
                  <a:lnTo>
                    <a:pt x="180" y="804"/>
                  </a:lnTo>
                  <a:lnTo>
                    <a:pt x="180" y="1080"/>
                  </a:lnTo>
                  <a:lnTo>
                    <a:pt x="180" y="372"/>
                  </a:lnTo>
                  <a:lnTo>
                    <a:pt x="180" y="822"/>
                  </a:lnTo>
                  <a:lnTo>
                    <a:pt x="186" y="1020"/>
                  </a:lnTo>
                  <a:lnTo>
                    <a:pt x="186" y="1242"/>
                  </a:lnTo>
                  <a:lnTo>
                    <a:pt x="186" y="552"/>
                  </a:lnTo>
                  <a:lnTo>
                    <a:pt x="186" y="972"/>
                  </a:lnTo>
                  <a:lnTo>
                    <a:pt x="192" y="1344"/>
                  </a:lnTo>
                  <a:lnTo>
                    <a:pt x="192" y="420"/>
                  </a:lnTo>
                  <a:lnTo>
                    <a:pt x="192" y="846"/>
                  </a:lnTo>
                  <a:lnTo>
                    <a:pt x="198" y="1440"/>
                  </a:lnTo>
                  <a:lnTo>
                    <a:pt x="198" y="1458"/>
                  </a:lnTo>
                  <a:lnTo>
                    <a:pt x="198" y="666"/>
                  </a:lnTo>
                  <a:lnTo>
                    <a:pt x="198" y="990"/>
                  </a:lnTo>
                  <a:lnTo>
                    <a:pt x="204" y="540"/>
                  </a:lnTo>
                  <a:lnTo>
                    <a:pt x="204" y="1260"/>
                  </a:lnTo>
                  <a:lnTo>
                    <a:pt x="204" y="528"/>
                  </a:lnTo>
                  <a:lnTo>
                    <a:pt x="204" y="1086"/>
                  </a:lnTo>
                  <a:lnTo>
                    <a:pt x="210" y="942"/>
                  </a:lnTo>
                  <a:lnTo>
                    <a:pt x="210" y="1212"/>
                  </a:lnTo>
                  <a:lnTo>
                    <a:pt x="210" y="288"/>
                  </a:lnTo>
                  <a:lnTo>
                    <a:pt x="210" y="1014"/>
                  </a:lnTo>
                  <a:lnTo>
                    <a:pt x="216" y="1026"/>
                  </a:lnTo>
                  <a:lnTo>
                    <a:pt x="216" y="1266"/>
                  </a:lnTo>
                  <a:lnTo>
                    <a:pt x="216" y="282"/>
                  </a:lnTo>
                  <a:lnTo>
                    <a:pt x="216" y="1170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4" name="Freeform 33"/>
            <p:cNvSpPr>
              <a:spLocks/>
            </p:cNvSpPr>
            <p:nvPr/>
          </p:nvSpPr>
          <p:spPr bwMode="auto">
            <a:xfrm>
              <a:off x="3277" y="1836"/>
              <a:ext cx="218" cy="1590"/>
            </a:xfrm>
            <a:custGeom>
              <a:avLst/>
              <a:gdLst>
                <a:gd name="T0" fmla="*/ 6 w 222"/>
                <a:gd name="T1" fmla="*/ 1338 h 1590"/>
                <a:gd name="T2" fmla="*/ 12 w 222"/>
                <a:gd name="T3" fmla="*/ 1260 h 1590"/>
                <a:gd name="T4" fmla="*/ 18 w 222"/>
                <a:gd name="T5" fmla="*/ 1116 h 1590"/>
                <a:gd name="T6" fmla="*/ 24 w 222"/>
                <a:gd name="T7" fmla="*/ 1302 h 1590"/>
                <a:gd name="T8" fmla="*/ 27 w 222"/>
                <a:gd name="T9" fmla="*/ 972 h 1590"/>
                <a:gd name="T10" fmla="*/ 27 w 222"/>
                <a:gd name="T11" fmla="*/ 1086 h 1590"/>
                <a:gd name="T12" fmla="*/ 32 w 222"/>
                <a:gd name="T13" fmla="*/ 480 h 1590"/>
                <a:gd name="T14" fmla="*/ 38 w 222"/>
                <a:gd name="T15" fmla="*/ 348 h 1590"/>
                <a:gd name="T16" fmla="*/ 44 w 222"/>
                <a:gd name="T17" fmla="*/ 1362 h 1590"/>
                <a:gd name="T18" fmla="*/ 50 w 222"/>
                <a:gd name="T19" fmla="*/ 1080 h 1590"/>
                <a:gd name="T20" fmla="*/ 50 w 222"/>
                <a:gd name="T21" fmla="*/ 756 h 1590"/>
                <a:gd name="T22" fmla="*/ 56 w 222"/>
                <a:gd name="T23" fmla="*/ 252 h 1590"/>
                <a:gd name="T24" fmla="*/ 62 w 222"/>
                <a:gd name="T25" fmla="*/ 1188 h 1590"/>
                <a:gd name="T26" fmla="*/ 68 w 222"/>
                <a:gd name="T27" fmla="*/ 1146 h 1590"/>
                <a:gd name="T28" fmla="*/ 74 w 222"/>
                <a:gd name="T29" fmla="*/ 942 h 1590"/>
                <a:gd name="T30" fmla="*/ 74 w 222"/>
                <a:gd name="T31" fmla="*/ 762 h 1590"/>
                <a:gd name="T32" fmla="*/ 79 w 222"/>
                <a:gd name="T33" fmla="*/ 408 h 1590"/>
                <a:gd name="T34" fmla="*/ 82 w 222"/>
                <a:gd name="T35" fmla="*/ 1146 h 1590"/>
                <a:gd name="T36" fmla="*/ 88 w 222"/>
                <a:gd name="T37" fmla="*/ 1326 h 1590"/>
                <a:gd name="T38" fmla="*/ 94 w 222"/>
                <a:gd name="T39" fmla="*/ 888 h 1590"/>
                <a:gd name="T40" fmla="*/ 100 w 222"/>
                <a:gd name="T41" fmla="*/ 552 h 1590"/>
                <a:gd name="T42" fmla="*/ 100 w 222"/>
                <a:gd name="T43" fmla="*/ 546 h 1590"/>
                <a:gd name="T44" fmla="*/ 106 w 222"/>
                <a:gd name="T45" fmla="*/ 396 h 1590"/>
                <a:gd name="T46" fmla="*/ 112 w 222"/>
                <a:gd name="T47" fmla="*/ 1254 h 1590"/>
                <a:gd name="T48" fmla="*/ 118 w 222"/>
                <a:gd name="T49" fmla="*/ 1584 h 1590"/>
                <a:gd name="T50" fmla="*/ 124 w 222"/>
                <a:gd name="T51" fmla="*/ 1170 h 1590"/>
                <a:gd name="T52" fmla="*/ 130 w 222"/>
                <a:gd name="T53" fmla="*/ 414 h 1590"/>
                <a:gd name="T54" fmla="*/ 134 w 222"/>
                <a:gd name="T55" fmla="*/ 210 h 1590"/>
                <a:gd name="T56" fmla="*/ 138 w 222"/>
                <a:gd name="T57" fmla="*/ 1410 h 1590"/>
                <a:gd name="T58" fmla="*/ 144 w 222"/>
                <a:gd name="T59" fmla="*/ 864 h 1590"/>
                <a:gd name="T60" fmla="*/ 150 w 222"/>
                <a:gd name="T61" fmla="*/ 1080 h 1590"/>
                <a:gd name="T62" fmla="*/ 150 w 222"/>
                <a:gd name="T63" fmla="*/ 828 h 1590"/>
                <a:gd name="T64" fmla="*/ 156 w 222"/>
                <a:gd name="T65" fmla="*/ 714 h 1590"/>
                <a:gd name="T66" fmla="*/ 162 w 222"/>
                <a:gd name="T67" fmla="*/ 294 h 1590"/>
                <a:gd name="T68" fmla="*/ 168 w 222"/>
                <a:gd name="T69" fmla="*/ 60 h 1590"/>
                <a:gd name="T70" fmla="*/ 174 w 222"/>
                <a:gd name="T71" fmla="*/ 648 h 1590"/>
                <a:gd name="T72" fmla="*/ 180 w 222"/>
                <a:gd name="T73" fmla="*/ 804 h 1590"/>
                <a:gd name="T74" fmla="*/ 185 w 222"/>
                <a:gd name="T75" fmla="*/ 246 h 1590"/>
                <a:gd name="T76" fmla="*/ 189 w 222"/>
                <a:gd name="T77" fmla="*/ 876 h 1590"/>
                <a:gd name="T78" fmla="*/ 194 w 222"/>
                <a:gd name="T79" fmla="*/ 348 h 1590"/>
                <a:gd name="T80" fmla="*/ 200 w 222"/>
                <a:gd name="T81" fmla="*/ 1026 h 1590"/>
                <a:gd name="T82" fmla="*/ 206 w 222"/>
                <a:gd name="T83" fmla="*/ 1224 h 15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1590"/>
                <a:gd name="T128" fmla="*/ 222 w 222"/>
                <a:gd name="T129" fmla="*/ 1590 h 15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1590">
                  <a:moveTo>
                    <a:pt x="0" y="978"/>
                  </a:moveTo>
                  <a:lnTo>
                    <a:pt x="6" y="774"/>
                  </a:lnTo>
                  <a:lnTo>
                    <a:pt x="6" y="1338"/>
                  </a:lnTo>
                  <a:lnTo>
                    <a:pt x="6" y="594"/>
                  </a:lnTo>
                  <a:lnTo>
                    <a:pt x="12" y="840"/>
                  </a:lnTo>
                  <a:lnTo>
                    <a:pt x="12" y="1260"/>
                  </a:lnTo>
                  <a:lnTo>
                    <a:pt x="12" y="660"/>
                  </a:lnTo>
                  <a:lnTo>
                    <a:pt x="18" y="486"/>
                  </a:lnTo>
                  <a:lnTo>
                    <a:pt x="18" y="1116"/>
                  </a:lnTo>
                  <a:lnTo>
                    <a:pt x="18" y="486"/>
                  </a:lnTo>
                  <a:lnTo>
                    <a:pt x="24" y="810"/>
                  </a:lnTo>
                  <a:lnTo>
                    <a:pt x="24" y="1302"/>
                  </a:lnTo>
                  <a:lnTo>
                    <a:pt x="24" y="96"/>
                  </a:lnTo>
                  <a:lnTo>
                    <a:pt x="24" y="1008"/>
                  </a:lnTo>
                  <a:lnTo>
                    <a:pt x="30" y="972"/>
                  </a:lnTo>
                  <a:lnTo>
                    <a:pt x="30" y="1170"/>
                  </a:lnTo>
                  <a:lnTo>
                    <a:pt x="30" y="210"/>
                  </a:lnTo>
                  <a:lnTo>
                    <a:pt x="30" y="1086"/>
                  </a:lnTo>
                  <a:lnTo>
                    <a:pt x="36" y="498"/>
                  </a:lnTo>
                  <a:lnTo>
                    <a:pt x="36" y="1362"/>
                  </a:lnTo>
                  <a:lnTo>
                    <a:pt x="36" y="480"/>
                  </a:lnTo>
                  <a:lnTo>
                    <a:pt x="42" y="606"/>
                  </a:lnTo>
                  <a:lnTo>
                    <a:pt x="42" y="1014"/>
                  </a:lnTo>
                  <a:lnTo>
                    <a:pt x="42" y="348"/>
                  </a:lnTo>
                  <a:lnTo>
                    <a:pt x="42" y="930"/>
                  </a:lnTo>
                  <a:lnTo>
                    <a:pt x="48" y="738"/>
                  </a:lnTo>
                  <a:lnTo>
                    <a:pt x="48" y="1362"/>
                  </a:lnTo>
                  <a:lnTo>
                    <a:pt x="48" y="444"/>
                  </a:lnTo>
                  <a:lnTo>
                    <a:pt x="48" y="954"/>
                  </a:lnTo>
                  <a:lnTo>
                    <a:pt x="54" y="1080"/>
                  </a:lnTo>
                  <a:lnTo>
                    <a:pt x="54" y="1110"/>
                  </a:lnTo>
                  <a:lnTo>
                    <a:pt x="54" y="504"/>
                  </a:lnTo>
                  <a:lnTo>
                    <a:pt x="54" y="756"/>
                  </a:lnTo>
                  <a:lnTo>
                    <a:pt x="60" y="840"/>
                  </a:lnTo>
                  <a:lnTo>
                    <a:pt x="60" y="1392"/>
                  </a:lnTo>
                  <a:lnTo>
                    <a:pt x="60" y="252"/>
                  </a:lnTo>
                  <a:lnTo>
                    <a:pt x="60" y="408"/>
                  </a:lnTo>
                  <a:lnTo>
                    <a:pt x="66" y="198"/>
                  </a:lnTo>
                  <a:lnTo>
                    <a:pt x="66" y="1188"/>
                  </a:lnTo>
                  <a:lnTo>
                    <a:pt x="66" y="138"/>
                  </a:lnTo>
                  <a:lnTo>
                    <a:pt x="72" y="618"/>
                  </a:lnTo>
                  <a:lnTo>
                    <a:pt x="72" y="1146"/>
                  </a:lnTo>
                  <a:lnTo>
                    <a:pt x="72" y="504"/>
                  </a:lnTo>
                  <a:lnTo>
                    <a:pt x="72" y="846"/>
                  </a:lnTo>
                  <a:lnTo>
                    <a:pt x="78" y="942"/>
                  </a:lnTo>
                  <a:lnTo>
                    <a:pt x="78" y="1086"/>
                  </a:lnTo>
                  <a:lnTo>
                    <a:pt x="78" y="624"/>
                  </a:lnTo>
                  <a:lnTo>
                    <a:pt x="78" y="762"/>
                  </a:lnTo>
                  <a:lnTo>
                    <a:pt x="84" y="732"/>
                  </a:lnTo>
                  <a:lnTo>
                    <a:pt x="84" y="1470"/>
                  </a:lnTo>
                  <a:lnTo>
                    <a:pt x="84" y="408"/>
                  </a:lnTo>
                  <a:lnTo>
                    <a:pt x="84" y="1008"/>
                  </a:lnTo>
                  <a:lnTo>
                    <a:pt x="90" y="1128"/>
                  </a:lnTo>
                  <a:lnTo>
                    <a:pt x="90" y="1146"/>
                  </a:lnTo>
                  <a:lnTo>
                    <a:pt x="90" y="450"/>
                  </a:lnTo>
                  <a:lnTo>
                    <a:pt x="90" y="900"/>
                  </a:lnTo>
                  <a:lnTo>
                    <a:pt x="96" y="1326"/>
                  </a:lnTo>
                  <a:lnTo>
                    <a:pt x="96" y="0"/>
                  </a:lnTo>
                  <a:lnTo>
                    <a:pt x="96" y="1026"/>
                  </a:lnTo>
                  <a:lnTo>
                    <a:pt x="102" y="888"/>
                  </a:lnTo>
                  <a:lnTo>
                    <a:pt x="102" y="750"/>
                  </a:lnTo>
                  <a:lnTo>
                    <a:pt x="102" y="1590"/>
                  </a:lnTo>
                  <a:lnTo>
                    <a:pt x="108" y="552"/>
                  </a:lnTo>
                  <a:lnTo>
                    <a:pt x="108" y="1086"/>
                  </a:lnTo>
                  <a:lnTo>
                    <a:pt x="108" y="84"/>
                  </a:lnTo>
                  <a:lnTo>
                    <a:pt x="108" y="546"/>
                  </a:lnTo>
                  <a:lnTo>
                    <a:pt x="114" y="732"/>
                  </a:lnTo>
                  <a:lnTo>
                    <a:pt x="114" y="1170"/>
                  </a:lnTo>
                  <a:lnTo>
                    <a:pt x="114" y="396"/>
                  </a:lnTo>
                  <a:lnTo>
                    <a:pt x="114" y="1092"/>
                  </a:lnTo>
                  <a:lnTo>
                    <a:pt x="120" y="582"/>
                  </a:lnTo>
                  <a:lnTo>
                    <a:pt x="120" y="1254"/>
                  </a:lnTo>
                  <a:lnTo>
                    <a:pt x="120" y="642"/>
                  </a:lnTo>
                  <a:lnTo>
                    <a:pt x="126" y="1092"/>
                  </a:lnTo>
                  <a:lnTo>
                    <a:pt x="126" y="1584"/>
                  </a:lnTo>
                  <a:lnTo>
                    <a:pt x="126" y="582"/>
                  </a:lnTo>
                  <a:lnTo>
                    <a:pt x="132" y="396"/>
                  </a:lnTo>
                  <a:lnTo>
                    <a:pt x="132" y="1170"/>
                  </a:lnTo>
                  <a:lnTo>
                    <a:pt x="132" y="636"/>
                  </a:lnTo>
                  <a:lnTo>
                    <a:pt x="138" y="1020"/>
                  </a:lnTo>
                  <a:lnTo>
                    <a:pt x="138" y="414"/>
                  </a:lnTo>
                  <a:lnTo>
                    <a:pt x="144" y="912"/>
                  </a:lnTo>
                  <a:lnTo>
                    <a:pt x="144" y="1188"/>
                  </a:lnTo>
                  <a:lnTo>
                    <a:pt x="144" y="210"/>
                  </a:lnTo>
                  <a:lnTo>
                    <a:pt x="144" y="810"/>
                  </a:lnTo>
                  <a:lnTo>
                    <a:pt x="150" y="708"/>
                  </a:lnTo>
                  <a:lnTo>
                    <a:pt x="150" y="1410"/>
                  </a:lnTo>
                  <a:lnTo>
                    <a:pt x="150" y="324"/>
                  </a:lnTo>
                  <a:lnTo>
                    <a:pt x="150" y="1164"/>
                  </a:lnTo>
                  <a:lnTo>
                    <a:pt x="156" y="864"/>
                  </a:lnTo>
                  <a:lnTo>
                    <a:pt x="156" y="1272"/>
                  </a:lnTo>
                  <a:lnTo>
                    <a:pt x="156" y="414"/>
                  </a:lnTo>
                  <a:lnTo>
                    <a:pt x="162" y="1080"/>
                  </a:lnTo>
                  <a:lnTo>
                    <a:pt x="162" y="1284"/>
                  </a:lnTo>
                  <a:lnTo>
                    <a:pt x="162" y="216"/>
                  </a:lnTo>
                  <a:lnTo>
                    <a:pt x="162" y="828"/>
                  </a:lnTo>
                  <a:lnTo>
                    <a:pt x="168" y="1002"/>
                  </a:lnTo>
                  <a:lnTo>
                    <a:pt x="168" y="1200"/>
                  </a:lnTo>
                  <a:lnTo>
                    <a:pt x="168" y="714"/>
                  </a:lnTo>
                  <a:lnTo>
                    <a:pt x="168" y="1056"/>
                  </a:lnTo>
                  <a:lnTo>
                    <a:pt x="174" y="1350"/>
                  </a:lnTo>
                  <a:lnTo>
                    <a:pt x="174" y="294"/>
                  </a:lnTo>
                  <a:lnTo>
                    <a:pt x="174" y="588"/>
                  </a:lnTo>
                  <a:lnTo>
                    <a:pt x="180" y="1290"/>
                  </a:lnTo>
                  <a:lnTo>
                    <a:pt x="180" y="60"/>
                  </a:lnTo>
                  <a:lnTo>
                    <a:pt x="180" y="546"/>
                  </a:lnTo>
                  <a:lnTo>
                    <a:pt x="186" y="1200"/>
                  </a:lnTo>
                  <a:lnTo>
                    <a:pt x="186" y="648"/>
                  </a:lnTo>
                  <a:lnTo>
                    <a:pt x="192" y="1032"/>
                  </a:lnTo>
                  <a:lnTo>
                    <a:pt x="192" y="216"/>
                  </a:lnTo>
                  <a:lnTo>
                    <a:pt x="192" y="804"/>
                  </a:lnTo>
                  <a:lnTo>
                    <a:pt x="198" y="1140"/>
                  </a:lnTo>
                  <a:lnTo>
                    <a:pt x="198" y="1236"/>
                  </a:lnTo>
                  <a:lnTo>
                    <a:pt x="198" y="246"/>
                  </a:lnTo>
                  <a:lnTo>
                    <a:pt x="204" y="1170"/>
                  </a:lnTo>
                  <a:lnTo>
                    <a:pt x="204" y="486"/>
                  </a:lnTo>
                  <a:lnTo>
                    <a:pt x="204" y="876"/>
                  </a:lnTo>
                  <a:lnTo>
                    <a:pt x="210" y="900"/>
                  </a:lnTo>
                  <a:lnTo>
                    <a:pt x="210" y="1500"/>
                  </a:lnTo>
                  <a:lnTo>
                    <a:pt x="210" y="348"/>
                  </a:lnTo>
                  <a:lnTo>
                    <a:pt x="210" y="864"/>
                  </a:lnTo>
                  <a:lnTo>
                    <a:pt x="216" y="996"/>
                  </a:lnTo>
                  <a:lnTo>
                    <a:pt x="216" y="1026"/>
                  </a:lnTo>
                  <a:lnTo>
                    <a:pt x="216" y="528"/>
                  </a:lnTo>
                  <a:lnTo>
                    <a:pt x="216" y="960"/>
                  </a:lnTo>
                  <a:lnTo>
                    <a:pt x="222" y="1224"/>
                  </a:lnTo>
                  <a:lnTo>
                    <a:pt x="222" y="1374"/>
                  </a:lnTo>
                  <a:lnTo>
                    <a:pt x="222" y="444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5" name="Freeform 34"/>
            <p:cNvSpPr>
              <a:spLocks/>
            </p:cNvSpPr>
            <p:nvPr/>
          </p:nvSpPr>
          <p:spPr bwMode="auto">
            <a:xfrm>
              <a:off x="3495" y="1806"/>
              <a:ext cx="206" cy="1674"/>
            </a:xfrm>
            <a:custGeom>
              <a:avLst/>
              <a:gdLst>
                <a:gd name="T0" fmla="*/ 6 w 210"/>
                <a:gd name="T1" fmla="*/ 1236 h 1674"/>
                <a:gd name="T2" fmla="*/ 12 w 210"/>
                <a:gd name="T3" fmla="*/ 1164 h 1674"/>
                <a:gd name="T4" fmla="*/ 12 w 210"/>
                <a:gd name="T5" fmla="*/ 1140 h 1674"/>
                <a:gd name="T6" fmla="*/ 18 w 210"/>
                <a:gd name="T7" fmla="*/ 420 h 1674"/>
                <a:gd name="T8" fmla="*/ 24 w 210"/>
                <a:gd name="T9" fmla="*/ 1296 h 1674"/>
                <a:gd name="T10" fmla="*/ 26 w 210"/>
                <a:gd name="T11" fmla="*/ 1038 h 1674"/>
                <a:gd name="T12" fmla="*/ 26 w 210"/>
                <a:gd name="T13" fmla="*/ 924 h 1674"/>
                <a:gd name="T14" fmla="*/ 32 w 210"/>
                <a:gd name="T15" fmla="*/ 258 h 1674"/>
                <a:gd name="T16" fmla="*/ 38 w 210"/>
                <a:gd name="T17" fmla="*/ 1104 h 1674"/>
                <a:gd name="T18" fmla="*/ 44 w 210"/>
                <a:gd name="T19" fmla="*/ 1248 h 1674"/>
                <a:gd name="T20" fmla="*/ 44 w 210"/>
                <a:gd name="T21" fmla="*/ 780 h 1674"/>
                <a:gd name="T22" fmla="*/ 50 w 210"/>
                <a:gd name="T23" fmla="*/ 594 h 1674"/>
                <a:gd name="T24" fmla="*/ 56 w 210"/>
                <a:gd name="T25" fmla="*/ 1296 h 1674"/>
                <a:gd name="T26" fmla="*/ 62 w 210"/>
                <a:gd name="T27" fmla="*/ 486 h 1674"/>
                <a:gd name="T28" fmla="*/ 68 w 210"/>
                <a:gd name="T29" fmla="*/ 1086 h 1674"/>
                <a:gd name="T30" fmla="*/ 74 w 210"/>
                <a:gd name="T31" fmla="*/ 1074 h 1674"/>
                <a:gd name="T32" fmla="*/ 77 w 210"/>
                <a:gd name="T33" fmla="*/ 906 h 1674"/>
                <a:gd name="T34" fmla="*/ 77 w 210"/>
                <a:gd name="T35" fmla="*/ 990 h 1674"/>
                <a:gd name="T36" fmla="*/ 82 w 210"/>
                <a:gd name="T37" fmla="*/ 462 h 1674"/>
                <a:gd name="T38" fmla="*/ 88 w 210"/>
                <a:gd name="T39" fmla="*/ 138 h 1674"/>
                <a:gd name="T40" fmla="*/ 94 w 210"/>
                <a:gd name="T41" fmla="*/ 1398 h 1674"/>
                <a:gd name="T42" fmla="*/ 100 w 210"/>
                <a:gd name="T43" fmla="*/ 900 h 1674"/>
                <a:gd name="T44" fmla="*/ 106 w 210"/>
                <a:gd name="T45" fmla="*/ 954 h 1674"/>
                <a:gd name="T46" fmla="*/ 112 w 210"/>
                <a:gd name="T47" fmla="*/ 924 h 1674"/>
                <a:gd name="T48" fmla="*/ 118 w 210"/>
                <a:gd name="T49" fmla="*/ 498 h 1674"/>
                <a:gd name="T50" fmla="*/ 123 w 210"/>
                <a:gd name="T51" fmla="*/ 318 h 1674"/>
                <a:gd name="T52" fmla="*/ 127 w 210"/>
                <a:gd name="T53" fmla="*/ 1524 h 1674"/>
                <a:gd name="T54" fmla="*/ 132 w 210"/>
                <a:gd name="T55" fmla="*/ 624 h 1674"/>
                <a:gd name="T56" fmla="*/ 132 w 210"/>
                <a:gd name="T57" fmla="*/ 618 h 1674"/>
                <a:gd name="T58" fmla="*/ 138 w 210"/>
                <a:gd name="T59" fmla="*/ 1236 h 1674"/>
                <a:gd name="T60" fmla="*/ 144 w 210"/>
                <a:gd name="T61" fmla="*/ 312 h 1674"/>
                <a:gd name="T62" fmla="*/ 150 w 210"/>
                <a:gd name="T63" fmla="*/ 1380 h 1674"/>
                <a:gd name="T64" fmla="*/ 156 w 210"/>
                <a:gd name="T65" fmla="*/ 1254 h 1674"/>
                <a:gd name="T66" fmla="*/ 156 w 210"/>
                <a:gd name="T67" fmla="*/ 876 h 1674"/>
                <a:gd name="T68" fmla="*/ 162 w 210"/>
                <a:gd name="T69" fmla="*/ 60 h 1674"/>
                <a:gd name="T70" fmla="*/ 168 w 210"/>
                <a:gd name="T71" fmla="*/ 996 h 1674"/>
                <a:gd name="T72" fmla="*/ 173 w 210"/>
                <a:gd name="T73" fmla="*/ 1200 h 1674"/>
                <a:gd name="T74" fmla="*/ 177 w 210"/>
                <a:gd name="T75" fmla="*/ 1278 h 1674"/>
                <a:gd name="T76" fmla="*/ 177 w 210"/>
                <a:gd name="T77" fmla="*/ 774 h 1674"/>
                <a:gd name="T78" fmla="*/ 182 w 210"/>
                <a:gd name="T79" fmla="*/ 462 h 1674"/>
                <a:gd name="T80" fmla="*/ 188 w 210"/>
                <a:gd name="T81" fmla="*/ 1434 h 1674"/>
                <a:gd name="T82" fmla="*/ 194 w 210"/>
                <a:gd name="T83" fmla="*/ 900 h 16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0"/>
                <a:gd name="T127" fmla="*/ 0 h 1674"/>
                <a:gd name="T128" fmla="*/ 210 w 210"/>
                <a:gd name="T129" fmla="*/ 1674 h 16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0" h="1674">
                  <a:moveTo>
                    <a:pt x="0" y="474"/>
                  </a:moveTo>
                  <a:lnTo>
                    <a:pt x="0" y="1194"/>
                  </a:lnTo>
                  <a:lnTo>
                    <a:pt x="6" y="1236"/>
                  </a:lnTo>
                  <a:lnTo>
                    <a:pt x="6" y="84"/>
                  </a:lnTo>
                  <a:lnTo>
                    <a:pt x="6" y="960"/>
                  </a:lnTo>
                  <a:lnTo>
                    <a:pt x="12" y="1164"/>
                  </a:lnTo>
                  <a:lnTo>
                    <a:pt x="12" y="1434"/>
                  </a:lnTo>
                  <a:lnTo>
                    <a:pt x="12" y="186"/>
                  </a:lnTo>
                  <a:lnTo>
                    <a:pt x="12" y="1140"/>
                  </a:lnTo>
                  <a:lnTo>
                    <a:pt x="18" y="888"/>
                  </a:lnTo>
                  <a:lnTo>
                    <a:pt x="18" y="1308"/>
                  </a:lnTo>
                  <a:lnTo>
                    <a:pt x="18" y="420"/>
                  </a:lnTo>
                  <a:lnTo>
                    <a:pt x="18" y="1044"/>
                  </a:lnTo>
                  <a:lnTo>
                    <a:pt x="24" y="1236"/>
                  </a:lnTo>
                  <a:lnTo>
                    <a:pt x="24" y="1296"/>
                  </a:lnTo>
                  <a:lnTo>
                    <a:pt x="24" y="516"/>
                  </a:lnTo>
                  <a:lnTo>
                    <a:pt x="24" y="1002"/>
                  </a:lnTo>
                  <a:lnTo>
                    <a:pt x="30" y="1038"/>
                  </a:lnTo>
                  <a:lnTo>
                    <a:pt x="30" y="1218"/>
                  </a:lnTo>
                  <a:lnTo>
                    <a:pt x="30" y="642"/>
                  </a:lnTo>
                  <a:lnTo>
                    <a:pt x="30" y="924"/>
                  </a:lnTo>
                  <a:lnTo>
                    <a:pt x="36" y="966"/>
                  </a:lnTo>
                  <a:lnTo>
                    <a:pt x="36" y="1320"/>
                  </a:lnTo>
                  <a:lnTo>
                    <a:pt x="36" y="258"/>
                  </a:lnTo>
                  <a:lnTo>
                    <a:pt x="36" y="1170"/>
                  </a:lnTo>
                  <a:lnTo>
                    <a:pt x="42" y="834"/>
                  </a:lnTo>
                  <a:lnTo>
                    <a:pt x="42" y="1104"/>
                  </a:lnTo>
                  <a:lnTo>
                    <a:pt x="42" y="264"/>
                  </a:lnTo>
                  <a:lnTo>
                    <a:pt x="42" y="822"/>
                  </a:lnTo>
                  <a:lnTo>
                    <a:pt x="48" y="1248"/>
                  </a:lnTo>
                  <a:lnTo>
                    <a:pt x="48" y="1326"/>
                  </a:lnTo>
                  <a:lnTo>
                    <a:pt x="48" y="702"/>
                  </a:lnTo>
                  <a:lnTo>
                    <a:pt x="48" y="780"/>
                  </a:lnTo>
                  <a:lnTo>
                    <a:pt x="54" y="1068"/>
                  </a:lnTo>
                  <a:lnTo>
                    <a:pt x="54" y="1566"/>
                  </a:lnTo>
                  <a:lnTo>
                    <a:pt x="54" y="594"/>
                  </a:lnTo>
                  <a:lnTo>
                    <a:pt x="54" y="1350"/>
                  </a:lnTo>
                  <a:lnTo>
                    <a:pt x="60" y="720"/>
                  </a:lnTo>
                  <a:lnTo>
                    <a:pt x="60" y="1296"/>
                  </a:lnTo>
                  <a:lnTo>
                    <a:pt x="60" y="648"/>
                  </a:lnTo>
                  <a:lnTo>
                    <a:pt x="60" y="1236"/>
                  </a:lnTo>
                  <a:lnTo>
                    <a:pt x="66" y="486"/>
                  </a:lnTo>
                  <a:lnTo>
                    <a:pt x="66" y="1308"/>
                  </a:lnTo>
                  <a:lnTo>
                    <a:pt x="66" y="798"/>
                  </a:lnTo>
                  <a:lnTo>
                    <a:pt x="72" y="1086"/>
                  </a:lnTo>
                  <a:lnTo>
                    <a:pt x="72" y="1398"/>
                  </a:lnTo>
                  <a:lnTo>
                    <a:pt x="72" y="546"/>
                  </a:lnTo>
                  <a:lnTo>
                    <a:pt x="78" y="1074"/>
                  </a:lnTo>
                  <a:lnTo>
                    <a:pt x="78" y="174"/>
                  </a:lnTo>
                  <a:lnTo>
                    <a:pt x="78" y="690"/>
                  </a:lnTo>
                  <a:lnTo>
                    <a:pt x="84" y="906"/>
                  </a:lnTo>
                  <a:lnTo>
                    <a:pt x="84" y="1170"/>
                  </a:lnTo>
                  <a:lnTo>
                    <a:pt x="84" y="0"/>
                  </a:lnTo>
                  <a:lnTo>
                    <a:pt x="84" y="990"/>
                  </a:lnTo>
                  <a:lnTo>
                    <a:pt x="90" y="480"/>
                  </a:lnTo>
                  <a:lnTo>
                    <a:pt x="90" y="1440"/>
                  </a:lnTo>
                  <a:lnTo>
                    <a:pt x="90" y="462"/>
                  </a:lnTo>
                  <a:lnTo>
                    <a:pt x="90" y="882"/>
                  </a:lnTo>
                  <a:lnTo>
                    <a:pt x="96" y="1380"/>
                  </a:lnTo>
                  <a:lnTo>
                    <a:pt x="96" y="138"/>
                  </a:lnTo>
                  <a:lnTo>
                    <a:pt x="96" y="564"/>
                  </a:lnTo>
                  <a:lnTo>
                    <a:pt x="102" y="456"/>
                  </a:lnTo>
                  <a:lnTo>
                    <a:pt x="102" y="1398"/>
                  </a:lnTo>
                  <a:lnTo>
                    <a:pt x="108" y="138"/>
                  </a:lnTo>
                  <a:lnTo>
                    <a:pt x="108" y="1308"/>
                  </a:lnTo>
                  <a:lnTo>
                    <a:pt x="108" y="900"/>
                  </a:lnTo>
                  <a:lnTo>
                    <a:pt x="114" y="312"/>
                  </a:lnTo>
                  <a:lnTo>
                    <a:pt x="114" y="1392"/>
                  </a:lnTo>
                  <a:lnTo>
                    <a:pt x="114" y="954"/>
                  </a:lnTo>
                  <a:lnTo>
                    <a:pt x="120" y="960"/>
                  </a:lnTo>
                  <a:lnTo>
                    <a:pt x="120" y="522"/>
                  </a:lnTo>
                  <a:lnTo>
                    <a:pt x="120" y="924"/>
                  </a:lnTo>
                  <a:lnTo>
                    <a:pt x="126" y="810"/>
                  </a:lnTo>
                  <a:lnTo>
                    <a:pt x="126" y="1386"/>
                  </a:lnTo>
                  <a:lnTo>
                    <a:pt x="126" y="498"/>
                  </a:lnTo>
                  <a:lnTo>
                    <a:pt x="126" y="822"/>
                  </a:lnTo>
                  <a:lnTo>
                    <a:pt x="132" y="756"/>
                  </a:lnTo>
                  <a:lnTo>
                    <a:pt x="132" y="318"/>
                  </a:lnTo>
                  <a:lnTo>
                    <a:pt x="132" y="1512"/>
                  </a:lnTo>
                  <a:lnTo>
                    <a:pt x="138" y="1074"/>
                  </a:lnTo>
                  <a:lnTo>
                    <a:pt x="138" y="1524"/>
                  </a:lnTo>
                  <a:lnTo>
                    <a:pt x="138" y="516"/>
                  </a:lnTo>
                  <a:lnTo>
                    <a:pt x="138" y="966"/>
                  </a:lnTo>
                  <a:lnTo>
                    <a:pt x="144" y="624"/>
                  </a:lnTo>
                  <a:lnTo>
                    <a:pt x="144" y="1602"/>
                  </a:lnTo>
                  <a:lnTo>
                    <a:pt x="144" y="246"/>
                  </a:lnTo>
                  <a:lnTo>
                    <a:pt x="144" y="618"/>
                  </a:lnTo>
                  <a:lnTo>
                    <a:pt x="150" y="1152"/>
                  </a:lnTo>
                  <a:lnTo>
                    <a:pt x="150" y="408"/>
                  </a:lnTo>
                  <a:lnTo>
                    <a:pt x="150" y="1236"/>
                  </a:lnTo>
                  <a:lnTo>
                    <a:pt x="156" y="678"/>
                  </a:lnTo>
                  <a:lnTo>
                    <a:pt x="156" y="1452"/>
                  </a:lnTo>
                  <a:lnTo>
                    <a:pt x="156" y="312"/>
                  </a:lnTo>
                  <a:lnTo>
                    <a:pt x="156" y="660"/>
                  </a:lnTo>
                  <a:lnTo>
                    <a:pt x="162" y="1326"/>
                  </a:lnTo>
                  <a:lnTo>
                    <a:pt x="162" y="1380"/>
                  </a:lnTo>
                  <a:lnTo>
                    <a:pt x="162" y="546"/>
                  </a:lnTo>
                  <a:lnTo>
                    <a:pt x="162" y="942"/>
                  </a:lnTo>
                  <a:lnTo>
                    <a:pt x="168" y="1254"/>
                  </a:lnTo>
                  <a:lnTo>
                    <a:pt x="168" y="1560"/>
                  </a:lnTo>
                  <a:lnTo>
                    <a:pt x="168" y="564"/>
                  </a:lnTo>
                  <a:lnTo>
                    <a:pt x="168" y="876"/>
                  </a:lnTo>
                  <a:lnTo>
                    <a:pt x="174" y="750"/>
                  </a:lnTo>
                  <a:lnTo>
                    <a:pt x="174" y="942"/>
                  </a:lnTo>
                  <a:lnTo>
                    <a:pt x="174" y="60"/>
                  </a:lnTo>
                  <a:lnTo>
                    <a:pt x="174" y="654"/>
                  </a:lnTo>
                  <a:lnTo>
                    <a:pt x="180" y="426"/>
                  </a:lnTo>
                  <a:lnTo>
                    <a:pt x="180" y="996"/>
                  </a:lnTo>
                  <a:lnTo>
                    <a:pt x="180" y="960"/>
                  </a:lnTo>
                  <a:lnTo>
                    <a:pt x="186" y="900"/>
                  </a:lnTo>
                  <a:lnTo>
                    <a:pt x="186" y="1200"/>
                  </a:lnTo>
                  <a:lnTo>
                    <a:pt x="186" y="318"/>
                  </a:lnTo>
                  <a:lnTo>
                    <a:pt x="186" y="1188"/>
                  </a:lnTo>
                  <a:lnTo>
                    <a:pt x="192" y="1278"/>
                  </a:lnTo>
                  <a:lnTo>
                    <a:pt x="192" y="1464"/>
                  </a:lnTo>
                  <a:lnTo>
                    <a:pt x="192" y="534"/>
                  </a:lnTo>
                  <a:lnTo>
                    <a:pt x="192" y="774"/>
                  </a:lnTo>
                  <a:lnTo>
                    <a:pt x="198" y="1086"/>
                  </a:lnTo>
                  <a:lnTo>
                    <a:pt x="198" y="1674"/>
                  </a:lnTo>
                  <a:lnTo>
                    <a:pt x="198" y="462"/>
                  </a:lnTo>
                  <a:lnTo>
                    <a:pt x="198" y="1488"/>
                  </a:lnTo>
                  <a:lnTo>
                    <a:pt x="204" y="1194"/>
                  </a:lnTo>
                  <a:lnTo>
                    <a:pt x="204" y="1434"/>
                  </a:lnTo>
                  <a:lnTo>
                    <a:pt x="204" y="192"/>
                  </a:lnTo>
                  <a:lnTo>
                    <a:pt x="204" y="996"/>
                  </a:lnTo>
                  <a:lnTo>
                    <a:pt x="210" y="900"/>
                  </a:lnTo>
                  <a:lnTo>
                    <a:pt x="210" y="966"/>
                  </a:lnTo>
                  <a:lnTo>
                    <a:pt x="210" y="58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6" name="Freeform 35"/>
            <p:cNvSpPr>
              <a:spLocks/>
            </p:cNvSpPr>
            <p:nvPr/>
          </p:nvSpPr>
          <p:spPr bwMode="auto">
            <a:xfrm>
              <a:off x="3701" y="1692"/>
              <a:ext cx="212" cy="1752"/>
            </a:xfrm>
            <a:custGeom>
              <a:avLst/>
              <a:gdLst>
                <a:gd name="T0" fmla="*/ 6 w 216"/>
                <a:gd name="T1" fmla="*/ 1530 h 1752"/>
                <a:gd name="T2" fmla="*/ 12 w 216"/>
                <a:gd name="T3" fmla="*/ 1320 h 1752"/>
                <a:gd name="T4" fmla="*/ 18 w 216"/>
                <a:gd name="T5" fmla="*/ 942 h 1752"/>
                <a:gd name="T6" fmla="*/ 18 w 216"/>
                <a:gd name="T7" fmla="*/ 1002 h 1752"/>
                <a:gd name="T8" fmla="*/ 24 w 216"/>
                <a:gd name="T9" fmla="*/ 492 h 1752"/>
                <a:gd name="T10" fmla="*/ 27 w 216"/>
                <a:gd name="T11" fmla="*/ 126 h 1752"/>
                <a:gd name="T12" fmla="*/ 32 w 216"/>
                <a:gd name="T13" fmla="*/ 1686 h 1752"/>
                <a:gd name="T14" fmla="*/ 38 w 216"/>
                <a:gd name="T15" fmla="*/ 1224 h 1752"/>
                <a:gd name="T16" fmla="*/ 44 w 216"/>
                <a:gd name="T17" fmla="*/ 1548 h 1752"/>
                <a:gd name="T18" fmla="*/ 50 w 216"/>
                <a:gd name="T19" fmla="*/ 1122 h 1752"/>
                <a:gd name="T20" fmla="*/ 50 w 216"/>
                <a:gd name="T21" fmla="*/ 1278 h 1752"/>
                <a:gd name="T22" fmla="*/ 56 w 216"/>
                <a:gd name="T23" fmla="*/ 504 h 1752"/>
                <a:gd name="T24" fmla="*/ 62 w 216"/>
                <a:gd name="T25" fmla="*/ 1206 h 1752"/>
                <a:gd name="T26" fmla="*/ 68 w 216"/>
                <a:gd name="T27" fmla="*/ 1410 h 1752"/>
                <a:gd name="T28" fmla="*/ 74 w 216"/>
                <a:gd name="T29" fmla="*/ 414 h 1752"/>
                <a:gd name="T30" fmla="*/ 74 w 216"/>
                <a:gd name="T31" fmla="*/ 1044 h 1752"/>
                <a:gd name="T32" fmla="*/ 78 w 216"/>
                <a:gd name="T33" fmla="*/ 294 h 1752"/>
                <a:gd name="T34" fmla="*/ 82 w 216"/>
                <a:gd name="T35" fmla="*/ 546 h 1752"/>
                <a:gd name="T36" fmla="*/ 88 w 216"/>
                <a:gd name="T37" fmla="*/ 1662 h 1752"/>
                <a:gd name="T38" fmla="*/ 94 w 216"/>
                <a:gd name="T39" fmla="*/ 1020 h 1752"/>
                <a:gd name="T40" fmla="*/ 94 w 216"/>
                <a:gd name="T41" fmla="*/ 630 h 1752"/>
                <a:gd name="T42" fmla="*/ 100 w 216"/>
                <a:gd name="T43" fmla="*/ 654 h 1752"/>
                <a:gd name="T44" fmla="*/ 106 w 216"/>
                <a:gd name="T45" fmla="*/ 414 h 1752"/>
                <a:gd name="T46" fmla="*/ 112 w 216"/>
                <a:gd name="T47" fmla="*/ 1554 h 1752"/>
                <a:gd name="T48" fmla="*/ 118 w 216"/>
                <a:gd name="T49" fmla="*/ 312 h 1752"/>
                <a:gd name="T50" fmla="*/ 124 w 216"/>
                <a:gd name="T51" fmla="*/ 1074 h 1752"/>
                <a:gd name="T52" fmla="*/ 129 w 216"/>
                <a:gd name="T53" fmla="*/ 780 h 1752"/>
                <a:gd name="T54" fmla="*/ 133 w 216"/>
                <a:gd name="T55" fmla="*/ 888 h 1752"/>
                <a:gd name="T56" fmla="*/ 133 w 216"/>
                <a:gd name="T57" fmla="*/ 810 h 1752"/>
                <a:gd name="T58" fmla="*/ 144 w 216"/>
                <a:gd name="T59" fmla="*/ 1302 h 1752"/>
                <a:gd name="T60" fmla="*/ 144 w 216"/>
                <a:gd name="T61" fmla="*/ 990 h 1752"/>
                <a:gd name="T62" fmla="*/ 150 w 216"/>
                <a:gd name="T63" fmla="*/ 564 h 1752"/>
                <a:gd name="T64" fmla="*/ 156 w 216"/>
                <a:gd name="T65" fmla="*/ 1344 h 1752"/>
                <a:gd name="T66" fmla="*/ 162 w 216"/>
                <a:gd name="T67" fmla="*/ 1260 h 1752"/>
                <a:gd name="T68" fmla="*/ 168 w 216"/>
                <a:gd name="T69" fmla="*/ 858 h 1752"/>
                <a:gd name="T70" fmla="*/ 174 w 216"/>
                <a:gd name="T71" fmla="*/ 1296 h 1752"/>
                <a:gd name="T72" fmla="*/ 179 w 216"/>
                <a:gd name="T73" fmla="*/ 1446 h 1752"/>
                <a:gd name="T74" fmla="*/ 183 w 216"/>
                <a:gd name="T75" fmla="*/ 1020 h 1752"/>
                <a:gd name="T76" fmla="*/ 183 w 216"/>
                <a:gd name="T77" fmla="*/ 756 h 1752"/>
                <a:gd name="T78" fmla="*/ 188 w 216"/>
                <a:gd name="T79" fmla="*/ 414 h 1752"/>
                <a:gd name="T80" fmla="*/ 194 w 216"/>
                <a:gd name="T81" fmla="*/ 1602 h 1752"/>
                <a:gd name="T82" fmla="*/ 200 w 216"/>
                <a:gd name="T83" fmla="*/ 768 h 17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752"/>
                <a:gd name="T128" fmla="*/ 216 w 216"/>
                <a:gd name="T129" fmla="*/ 1752 h 175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752">
                  <a:moveTo>
                    <a:pt x="0" y="696"/>
                  </a:moveTo>
                  <a:lnTo>
                    <a:pt x="6" y="1092"/>
                  </a:lnTo>
                  <a:lnTo>
                    <a:pt x="6" y="1530"/>
                  </a:lnTo>
                  <a:lnTo>
                    <a:pt x="6" y="450"/>
                  </a:lnTo>
                  <a:lnTo>
                    <a:pt x="12" y="846"/>
                  </a:lnTo>
                  <a:lnTo>
                    <a:pt x="12" y="1320"/>
                  </a:lnTo>
                  <a:lnTo>
                    <a:pt x="12" y="510"/>
                  </a:lnTo>
                  <a:lnTo>
                    <a:pt x="12" y="1056"/>
                  </a:lnTo>
                  <a:lnTo>
                    <a:pt x="18" y="942"/>
                  </a:lnTo>
                  <a:lnTo>
                    <a:pt x="18" y="1320"/>
                  </a:lnTo>
                  <a:lnTo>
                    <a:pt x="18" y="666"/>
                  </a:lnTo>
                  <a:lnTo>
                    <a:pt x="18" y="1002"/>
                  </a:lnTo>
                  <a:lnTo>
                    <a:pt x="24" y="798"/>
                  </a:lnTo>
                  <a:lnTo>
                    <a:pt x="24" y="1308"/>
                  </a:lnTo>
                  <a:lnTo>
                    <a:pt x="24" y="492"/>
                  </a:lnTo>
                  <a:lnTo>
                    <a:pt x="30" y="672"/>
                  </a:lnTo>
                  <a:lnTo>
                    <a:pt x="30" y="1320"/>
                  </a:lnTo>
                  <a:lnTo>
                    <a:pt x="30" y="126"/>
                  </a:lnTo>
                  <a:lnTo>
                    <a:pt x="30" y="1260"/>
                  </a:lnTo>
                  <a:lnTo>
                    <a:pt x="36" y="564"/>
                  </a:lnTo>
                  <a:lnTo>
                    <a:pt x="36" y="1686"/>
                  </a:lnTo>
                  <a:lnTo>
                    <a:pt x="36" y="744"/>
                  </a:lnTo>
                  <a:lnTo>
                    <a:pt x="42" y="402"/>
                  </a:lnTo>
                  <a:lnTo>
                    <a:pt x="42" y="1224"/>
                  </a:lnTo>
                  <a:lnTo>
                    <a:pt x="42" y="744"/>
                  </a:lnTo>
                  <a:lnTo>
                    <a:pt x="48" y="672"/>
                  </a:lnTo>
                  <a:lnTo>
                    <a:pt x="48" y="1548"/>
                  </a:lnTo>
                  <a:lnTo>
                    <a:pt x="48" y="522"/>
                  </a:lnTo>
                  <a:lnTo>
                    <a:pt x="48" y="978"/>
                  </a:lnTo>
                  <a:lnTo>
                    <a:pt x="54" y="1122"/>
                  </a:lnTo>
                  <a:lnTo>
                    <a:pt x="54" y="1308"/>
                  </a:lnTo>
                  <a:lnTo>
                    <a:pt x="54" y="324"/>
                  </a:lnTo>
                  <a:lnTo>
                    <a:pt x="54" y="1278"/>
                  </a:lnTo>
                  <a:lnTo>
                    <a:pt x="60" y="966"/>
                  </a:lnTo>
                  <a:lnTo>
                    <a:pt x="60" y="1386"/>
                  </a:lnTo>
                  <a:lnTo>
                    <a:pt x="60" y="504"/>
                  </a:lnTo>
                  <a:lnTo>
                    <a:pt x="60" y="1266"/>
                  </a:lnTo>
                  <a:lnTo>
                    <a:pt x="66" y="732"/>
                  </a:lnTo>
                  <a:lnTo>
                    <a:pt x="66" y="1206"/>
                  </a:lnTo>
                  <a:lnTo>
                    <a:pt x="66" y="492"/>
                  </a:lnTo>
                  <a:lnTo>
                    <a:pt x="66" y="588"/>
                  </a:lnTo>
                  <a:lnTo>
                    <a:pt x="72" y="1410"/>
                  </a:lnTo>
                  <a:lnTo>
                    <a:pt x="72" y="384"/>
                  </a:lnTo>
                  <a:lnTo>
                    <a:pt x="72" y="1110"/>
                  </a:lnTo>
                  <a:lnTo>
                    <a:pt x="78" y="414"/>
                  </a:lnTo>
                  <a:lnTo>
                    <a:pt x="78" y="1296"/>
                  </a:lnTo>
                  <a:lnTo>
                    <a:pt x="78" y="354"/>
                  </a:lnTo>
                  <a:lnTo>
                    <a:pt x="78" y="1044"/>
                  </a:lnTo>
                  <a:lnTo>
                    <a:pt x="84" y="966"/>
                  </a:lnTo>
                  <a:lnTo>
                    <a:pt x="84" y="1230"/>
                  </a:lnTo>
                  <a:lnTo>
                    <a:pt x="84" y="294"/>
                  </a:lnTo>
                  <a:lnTo>
                    <a:pt x="84" y="846"/>
                  </a:lnTo>
                  <a:lnTo>
                    <a:pt x="90" y="798"/>
                  </a:lnTo>
                  <a:lnTo>
                    <a:pt x="90" y="546"/>
                  </a:lnTo>
                  <a:lnTo>
                    <a:pt x="90" y="1368"/>
                  </a:lnTo>
                  <a:lnTo>
                    <a:pt x="96" y="1056"/>
                  </a:lnTo>
                  <a:lnTo>
                    <a:pt x="96" y="1662"/>
                  </a:lnTo>
                  <a:lnTo>
                    <a:pt x="96" y="540"/>
                  </a:lnTo>
                  <a:lnTo>
                    <a:pt x="96" y="1014"/>
                  </a:lnTo>
                  <a:lnTo>
                    <a:pt x="102" y="1020"/>
                  </a:lnTo>
                  <a:lnTo>
                    <a:pt x="102" y="1578"/>
                  </a:lnTo>
                  <a:lnTo>
                    <a:pt x="102" y="444"/>
                  </a:lnTo>
                  <a:lnTo>
                    <a:pt x="102" y="630"/>
                  </a:lnTo>
                  <a:lnTo>
                    <a:pt x="108" y="1032"/>
                  </a:lnTo>
                  <a:lnTo>
                    <a:pt x="108" y="1662"/>
                  </a:lnTo>
                  <a:lnTo>
                    <a:pt x="108" y="654"/>
                  </a:lnTo>
                  <a:lnTo>
                    <a:pt x="108" y="750"/>
                  </a:lnTo>
                  <a:lnTo>
                    <a:pt x="114" y="1278"/>
                  </a:lnTo>
                  <a:lnTo>
                    <a:pt x="114" y="414"/>
                  </a:lnTo>
                  <a:lnTo>
                    <a:pt x="114" y="522"/>
                  </a:lnTo>
                  <a:lnTo>
                    <a:pt x="120" y="1182"/>
                  </a:lnTo>
                  <a:lnTo>
                    <a:pt x="120" y="1554"/>
                  </a:lnTo>
                  <a:lnTo>
                    <a:pt x="120" y="330"/>
                  </a:lnTo>
                  <a:lnTo>
                    <a:pt x="126" y="1428"/>
                  </a:lnTo>
                  <a:lnTo>
                    <a:pt x="126" y="312"/>
                  </a:lnTo>
                  <a:lnTo>
                    <a:pt x="126" y="990"/>
                  </a:lnTo>
                  <a:lnTo>
                    <a:pt x="132" y="936"/>
                  </a:lnTo>
                  <a:lnTo>
                    <a:pt x="132" y="1074"/>
                  </a:lnTo>
                  <a:lnTo>
                    <a:pt x="132" y="372"/>
                  </a:lnTo>
                  <a:lnTo>
                    <a:pt x="132" y="378"/>
                  </a:lnTo>
                  <a:lnTo>
                    <a:pt x="138" y="780"/>
                  </a:lnTo>
                  <a:lnTo>
                    <a:pt x="138" y="1392"/>
                  </a:lnTo>
                  <a:lnTo>
                    <a:pt x="138" y="1002"/>
                  </a:lnTo>
                  <a:lnTo>
                    <a:pt x="144" y="888"/>
                  </a:lnTo>
                  <a:lnTo>
                    <a:pt x="144" y="1482"/>
                  </a:lnTo>
                  <a:lnTo>
                    <a:pt x="144" y="0"/>
                  </a:lnTo>
                  <a:lnTo>
                    <a:pt x="144" y="810"/>
                  </a:lnTo>
                  <a:lnTo>
                    <a:pt x="150" y="1326"/>
                  </a:lnTo>
                  <a:lnTo>
                    <a:pt x="150" y="888"/>
                  </a:lnTo>
                  <a:lnTo>
                    <a:pt x="156" y="1302"/>
                  </a:lnTo>
                  <a:lnTo>
                    <a:pt x="156" y="1404"/>
                  </a:lnTo>
                  <a:lnTo>
                    <a:pt x="156" y="552"/>
                  </a:lnTo>
                  <a:lnTo>
                    <a:pt x="156" y="990"/>
                  </a:lnTo>
                  <a:lnTo>
                    <a:pt x="162" y="714"/>
                  </a:lnTo>
                  <a:lnTo>
                    <a:pt x="162" y="1164"/>
                  </a:lnTo>
                  <a:lnTo>
                    <a:pt x="162" y="564"/>
                  </a:lnTo>
                  <a:lnTo>
                    <a:pt x="162" y="798"/>
                  </a:lnTo>
                  <a:lnTo>
                    <a:pt x="168" y="1140"/>
                  </a:lnTo>
                  <a:lnTo>
                    <a:pt x="168" y="1344"/>
                  </a:lnTo>
                  <a:lnTo>
                    <a:pt x="168" y="126"/>
                  </a:lnTo>
                  <a:lnTo>
                    <a:pt x="168" y="1020"/>
                  </a:lnTo>
                  <a:lnTo>
                    <a:pt x="174" y="1260"/>
                  </a:lnTo>
                  <a:lnTo>
                    <a:pt x="174" y="1656"/>
                  </a:lnTo>
                  <a:lnTo>
                    <a:pt x="174" y="696"/>
                  </a:lnTo>
                  <a:lnTo>
                    <a:pt x="180" y="858"/>
                  </a:lnTo>
                  <a:lnTo>
                    <a:pt x="180" y="1500"/>
                  </a:lnTo>
                  <a:lnTo>
                    <a:pt x="180" y="300"/>
                  </a:lnTo>
                  <a:lnTo>
                    <a:pt x="186" y="1296"/>
                  </a:lnTo>
                  <a:lnTo>
                    <a:pt x="186" y="624"/>
                  </a:lnTo>
                  <a:lnTo>
                    <a:pt x="186" y="972"/>
                  </a:lnTo>
                  <a:lnTo>
                    <a:pt x="192" y="1446"/>
                  </a:lnTo>
                  <a:lnTo>
                    <a:pt x="192" y="462"/>
                  </a:lnTo>
                  <a:lnTo>
                    <a:pt x="192" y="792"/>
                  </a:lnTo>
                  <a:lnTo>
                    <a:pt x="198" y="1020"/>
                  </a:lnTo>
                  <a:lnTo>
                    <a:pt x="198" y="1284"/>
                  </a:lnTo>
                  <a:lnTo>
                    <a:pt x="198" y="270"/>
                  </a:lnTo>
                  <a:lnTo>
                    <a:pt x="198" y="756"/>
                  </a:lnTo>
                  <a:lnTo>
                    <a:pt x="204" y="1260"/>
                  </a:lnTo>
                  <a:lnTo>
                    <a:pt x="204" y="1752"/>
                  </a:lnTo>
                  <a:lnTo>
                    <a:pt x="204" y="414"/>
                  </a:lnTo>
                  <a:lnTo>
                    <a:pt x="204" y="972"/>
                  </a:lnTo>
                  <a:lnTo>
                    <a:pt x="210" y="1236"/>
                  </a:lnTo>
                  <a:lnTo>
                    <a:pt x="210" y="1602"/>
                  </a:lnTo>
                  <a:lnTo>
                    <a:pt x="210" y="480"/>
                  </a:lnTo>
                  <a:lnTo>
                    <a:pt x="210" y="1086"/>
                  </a:lnTo>
                  <a:lnTo>
                    <a:pt x="216" y="768"/>
                  </a:lnTo>
                  <a:lnTo>
                    <a:pt x="216" y="528"/>
                  </a:lnTo>
                  <a:lnTo>
                    <a:pt x="216" y="1188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7" name="Freeform 36"/>
            <p:cNvSpPr>
              <a:spLocks/>
            </p:cNvSpPr>
            <p:nvPr/>
          </p:nvSpPr>
          <p:spPr bwMode="auto">
            <a:xfrm>
              <a:off x="3913" y="1812"/>
              <a:ext cx="212" cy="1776"/>
            </a:xfrm>
            <a:custGeom>
              <a:avLst/>
              <a:gdLst>
                <a:gd name="T0" fmla="*/ 6 w 216"/>
                <a:gd name="T1" fmla="*/ 1254 h 1776"/>
                <a:gd name="T2" fmla="*/ 12 w 216"/>
                <a:gd name="T3" fmla="*/ 828 h 1776"/>
                <a:gd name="T4" fmla="*/ 12 w 216"/>
                <a:gd name="T5" fmla="*/ 468 h 1776"/>
                <a:gd name="T6" fmla="*/ 18 w 216"/>
                <a:gd name="T7" fmla="*/ 594 h 1776"/>
                <a:gd name="T8" fmla="*/ 24 w 216"/>
                <a:gd name="T9" fmla="*/ 768 h 1776"/>
                <a:gd name="T10" fmla="*/ 27 w 216"/>
                <a:gd name="T11" fmla="*/ 438 h 1776"/>
                <a:gd name="T12" fmla="*/ 32 w 216"/>
                <a:gd name="T13" fmla="*/ 516 h 1776"/>
                <a:gd name="T14" fmla="*/ 38 w 216"/>
                <a:gd name="T15" fmla="*/ 1140 h 1776"/>
                <a:gd name="T16" fmla="*/ 44 w 216"/>
                <a:gd name="T17" fmla="*/ 954 h 1776"/>
                <a:gd name="T18" fmla="*/ 44 w 216"/>
                <a:gd name="T19" fmla="*/ 828 h 1776"/>
                <a:gd name="T20" fmla="*/ 50 w 216"/>
                <a:gd name="T21" fmla="*/ 1092 h 1776"/>
                <a:gd name="T22" fmla="*/ 56 w 216"/>
                <a:gd name="T23" fmla="*/ 630 h 1776"/>
                <a:gd name="T24" fmla="*/ 62 w 216"/>
                <a:gd name="T25" fmla="*/ 90 h 1776"/>
                <a:gd name="T26" fmla="*/ 68 w 216"/>
                <a:gd name="T27" fmla="*/ 1134 h 1776"/>
                <a:gd name="T28" fmla="*/ 74 w 216"/>
                <a:gd name="T29" fmla="*/ 1296 h 1776"/>
                <a:gd name="T30" fmla="*/ 78 w 216"/>
                <a:gd name="T31" fmla="*/ 1242 h 1776"/>
                <a:gd name="T32" fmla="*/ 82 w 216"/>
                <a:gd name="T33" fmla="*/ 570 h 1776"/>
                <a:gd name="T34" fmla="*/ 82 w 216"/>
                <a:gd name="T35" fmla="*/ 384 h 1776"/>
                <a:gd name="T36" fmla="*/ 88 w 216"/>
                <a:gd name="T37" fmla="*/ 714 h 1776"/>
                <a:gd name="T38" fmla="*/ 94 w 216"/>
                <a:gd name="T39" fmla="*/ 336 h 1776"/>
                <a:gd name="T40" fmla="*/ 100 w 216"/>
                <a:gd name="T41" fmla="*/ 732 h 1776"/>
                <a:gd name="T42" fmla="*/ 106 w 216"/>
                <a:gd name="T43" fmla="*/ 1176 h 1776"/>
                <a:gd name="T44" fmla="*/ 112 w 216"/>
                <a:gd name="T45" fmla="*/ 1488 h 1776"/>
                <a:gd name="T46" fmla="*/ 118 w 216"/>
                <a:gd name="T47" fmla="*/ 1626 h 1776"/>
                <a:gd name="T48" fmla="*/ 124 w 216"/>
                <a:gd name="T49" fmla="*/ 1080 h 1776"/>
                <a:gd name="T50" fmla="*/ 129 w 216"/>
                <a:gd name="T51" fmla="*/ 966 h 1776"/>
                <a:gd name="T52" fmla="*/ 129 w 216"/>
                <a:gd name="T53" fmla="*/ 852 h 1776"/>
                <a:gd name="T54" fmla="*/ 133 w 216"/>
                <a:gd name="T55" fmla="*/ 324 h 1776"/>
                <a:gd name="T56" fmla="*/ 138 w 216"/>
                <a:gd name="T57" fmla="*/ 1230 h 1776"/>
                <a:gd name="T58" fmla="*/ 144 w 216"/>
                <a:gd name="T59" fmla="*/ 798 h 1776"/>
                <a:gd name="T60" fmla="*/ 144 w 216"/>
                <a:gd name="T61" fmla="*/ 504 h 1776"/>
                <a:gd name="T62" fmla="*/ 156 w 216"/>
                <a:gd name="T63" fmla="*/ 948 h 1776"/>
                <a:gd name="T64" fmla="*/ 156 w 216"/>
                <a:gd name="T65" fmla="*/ 720 h 1776"/>
                <a:gd name="T66" fmla="*/ 162 w 216"/>
                <a:gd name="T67" fmla="*/ 222 h 1776"/>
                <a:gd name="T68" fmla="*/ 168 w 216"/>
                <a:gd name="T69" fmla="*/ 1194 h 1776"/>
                <a:gd name="T70" fmla="*/ 174 w 216"/>
                <a:gd name="T71" fmla="*/ 696 h 1776"/>
                <a:gd name="T72" fmla="*/ 174 w 216"/>
                <a:gd name="T73" fmla="*/ 810 h 1776"/>
                <a:gd name="T74" fmla="*/ 179 w 216"/>
                <a:gd name="T75" fmla="*/ 150 h 1776"/>
                <a:gd name="T76" fmla="*/ 183 w 216"/>
                <a:gd name="T77" fmla="*/ 1776 h 1776"/>
                <a:gd name="T78" fmla="*/ 188 w 216"/>
                <a:gd name="T79" fmla="*/ 1044 h 1776"/>
                <a:gd name="T80" fmla="*/ 188 w 216"/>
                <a:gd name="T81" fmla="*/ 438 h 1776"/>
                <a:gd name="T82" fmla="*/ 194 w 216"/>
                <a:gd name="T83" fmla="*/ 630 h 17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776"/>
                <a:gd name="T128" fmla="*/ 216 w 216"/>
                <a:gd name="T129" fmla="*/ 1776 h 17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776">
                  <a:moveTo>
                    <a:pt x="0" y="1068"/>
                  </a:moveTo>
                  <a:lnTo>
                    <a:pt x="6" y="828"/>
                  </a:lnTo>
                  <a:lnTo>
                    <a:pt x="6" y="1254"/>
                  </a:lnTo>
                  <a:lnTo>
                    <a:pt x="6" y="186"/>
                  </a:lnTo>
                  <a:lnTo>
                    <a:pt x="6" y="1164"/>
                  </a:lnTo>
                  <a:lnTo>
                    <a:pt x="12" y="828"/>
                  </a:lnTo>
                  <a:lnTo>
                    <a:pt x="12" y="1176"/>
                  </a:lnTo>
                  <a:lnTo>
                    <a:pt x="12" y="444"/>
                  </a:lnTo>
                  <a:lnTo>
                    <a:pt x="12" y="468"/>
                  </a:lnTo>
                  <a:lnTo>
                    <a:pt x="18" y="540"/>
                  </a:lnTo>
                  <a:lnTo>
                    <a:pt x="18" y="1380"/>
                  </a:lnTo>
                  <a:lnTo>
                    <a:pt x="18" y="594"/>
                  </a:lnTo>
                  <a:lnTo>
                    <a:pt x="24" y="1176"/>
                  </a:lnTo>
                  <a:lnTo>
                    <a:pt x="24" y="492"/>
                  </a:lnTo>
                  <a:lnTo>
                    <a:pt x="24" y="768"/>
                  </a:lnTo>
                  <a:lnTo>
                    <a:pt x="30" y="810"/>
                  </a:lnTo>
                  <a:lnTo>
                    <a:pt x="30" y="1266"/>
                  </a:lnTo>
                  <a:lnTo>
                    <a:pt x="30" y="438"/>
                  </a:lnTo>
                  <a:lnTo>
                    <a:pt x="30" y="768"/>
                  </a:lnTo>
                  <a:lnTo>
                    <a:pt x="36" y="894"/>
                  </a:lnTo>
                  <a:lnTo>
                    <a:pt x="36" y="516"/>
                  </a:lnTo>
                  <a:lnTo>
                    <a:pt x="36" y="1494"/>
                  </a:lnTo>
                  <a:lnTo>
                    <a:pt x="42" y="828"/>
                  </a:lnTo>
                  <a:lnTo>
                    <a:pt x="42" y="1140"/>
                  </a:lnTo>
                  <a:lnTo>
                    <a:pt x="42" y="498"/>
                  </a:lnTo>
                  <a:lnTo>
                    <a:pt x="42" y="948"/>
                  </a:lnTo>
                  <a:lnTo>
                    <a:pt x="48" y="954"/>
                  </a:lnTo>
                  <a:lnTo>
                    <a:pt x="48" y="1254"/>
                  </a:lnTo>
                  <a:lnTo>
                    <a:pt x="48" y="0"/>
                  </a:lnTo>
                  <a:lnTo>
                    <a:pt x="48" y="828"/>
                  </a:lnTo>
                  <a:lnTo>
                    <a:pt x="54" y="1668"/>
                  </a:lnTo>
                  <a:lnTo>
                    <a:pt x="54" y="774"/>
                  </a:lnTo>
                  <a:lnTo>
                    <a:pt x="54" y="1092"/>
                  </a:lnTo>
                  <a:lnTo>
                    <a:pt x="60" y="906"/>
                  </a:lnTo>
                  <a:lnTo>
                    <a:pt x="60" y="1242"/>
                  </a:lnTo>
                  <a:lnTo>
                    <a:pt x="60" y="630"/>
                  </a:lnTo>
                  <a:lnTo>
                    <a:pt x="66" y="324"/>
                  </a:lnTo>
                  <a:lnTo>
                    <a:pt x="66" y="1344"/>
                  </a:lnTo>
                  <a:lnTo>
                    <a:pt x="66" y="90"/>
                  </a:lnTo>
                  <a:lnTo>
                    <a:pt x="66" y="624"/>
                  </a:lnTo>
                  <a:lnTo>
                    <a:pt x="72" y="642"/>
                  </a:lnTo>
                  <a:lnTo>
                    <a:pt x="72" y="1134"/>
                  </a:lnTo>
                  <a:lnTo>
                    <a:pt x="72" y="240"/>
                  </a:lnTo>
                  <a:lnTo>
                    <a:pt x="78" y="540"/>
                  </a:lnTo>
                  <a:lnTo>
                    <a:pt x="78" y="1296"/>
                  </a:lnTo>
                  <a:lnTo>
                    <a:pt x="78" y="780"/>
                  </a:lnTo>
                  <a:lnTo>
                    <a:pt x="84" y="1110"/>
                  </a:lnTo>
                  <a:lnTo>
                    <a:pt x="84" y="1242"/>
                  </a:lnTo>
                  <a:lnTo>
                    <a:pt x="84" y="246"/>
                  </a:lnTo>
                  <a:lnTo>
                    <a:pt x="84" y="696"/>
                  </a:lnTo>
                  <a:lnTo>
                    <a:pt x="90" y="570"/>
                  </a:lnTo>
                  <a:lnTo>
                    <a:pt x="90" y="1482"/>
                  </a:lnTo>
                  <a:lnTo>
                    <a:pt x="90" y="372"/>
                  </a:lnTo>
                  <a:lnTo>
                    <a:pt x="90" y="384"/>
                  </a:lnTo>
                  <a:lnTo>
                    <a:pt x="96" y="384"/>
                  </a:lnTo>
                  <a:lnTo>
                    <a:pt x="96" y="1272"/>
                  </a:lnTo>
                  <a:lnTo>
                    <a:pt x="96" y="714"/>
                  </a:lnTo>
                  <a:lnTo>
                    <a:pt x="102" y="576"/>
                  </a:lnTo>
                  <a:lnTo>
                    <a:pt x="102" y="1476"/>
                  </a:lnTo>
                  <a:lnTo>
                    <a:pt x="102" y="336"/>
                  </a:lnTo>
                  <a:lnTo>
                    <a:pt x="102" y="864"/>
                  </a:lnTo>
                  <a:lnTo>
                    <a:pt x="108" y="1338"/>
                  </a:lnTo>
                  <a:lnTo>
                    <a:pt x="108" y="732"/>
                  </a:lnTo>
                  <a:lnTo>
                    <a:pt x="108" y="1074"/>
                  </a:lnTo>
                  <a:lnTo>
                    <a:pt x="114" y="840"/>
                  </a:lnTo>
                  <a:lnTo>
                    <a:pt x="114" y="1176"/>
                  </a:lnTo>
                  <a:lnTo>
                    <a:pt x="114" y="396"/>
                  </a:lnTo>
                  <a:lnTo>
                    <a:pt x="114" y="846"/>
                  </a:lnTo>
                  <a:lnTo>
                    <a:pt x="120" y="1488"/>
                  </a:lnTo>
                  <a:lnTo>
                    <a:pt x="120" y="1536"/>
                  </a:lnTo>
                  <a:lnTo>
                    <a:pt x="120" y="798"/>
                  </a:lnTo>
                  <a:lnTo>
                    <a:pt x="126" y="1626"/>
                  </a:lnTo>
                  <a:lnTo>
                    <a:pt x="126" y="18"/>
                  </a:lnTo>
                  <a:lnTo>
                    <a:pt x="126" y="1008"/>
                  </a:lnTo>
                  <a:lnTo>
                    <a:pt x="132" y="1080"/>
                  </a:lnTo>
                  <a:lnTo>
                    <a:pt x="132" y="1248"/>
                  </a:lnTo>
                  <a:lnTo>
                    <a:pt x="132" y="384"/>
                  </a:lnTo>
                  <a:lnTo>
                    <a:pt x="138" y="966"/>
                  </a:lnTo>
                  <a:lnTo>
                    <a:pt x="138" y="1128"/>
                  </a:lnTo>
                  <a:lnTo>
                    <a:pt x="138" y="414"/>
                  </a:lnTo>
                  <a:lnTo>
                    <a:pt x="138" y="852"/>
                  </a:lnTo>
                  <a:lnTo>
                    <a:pt x="144" y="594"/>
                  </a:lnTo>
                  <a:lnTo>
                    <a:pt x="144" y="1674"/>
                  </a:lnTo>
                  <a:lnTo>
                    <a:pt x="144" y="324"/>
                  </a:lnTo>
                  <a:lnTo>
                    <a:pt x="144" y="780"/>
                  </a:lnTo>
                  <a:lnTo>
                    <a:pt x="150" y="768"/>
                  </a:lnTo>
                  <a:lnTo>
                    <a:pt x="150" y="1230"/>
                  </a:lnTo>
                  <a:lnTo>
                    <a:pt x="150" y="480"/>
                  </a:lnTo>
                  <a:lnTo>
                    <a:pt x="150" y="762"/>
                  </a:lnTo>
                  <a:lnTo>
                    <a:pt x="156" y="798"/>
                  </a:lnTo>
                  <a:lnTo>
                    <a:pt x="156" y="1686"/>
                  </a:lnTo>
                  <a:lnTo>
                    <a:pt x="156" y="432"/>
                  </a:lnTo>
                  <a:lnTo>
                    <a:pt x="156" y="504"/>
                  </a:lnTo>
                  <a:lnTo>
                    <a:pt x="162" y="978"/>
                  </a:lnTo>
                  <a:lnTo>
                    <a:pt x="162" y="546"/>
                  </a:lnTo>
                  <a:lnTo>
                    <a:pt x="168" y="948"/>
                  </a:lnTo>
                  <a:lnTo>
                    <a:pt x="168" y="1710"/>
                  </a:lnTo>
                  <a:lnTo>
                    <a:pt x="168" y="6"/>
                  </a:lnTo>
                  <a:lnTo>
                    <a:pt x="168" y="720"/>
                  </a:lnTo>
                  <a:lnTo>
                    <a:pt x="174" y="768"/>
                  </a:lnTo>
                  <a:lnTo>
                    <a:pt x="174" y="1530"/>
                  </a:lnTo>
                  <a:lnTo>
                    <a:pt x="174" y="222"/>
                  </a:lnTo>
                  <a:lnTo>
                    <a:pt x="174" y="1032"/>
                  </a:lnTo>
                  <a:lnTo>
                    <a:pt x="180" y="858"/>
                  </a:lnTo>
                  <a:lnTo>
                    <a:pt x="180" y="1194"/>
                  </a:lnTo>
                  <a:lnTo>
                    <a:pt x="180" y="228"/>
                  </a:lnTo>
                  <a:lnTo>
                    <a:pt x="180" y="492"/>
                  </a:lnTo>
                  <a:lnTo>
                    <a:pt x="186" y="696"/>
                  </a:lnTo>
                  <a:lnTo>
                    <a:pt x="186" y="1302"/>
                  </a:lnTo>
                  <a:lnTo>
                    <a:pt x="186" y="564"/>
                  </a:lnTo>
                  <a:lnTo>
                    <a:pt x="186" y="810"/>
                  </a:lnTo>
                  <a:lnTo>
                    <a:pt x="192" y="390"/>
                  </a:lnTo>
                  <a:lnTo>
                    <a:pt x="192" y="1392"/>
                  </a:lnTo>
                  <a:lnTo>
                    <a:pt x="192" y="150"/>
                  </a:lnTo>
                  <a:lnTo>
                    <a:pt x="192" y="228"/>
                  </a:lnTo>
                  <a:lnTo>
                    <a:pt x="198" y="714"/>
                  </a:lnTo>
                  <a:lnTo>
                    <a:pt x="198" y="1776"/>
                  </a:lnTo>
                  <a:lnTo>
                    <a:pt x="198" y="462"/>
                  </a:lnTo>
                  <a:lnTo>
                    <a:pt x="198" y="906"/>
                  </a:lnTo>
                  <a:lnTo>
                    <a:pt x="204" y="1044"/>
                  </a:lnTo>
                  <a:lnTo>
                    <a:pt x="204" y="1404"/>
                  </a:lnTo>
                  <a:lnTo>
                    <a:pt x="204" y="270"/>
                  </a:lnTo>
                  <a:lnTo>
                    <a:pt x="204" y="438"/>
                  </a:lnTo>
                  <a:lnTo>
                    <a:pt x="210" y="120"/>
                  </a:lnTo>
                  <a:lnTo>
                    <a:pt x="210" y="1284"/>
                  </a:lnTo>
                  <a:lnTo>
                    <a:pt x="210" y="630"/>
                  </a:lnTo>
                  <a:lnTo>
                    <a:pt x="216" y="1188"/>
                  </a:lnTo>
                  <a:lnTo>
                    <a:pt x="216" y="1302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8" name="Freeform 37"/>
            <p:cNvSpPr>
              <a:spLocks/>
            </p:cNvSpPr>
            <p:nvPr/>
          </p:nvSpPr>
          <p:spPr bwMode="auto">
            <a:xfrm>
              <a:off x="4125" y="1662"/>
              <a:ext cx="212" cy="1698"/>
            </a:xfrm>
            <a:custGeom>
              <a:avLst/>
              <a:gdLst>
                <a:gd name="T0" fmla="*/ 0 w 216"/>
                <a:gd name="T1" fmla="*/ 1104 h 1698"/>
                <a:gd name="T2" fmla="*/ 6 w 216"/>
                <a:gd name="T3" fmla="*/ 0 h 1698"/>
                <a:gd name="T4" fmla="*/ 12 w 216"/>
                <a:gd name="T5" fmla="*/ 1458 h 1698"/>
                <a:gd name="T6" fmla="*/ 18 w 216"/>
                <a:gd name="T7" fmla="*/ 942 h 1698"/>
                <a:gd name="T8" fmla="*/ 24 w 216"/>
                <a:gd name="T9" fmla="*/ 1110 h 1698"/>
                <a:gd name="T10" fmla="*/ 24 w 216"/>
                <a:gd name="T11" fmla="*/ 762 h 1698"/>
                <a:gd name="T12" fmla="*/ 27 w 216"/>
                <a:gd name="T13" fmla="*/ 534 h 1698"/>
                <a:gd name="T14" fmla="*/ 32 w 216"/>
                <a:gd name="T15" fmla="*/ 1242 h 1698"/>
                <a:gd name="T16" fmla="*/ 38 w 216"/>
                <a:gd name="T17" fmla="*/ 738 h 1698"/>
                <a:gd name="T18" fmla="*/ 38 w 216"/>
                <a:gd name="T19" fmla="*/ 864 h 1698"/>
                <a:gd name="T20" fmla="*/ 44 w 216"/>
                <a:gd name="T21" fmla="*/ 1194 h 1698"/>
                <a:gd name="T22" fmla="*/ 50 w 216"/>
                <a:gd name="T23" fmla="*/ 516 h 1698"/>
                <a:gd name="T24" fmla="*/ 56 w 216"/>
                <a:gd name="T25" fmla="*/ 1644 h 1698"/>
                <a:gd name="T26" fmla="*/ 62 w 216"/>
                <a:gd name="T27" fmla="*/ 636 h 1698"/>
                <a:gd name="T28" fmla="*/ 68 w 216"/>
                <a:gd name="T29" fmla="*/ 756 h 1698"/>
                <a:gd name="T30" fmla="*/ 68 w 216"/>
                <a:gd name="T31" fmla="*/ 978 h 1698"/>
                <a:gd name="T32" fmla="*/ 74 w 216"/>
                <a:gd name="T33" fmla="*/ 936 h 1698"/>
                <a:gd name="T34" fmla="*/ 78 w 216"/>
                <a:gd name="T35" fmla="*/ 312 h 1698"/>
                <a:gd name="T36" fmla="*/ 82 w 216"/>
                <a:gd name="T37" fmla="*/ 1386 h 1698"/>
                <a:gd name="T38" fmla="*/ 88 w 216"/>
                <a:gd name="T39" fmla="*/ 1380 h 1698"/>
                <a:gd name="T40" fmla="*/ 88 w 216"/>
                <a:gd name="T41" fmla="*/ 1164 h 1698"/>
                <a:gd name="T42" fmla="*/ 94 w 216"/>
                <a:gd name="T43" fmla="*/ 528 h 1698"/>
                <a:gd name="T44" fmla="*/ 100 w 216"/>
                <a:gd name="T45" fmla="*/ 1110 h 1698"/>
                <a:gd name="T46" fmla="*/ 106 w 216"/>
                <a:gd name="T47" fmla="*/ 1368 h 1698"/>
                <a:gd name="T48" fmla="*/ 112 w 216"/>
                <a:gd name="T49" fmla="*/ 666 h 1698"/>
                <a:gd name="T50" fmla="*/ 118 w 216"/>
                <a:gd name="T51" fmla="*/ 306 h 1698"/>
                <a:gd name="T52" fmla="*/ 124 w 216"/>
                <a:gd name="T53" fmla="*/ 1494 h 1698"/>
                <a:gd name="T54" fmla="*/ 129 w 216"/>
                <a:gd name="T55" fmla="*/ 990 h 1698"/>
                <a:gd name="T56" fmla="*/ 129 w 216"/>
                <a:gd name="T57" fmla="*/ 1188 h 1698"/>
                <a:gd name="T58" fmla="*/ 133 w 216"/>
                <a:gd name="T59" fmla="*/ 612 h 1698"/>
                <a:gd name="T60" fmla="*/ 138 w 216"/>
                <a:gd name="T61" fmla="*/ 1296 h 1698"/>
                <a:gd name="T62" fmla="*/ 144 w 216"/>
                <a:gd name="T63" fmla="*/ 1260 h 1698"/>
                <a:gd name="T64" fmla="*/ 144 w 216"/>
                <a:gd name="T65" fmla="*/ 1014 h 1698"/>
                <a:gd name="T66" fmla="*/ 150 w 216"/>
                <a:gd name="T67" fmla="*/ 522 h 1698"/>
                <a:gd name="T68" fmla="*/ 156 w 216"/>
                <a:gd name="T69" fmla="*/ 1692 h 1698"/>
                <a:gd name="T70" fmla="*/ 162 w 216"/>
                <a:gd name="T71" fmla="*/ 534 h 1698"/>
                <a:gd name="T72" fmla="*/ 168 w 216"/>
                <a:gd name="T73" fmla="*/ 1584 h 1698"/>
                <a:gd name="T74" fmla="*/ 174 w 216"/>
                <a:gd name="T75" fmla="*/ 588 h 1698"/>
                <a:gd name="T76" fmla="*/ 179 w 216"/>
                <a:gd name="T77" fmla="*/ 1506 h 1698"/>
                <a:gd name="T78" fmla="*/ 183 w 216"/>
                <a:gd name="T79" fmla="*/ 606 h 1698"/>
                <a:gd name="T80" fmla="*/ 188 w 216"/>
                <a:gd name="T81" fmla="*/ 546 h 1698"/>
                <a:gd name="T82" fmla="*/ 194 w 216"/>
                <a:gd name="T83" fmla="*/ 594 h 16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6"/>
                <a:gd name="T127" fmla="*/ 0 h 1698"/>
                <a:gd name="T128" fmla="*/ 216 w 216"/>
                <a:gd name="T129" fmla="*/ 1698 h 16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6" h="1698">
                  <a:moveTo>
                    <a:pt x="0" y="1452"/>
                  </a:moveTo>
                  <a:lnTo>
                    <a:pt x="0" y="342"/>
                  </a:lnTo>
                  <a:lnTo>
                    <a:pt x="0" y="1104"/>
                  </a:lnTo>
                  <a:lnTo>
                    <a:pt x="6" y="882"/>
                  </a:lnTo>
                  <a:lnTo>
                    <a:pt x="6" y="1506"/>
                  </a:lnTo>
                  <a:lnTo>
                    <a:pt x="6" y="0"/>
                  </a:lnTo>
                  <a:lnTo>
                    <a:pt x="6" y="1242"/>
                  </a:lnTo>
                  <a:lnTo>
                    <a:pt x="12" y="1242"/>
                  </a:lnTo>
                  <a:lnTo>
                    <a:pt x="12" y="1458"/>
                  </a:lnTo>
                  <a:lnTo>
                    <a:pt x="12" y="264"/>
                  </a:lnTo>
                  <a:lnTo>
                    <a:pt x="12" y="1068"/>
                  </a:lnTo>
                  <a:lnTo>
                    <a:pt x="18" y="942"/>
                  </a:lnTo>
                  <a:lnTo>
                    <a:pt x="18" y="1536"/>
                  </a:lnTo>
                  <a:lnTo>
                    <a:pt x="18" y="702"/>
                  </a:lnTo>
                  <a:lnTo>
                    <a:pt x="24" y="1110"/>
                  </a:lnTo>
                  <a:lnTo>
                    <a:pt x="24" y="1446"/>
                  </a:lnTo>
                  <a:lnTo>
                    <a:pt x="24" y="642"/>
                  </a:lnTo>
                  <a:lnTo>
                    <a:pt x="24" y="762"/>
                  </a:lnTo>
                  <a:lnTo>
                    <a:pt x="30" y="1284"/>
                  </a:lnTo>
                  <a:lnTo>
                    <a:pt x="30" y="1644"/>
                  </a:lnTo>
                  <a:lnTo>
                    <a:pt x="30" y="534"/>
                  </a:lnTo>
                  <a:lnTo>
                    <a:pt x="30" y="984"/>
                  </a:lnTo>
                  <a:lnTo>
                    <a:pt x="36" y="1122"/>
                  </a:lnTo>
                  <a:lnTo>
                    <a:pt x="36" y="1242"/>
                  </a:lnTo>
                  <a:lnTo>
                    <a:pt x="36" y="384"/>
                  </a:lnTo>
                  <a:lnTo>
                    <a:pt x="36" y="1134"/>
                  </a:lnTo>
                  <a:lnTo>
                    <a:pt x="42" y="738"/>
                  </a:lnTo>
                  <a:lnTo>
                    <a:pt x="42" y="1164"/>
                  </a:lnTo>
                  <a:lnTo>
                    <a:pt x="42" y="564"/>
                  </a:lnTo>
                  <a:lnTo>
                    <a:pt x="42" y="864"/>
                  </a:lnTo>
                  <a:lnTo>
                    <a:pt x="48" y="1296"/>
                  </a:lnTo>
                  <a:lnTo>
                    <a:pt x="48" y="528"/>
                  </a:lnTo>
                  <a:lnTo>
                    <a:pt x="48" y="1194"/>
                  </a:lnTo>
                  <a:lnTo>
                    <a:pt x="54" y="1332"/>
                  </a:lnTo>
                  <a:lnTo>
                    <a:pt x="54" y="1698"/>
                  </a:lnTo>
                  <a:lnTo>
                    <a:pt x="54" y="516"/>
                  </a:lnTo>
                  <a:lnTo>
                    <a:pt x="54" y="1230"/>
                  </a:lnTo>
                  <a:lnTo>
                    <a:pt x="60" y="678"/>
                  </a:lnTo>
                  <a:lnTo>
                    <a:pt x="60" y="1644"/>
                  </a:lnTo>
                  <a:lnTo>
                    <a:pt x="60" y="636"/>
                  </a:lnTo>
                  <a:lnTo>
                    <a:pt x="60" y="1038"/>
                  </a:lnTo>
                  <a:lnTo>
                    <a:pt x="66" y="636"/>
                  </a:lnTo>
                  <a:lnTo>
                    <a:pt x="66" y="1230"/>
                  </a:lnTo>
                  <a:lnTo>
                    <a:pt x="66" y="456"/>
                  </a:lnTo>
                  <a:lnTo>
                    <a:pt x="72" y="756"/>
                  </a:lnTo>
                  <a:lnTo>
                    <a:pt x="72" y="1440"/>
                  </a:lnTo>
                  <a:lnTo>
                    <a:pt x="72" y="594"/>
                  </a:lnTo>
                  <a:lnTo>
                    <a:pt x="72" y="978"/>
                  </a:lnTo>
                  <a:lnTo>
                    <a:pt x="78" y="1308"/>
                  </a:lnTo>
                  <a:lnTo>
                    <a:pt x="78" y="654"/>
                  </a:lnTo>
                  <a:lnTo>
                    <a:pt x="78" y="936"/>
                  </a:lnTo>
                  <a:lnTo>
                    <a:pt x="84" y="708"/>
                  </a:lnTo>
                  <a:lnTo>
                    <a:pt x="84" y="1368"/>
                  </a:lnTo>
                  <a:lnTo>
                    <a:pt x="84" y="312"/>
                  </a:lnTo>
                  <a:lnTo>
                    <a:pt x="84" y="1134"/>
                  </a:lnTo>
                  <a:lnTo>
                    <a:pt x="90" y="1104"/>
                  </a:lnTo>
                  <a:lnTo>
                    <a:pt x="90" y="1386"/>
                  </a:lnTo>
                  <a:lnTo>
                    <a:pt x="90" y="540"/>
                  </a:lnTo>
                  <a:lnTo>
                    <a:pt x="90" y="828"/>
                  </a:lnTo>
                  <a:lnTo>
                    <a:pt x="96" y="1380"/>
                  </a:lnTo>
                  <a:lnTo>
                    <a:pt x="96" y="1674"/>
                  </a:lnTo>
                  <a:lnTo>
                    <a:pt x="96" y="744"/>
                  </a:lnTo>
                  <a:lnTo>
                    <a:pt x="96" y="1164"/>
                  </a:lnTo>
                  <a:lnTo>
                    <a:pt x="102" y="1128"/>
                  </a:lnTo>
                  <a:lnTo>
                    <a:pt x="102" y="1488"/>
                  </a:lnTo>
                  <a:lnTo>
                    <a:pt x="102" y="528"/>
                  </a:lnTo>
                  <a:lnTo>
                    <a:pt x="102" y="1260"/>
                  </a:lnTo>
                  <a:lnTo>
                    <a:pt x="108" y="624"/>
                  </a:lnTo>
                  <a:lnTo>
                    <a:pt x="108" y="1110"/>
                  </a:lnTo>
                  <a:lnTo>
                    <a:pt x="108" y="336"/>
                  </a:lnTo>
                  <a:lnTo>
                    <a:pt x="108" y="906"/>
                  </a:lnTo>
                  <a:lnTo>
                    <a:pt x="114" y="1368"/>
                  </a:lnTo>
                  <a:lnTo>
                    <a:pt x="114" y="216"/>
                  </a:lnTo>
                  <a:lnTo>
                    <a:pt x="120" y="1176"/>
                  </a:lnTo>
                  <a:lnTo>
                    <a:pt x="120" y="666"/>
                  </a:lnTo>
                  <a:lnTo>
                    <a:pt x="120" y="888"/>
                  </a:lnTo>
                  <a:lnTo>
                    <a:pt x="126" y="816"/>
                  </a:lnTo>
                  <a:lnTo>
                    <a:pt x="126" y="306"/>
                  </a:lnTo>
                  <a:lnTo>
                    <a:pt x="126" y="1038"/>
                  </a:lnTo>
                  <a:lnTo>
                    <a:pt x="132" y="972"/>
                  </a:lnTo>
                  <a:lnTo>
                    <a:pt x="132" y="1494"/>
                  </a:lnTo>
                  <a:lnTo>
                    <a:pt x="132" y="522"/>
                  </a:lnTo>
                  <a:lnTo>
                    <a:pt x="132" y="846"/>
                  </a:lnTo>
                  <a:lnTo>
                    <a:pt x="138" y="990"/>
                  </a:lnTo>
                  <a:lnTo>
                    <a:pt x="138" y="1524"/>
                  </a:lnTo>
                  <a:lnTo>
                    <a:pt x="138" y="504"/>
                  </a:lnTo>
                  <a:lnTo>
                    <a:pt x="138" y="1188"/>
                  </a:lnTo>
                  <a:lnTo>
                    <a:pt x="144" y="1086"/>
                  </a:lnTo>
                  <a:lnTo>
                    <a:pt x="144" y="1356"/>
                  </a:lnTo>
                  <a:lnTo>
                    <a:pt x="144" y="612"/>
                  </a:lnTo>
                  <a:lnTo>
                    <a:pt x="144" y="1008"/>
                  </a:lnTo>
                  <a:lnTo>
                    <a:pt x="150" y="1248"/>
                  </a:lnTo>
                  <a:lnTo>
                    <a:pt x="150" y="1296"/>
                  </a:lnTo>
                  <a:lnTo>
                    <a:pt x="150" y="816"/>
                  </a:lnTo>
                  <a:lnTo>
                    <a:pt x="150" y="1164"/>
                  </a:lnTo>
                  <a:lnTo>
                    <a:pt x="156" y="1260"/>
                  </a:lnTo>
                  <a:lnTo>
                    <a:pt x="156" y="1314"/>
                  </a:lnTo>
                  <a:lnTo>
                    <a:pt x="156" y="792"/>
                  </a:lnTo>
                  <a:lnTo>
                    <a:pt x="156" y="1014"/>
                  </a:lnTo>
                  <a:lnTo>
                    <a:pt x="162" y="636"/>
                  </a:lnTo>
                  <a:lnTo>
                    <a:pt x="162" y="1266"/>
                  </a:lnTo>
                  <a:lnTo>
                    <a:pt x="162" y="522"/>
                  </a:lnTo>
                  <a:lnTo>
                    <a:pt x="162" y="690"/>
                  </a:lnTo>
                  <a:lnTo>
                    <a:pt x="168" y="678"/>
                  </a:lnTo>
                  <a:lnTo>
                    <a:pt x="168" y="1692"/>
                  </a:lnTo>
                  <a:lnTo>
                    <a:pt x="174" y="984"/>
                  </a:lnTo>
                  <a:lnTo>
                    <a:pt x="174" y="1446"/>
                  </a:lnTo>
                  <a:lnTo>
                    <a:pt x="174" y="534"/>
                  </a:lnTo>
                  <a:lnTo>
                    <a:pt x="174" y="804"/>
                  </a:lnTo>
                  <a:lnTo>
                    <a:pt x="180" y="1062"/>
                  </a:lnTo>
                  <a:lnTo>
                    <a:pt x="180" y="1584"/>
                  </a:lnTo>
                  <a:lnTo>
                    <a:pt x="180" y="690"/>
                  </a:lnTo>
                  <a:lnTo>
                    <a:pt x="186" y="804"/>
                  </a:lnTo>
                  <a:lnTo>
                    <a:pt x="186" y="588"/>
                  </a:lnTo>
                  <a:lnTo>
                    <a:pt x="186" y="1608"/>
                  </a:lnTo>
                  <a:lnTo>
                    <a:pt x="192" y="1200"/>
                  </a:lnTo>
                  <a:lnTo>
                    <a:pt x="192" y="1506"/>
                  </a:lnTo>
                  <a:lnTo>
                    <a:pt x="192" y="726"/>
                  </a:lnTo>
                  <a:lnTo>
                    <a:pt x="198" y="1380"/>
                  </a:lnTo>
                  <a:lnTo>
                    <a:pt x="198" y="606"/>
                  </a:lnTo>
                  <a:lnTo>
                    <a:pt x="198" y="708"/>
                  </a:lnTo>
                  <a:lnTo>
                    <a:pt x="204" y="1176"/>
                  </a:lnTo>
                  <a:lnTo>
                    <a:pt x="204" y="546"/>
                  </a:lnTo>
                  <a:lnTo>
                    <a:pt x="204" y="1458"/>
                  </a:lnTo>
                  <a:lnTo>
                    <a:pt x="210" y="1398"/>
                  </a:lnTo>
                  <a:lnTo>
                    <a:pt x="210" y="594"/>
                  </a:lnTo>
                  <a:lnTo>
                    <a:pt x="210" y="618"/>
                  </a:lnTo>
                  <a:lnTo>
                    <a:pt x="216" y="1620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9" name="Freeform 38"/>
            <p:cNvSpPr>
              <a:spLocks/>
            </p:cNvSpPr>
            <p:nvPr/>
          </p:nvSpPr>
          <p:spPr bwMode="auto">
            <a:xfrm>
              <a:off x="4337" y="1710"/>
              <a:ext cx="206" cy="1890"/>
            </a:xfrm>
            <a:custGeom>
              <a:avLst/>
              <a:gdLst>
                <a:gd name="T0" fmla="*/ 6 w 210"/>
                <a:gd name="T1" fmla="*/ 1146 h 1890"/>
                <a:gd name="T2" fmla="*/ 6 w 210"/>
                <a:gd name="T3" fmla="*/ 1146 h 1890"/>
                <a:gd name="T4" fmla="*/ 12 w 210"/>
                <a:gd name="T5" fmla="*/ 588 h 1890"/>
                <a:gd name="T6" fmla="*/ 18 w 210"/>
                <a:gd name="T7" fmla="*/ 654 h 1890"/>
                <a:gd name="T8" fmla="*/ 24 w 210"/>
                <a:gd name="T9" fmla="*/ 1296 h 1890"/>
                <a:gd name="T10" fmla="*/ 26 w 210"/>
                <a:gd name="T11" fmla="*/ 732 h 1890"/>
                <a:gd name="T12" fmla="*/ 26 w 210"/>
                <a:gd name="T13" fmla="*/ 1164 h 1890"/>
                <a:gd name="T14" fmla="*/ 32 w 210"/>
                <a:gd name="T15" fmla="*/ 462 h 1890"/>
                <a:gd name="T16" fmla="*/ 38 w 210"/>
                <a:gd name="T17" fmla="*/ 1080 h 1890"/>
                <a:gd name="T18" fmla="*/ 44 w 210"/>
                <a:gd name="T19" fmla="*/ 630 h 1890"/>
                <a:gd name="T20" fmla="*/ 50 w 210"/>
                <a:gd name="T21" fmla="*/ 1164 h 1890"/>
                <a:gd name="T22" fmla="*/ 50 w 210"/>
                <a:gd name="T23" fmla="*/ 1110 h 1890"/>
                <a:gd name="T24" fmla="*/ 56 w 210"/>
                <a:gd name="T25" fmla="*/ 468 h 1890"/>
                <a:gd name="T26" fmla="*/ 62 w 210"/>
                <a:gd name="T27" fmla="*/ 1500 h 1890"/>
                <a:gd name="T28" fmla="*/ 68 w 210"/>
                <a:gd name="T29" fmla="*/ 1212 h 1890"/>
                <a:gd name="T30" fmla="*/ 68 w 210"/>
                <a:gd name="T31" fmla="*/ 1374 h 1890"/>
                <a:gd name="T32" fmla="*/ 74 w 210"/>
                <a:gd name="T33" fmla="*/ 252 h 1890"/>
                <a:gd name="T34" fmla="*/ 77 w 210"/>
                <a:gd name="T35" fmla="*/ 618 h 1890"/>
                <a:gd name="T36" fmla="*/ 82 w 210"/>
                <a:gd name="T37" fmla="*/ 1746 h 1890"/>
                <a:gd name="T38" fmla="*/ 88 w 210"/>
                <a:gd name="T39" fmla="*/ 1104 h 1890"/>
                <a:gd name="T40" fmla="*/ 94 w 210"/>
                <a:gd name="T41" fmla="*/ 1116 h 1890"/>
                <a:gd name="T42" fmla="*/ 100 w 210"/>
                <a:gd name="T43" fmla="*/ 816 h 1890"/>
                <a:gd name="T44" fmla="*/ 100 w 210"/>
                <a:gd name="T45" fmla="*/ 834 h 1890"/>
                <a:gd name="T46" fmla="*/ 106 w 210"/>
                <a:gd name="T47" fmla="*/ 336 h 1890"/>
                <a:gd name="T48" fmla="*/ 112 w 210"/>
                <a:gd name="T49" fmla="*/ 1590 h 1890"/>
                <a:gd name="T50" fmla="*/ 118 w 210"/>
                <a:gd name="T51" fmla="*/ 714 h 1890"/>
                <a:gd name="T52" fmla="*/ 118 w 210"/>
                <a:gd name="T53" fmla="*/ 1188 h 1890"/>
                <a:gd name="T54" fmla="*/ 123 w 210"/>
                <a:gd name="T55" fmla="*/ 642 h 1890"/>
                <a:gd name="T56" fmla="*/ 127 w 210"/>
                <a:gd name="T57" fmla="*/ 654 h 1890"/>
                <a:gd name="T58" fmla="*/ 132 w 210"/>
                <a:gd name="T59" fmla="*/ 1332 h 1890"/>
                <a:gd name="T60" fmla="*/ 138 w 210"/>
                <a:gd name="T61" fmla="*/ 738 h 1890"/>
                <a:gd name="T62" fmla="*/ 138 w 210"/>
                <a:gd name="T63" fmla="*/ 942 h 1890"/>
                <a:gd name="T64" fmla="*/ 144 w 210"/>
                <a:gd name="T65" fmla="*/ 1242 h 1890"/>
                <a:gd name="T66" fmla="*/ 150 w 210"/>
                <a:gd name="T67" fmla="*/ 1062 h 1890"/>
                <a:gd name="T68" fmla="*/ 156 w 210"/>
                <a:gd name="T69" fmla="*/ 648 h 1890"/>
                <a:gd name="T70" fmla="*/ 162 w 210"/>
                <a:gd name="T71" fmla="*/ 1314 h 1890"/>
                <a:gd name="T72" fmla="*/ 168 w 210"/>
                <a:gd name="T73" fmla="*/ 390 h 1890"/>
                <a:gd name="T74" fmla="*/ 173 w 210"/>
                <a:gd name="T75" fmla="*/ 1092 h 1890"/>
                <a:gd name="T76" fmla="*/ 173 w 210"/>
                <a:gd name="T77" fmla="*/ 1092 h 1890"/>
                <a:gd name="T78" fmla="*/ 177 w 210"/>
                <a:gd name="T79" fmla="*/ 1536 h 1890"/>
                <a:gd name="T80" fmla="*/ 182 w 210"/>
                <a:gd name="T81" fmla="*/ 168 h 1890"/>
                <a:gd name="T82" fmla="*/ 188 w 210"/>
                <a:gd name="T83" fmla="*/ 1542 h 18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0"/>
                <a:gd name="T127" fmla="*/ 0 h 1890"/>
                <a:gd name="T128" fmla="*/ 210 w 210"/>
                <a:gd name="T129" fmla="*/ 1890 h 18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0" h="1890">
                  <a:moveTo>
                    <a:pt x="0" y="1572"/>
                  </a:moveTo>
                  <a:lnTo>
                    <a:pt x="0" y="534"/>
                  </a:lnTo>
                  <a:lnTo>
                    <a:pt x="6" y="1146"/>
                  </a:lnTo>
                  <a:lnTo>
                    <a:pt x="6" y="1230"/>
                  </a:lnTo>
                  <a:lnTo>
                    <a:pt x="6" y="678"/>
                  </a:lnTo>
                  <a:lnTo>
                    <a:pt x="6" y="1146"/>
                  </a:lnTo>
                  <a:lnTo>
                    <a:pt x="12" y="768"/>
                  </a:lnTo>
                  <a:lnTo>
                    <a:pt x="12" y="1764"/>
                  </a:lnTo>
                  <a:lnTo>
                    <a:pt x="12" y="588"/>
                  </a:lnTo>
                  <a:lnTo>
                    <a:pt x="12" y="822"/>
                  </a:lnTo>
                  <a:lnTo>
                    <a:pt x="18" y="834"/>
                  </a:lnTo>
                  <a:lnTo>
                    <a:pt x="18" y="654"/>
                  </a:lnTo>
                  <a:lnTo>
                    <a:pt x="18" y="1332"/>
                  </a:lnTo>
                  <a:lnTo>
                    <a:pt x="24" y="900"/>
                  </a:lnTo>
                  <a:lnTo>
                    <a:pt x="24" y="1296"/>
                  </a:lnTo>
                  <a:lnTo>
                    <a:pt x="24" y="210"/>
                  </a:lnTo>
                  <a:lnTo>
                    <a:pt x="24" y="894"/>
                  </a:lnTo>
                  <a:lnTo>
                    <a:pt x="30" y="732"/>
                  </a:lnTo>
                  <a:lnTo>
                    <a:pt x="30" y="1452"/>
                  </a:lnTo>
                  <a:lnTo>
                    <a:pt x="30" y="522"/>
                  </a:lnTo>
                  <a:lnTo>
                    <a:pt x="30" y="1164"/>
                  </a:lnTo>
                  <a:lnTo>
                    <a:pt x="36" y="1002"/>
                  </a:lnTo>
                  <a:lnTo>
                    <a:pt x="36" y="1320"/>
                  </a:lnTo>
                  <a:lnTo>
                    <a:pt x="36" y="462"/>
                  </a:lnTo>
                  <a:lnTo>
                    <a:pt x="36" y="1086"/>
                  </a:lnTo>
                  <a:lnTo>
                    <a:pt x="42" y="1002"/>
                  </a:lnTo>
                  <a:lnTo>
                    <a:pt x="42" y="1080"/>
                  </a:lnTo>
                  <a:lnTo>
                    <a:pt x="42" y="480"/>
                  </a:lnTo>
                  <a:lnTo>
                    <a:pt x="42" y="762"/>
                  </a:lnTo>
                  <a:lnTo>
                    <a:pt x="48" y="630"/>
                  </a:lnTo>
                  <a:lnTo>
                    <a:pt x="48" y="1650"/>
                  </a:lnTo>
                  <a:lnTo>
                    <a:pt x="48" y="732"/>
                  </a:lnTo>
                  <a:lnTo>
                    <a:pt x="54" y="1164"/>
                  </a:lnTo>
                  <a:lnTo>
                    <a:pt x="54" y="1242"/>
                  </a:lnTo>
                  <a:lnTo>
                    <a:pt x="54" y="834"/>
                  </a:lnTo>
                  <a:lnTo>
                    <a:pt x="54" y="1110"/>
                  </a:lnTo>
                  <a:lnTo>
                    <a:pt x="60" y="780"/>
                  </a:lnTo>
                  <a:lnTo>
                    <a:pt x="60" y="1362"/>
                  </a:lnTo>
                  <a:lnTo>
                    <a:pt x="60" y="468"/>
                  </a:lnTo>
                  <a:lnTo>
                    <a:pt x="60" y="654"/>
                  </a:lnTo>
                  <a:lnTo>
                    <a:pt x="66" y="1236"/>
                  </a:lnTo>
                  <a:lnTo>
                    <a:pt x="66" y="1500"/>
                  </a:lnTo>
                  <a:lnTo>
                    <a:pt x="66" y="186"/>
                  </a:lnTo>
                  <a:lnTo>
                    <a:pt x="66" y="258"/>
                  </a:lnTo>
                  <a:lnTo>
                    <a:pt x="72" y="1212"/>
                  </a:lnTo>
                  <a:lnTo>
                    <a:pt x="72" y="1638"/>
                  </a:lnTo>
                  <a:lnTo>
                    <a:pt x="72" y="582"/>
                  </a:lnTo>
                  <a:lnTo>
                    <a:pt x="72" y="1374"/>
                  </a:lnTo>
                  <a:lnTo>
                    <a:pt x="78" y="702"/>
                  </a:lnTo>
                  <a:lnTo>
                    <a:pt x="78" y="1380"/>
                  </a:lnTo>
                  <a:lnTo>
                    <a:pt x="78" y="252"/>
                  </a:lnTo>
                  <a:lnTo>
                    <a:pt x="84" y="924"/>
                  </a:lnTo>
                  <a:lnTo>
                    <a:pt x="84" y="1890"/>
                  </a:lnTo>
                  <a:lnTo>
                    <a:pt x="84" y="618"/>
                  </a:lnTo>
                  <a:lnTo>
                    <a:pt x="84" y="1032"/>
                  </a:lnTo>
                  <a:lnTo>
                    <a:pt x="90" y="1170"/>
                  </a:lnTo>
                  <a:lnTo>
                    <a:pt x="90" y="1746"/>
                  </a:lnTo>
                  <a:lnTo>
                    <a:pt x="90" y="708"/>
                  </a:lnTo>
                  <a:lnTo>
                    <a:pt x="90" y="1164"/>
                  </a:lnTo>
                  <a:lnTo>
                    <a:pt x="96" y="1104"/>
                  </a:lnTo>
                  <a:lnTo>
                    <a:pt x="96" y="384"/>
                  </a:lnTo>
                  <a:lnTo>
                    <a:pt x="96" y="1290"/>
                  </a:lnTo>
                  <a:lnTo>
                    <a:pt x="102" y="1116"/>
                  </a:lnTo>
                  <a:lnTo>
                    <a:pt x="102" y="684"/>
                  </a:lnTo>
                  <a:lnTo>
                    <a:pt x="102" y="1356"/>
                  </a:lnTo>
                  <a:lnTo>
                    <a:pt x="108" y="816"/>
                  </a:lnTo>
                  <a:lnTo>
                    <a:pt x="108" y="1482"/>
                  </a:lnTo>
                  <a:lnTo>
                    <a:pt x="108" y="648"/>
                  </a:lnTo>
                  <a:lnTo>
                    <a:pt x="108" y="834"/>
                  </a:lnTo>
                  <a:lnTo>
                    <a:pt x="114" y="714"/>
                  </a:lnTo>
                  <a:lnTo>
                    <a:pt x="114" y="1764"/>
                  </a:lnTo>
                  <a:lnTo>
                    <a:pt x="114" y="336"/>
                  </a:lnTo>
                  <a:lnTo>
                    <a:pt x="114" y="1116"/>
                  </a:lnTo>
                  <a:lnTo>
                    <a:pt x="120" y="606"/>
                  </a:lnTo>
                  <a:lnTo>
                    <a:pt x="120" y="1590"/>
                  </a:lnTo>
                  <a:lnTo>
                    <a:pt x="120" y="252"/>
                  </a:lnTo>
                  <a:lnTo>
                    <a:pt x="120" y="894"/>
                  </a:lnTo>
                  <a:lnTo>
                    <a:pt x="126" y="714"/>
                  </a:lnTo>
                  <a:lnTo>
                    <a:pt x="126" y="1314"/>
                  </a:lnTo>
                  <a:lnTo>
                    <a:pt x="126" y="642"/>
                  </a:lnTo>
                  <a:lnTo>
                    <a:pt x="126" y="1188"/>
                  </a:lnTo>
                  <a:lnTo>
                    <a:pt x="132" y="894"/>
                  </a:lnTo>
                  <a:lnTo>
                    <a:pt x="132" y="1098"/>
                  </a:lnTo>
                  <a:lnTo>
                    <a:pt x="132" y="642"/>
                  </a:lnTo>
                  <a:lnTo>
                    <a:pt x="138" y="1290"/>
                  </a:lnTo>
                  <a:lnTo>
                    <a:pt x="138" y="1620"/>
                  </a:lnTo>
                  <a:lnTo>
                    <a:pt x="138" y="654"/>
                  </a:lnTo>
                  <a:lnTo>
                    <a:pt x="138" y="894"/>
                  </a:lnTo>
                  <a:lnTo>
                    <a:pt x="144" y="990"/>
                  </a:lnTo>
                  <a:lnTo>
                    <a:pt x="144" y="1332"/>
                  </a:lnTo>
                  <a:lnTo>
                    <a:pt x="144" y="510"/>
                  </a:lnTo>
                  <a:lnTo>
                    <a:pt x="144" y="624"/>
                  </a:lnTo>
                  <a:lnTo>
                    <a:pt x="150" y="738"/>
                  </a:lnTo>
                  <a:lnTo>
                    <a:pt x="150" y="1428"/>
                  </a:lnTo>
                  <a:lnTo>
                    <a:pt x="150" y="690"/>
                  </a:lnTo>
                  <a:lnTo>
                    <a:pt x="150" y="942"/>
                  </a:lnTo>
                  <a:lnTo>
                    <a:pt x="156" y="1044"/>
                  </a:lnTo>
                  <a:lnTo>
                    <a:pt x="156" y="534"/>
                  </a:lnTo>
                  <a:lnTo>
                    <a:pt x="156" y="1242"/>
                  </a:lnTo>
                  <a:lnTo>
                    <a:pt x="162" y="1278"/>
                  </a:lnTo>
                  <a:lnTo>
                    <a:pt x="162" y="0"/>
                  </a:lnTo>
                  <a:lnTo>
                    <a:pt x="162" y="1062"/>
                  </a:lnTo>
                  <a:lnTo>
                    <a:pt x="168" y="1326"/>
                  </a:lnTo>
                  <a:lnTo>
                    <a:pt x="168" y="1578"/>
                  </a:lnTo>
                  <a:lnTo>
                    <a:pt x="168" y="648"/>
                  </a:lnTo>
                  <a:lnTo>
                    <a:pt x="168" y="846"/>
                  </a:lnTo>
                  <a:lnTo>
                    <a:pt x="174" y="642"/>
                  </a:lnTo>
                  <a:lnTo>
                    <a:pt x="174" y="1314"/>
                  </a:lnTo>
                  <a:lnTo>
                    <a:pt x="174" y="498"/>
                  </a:lnTo>
                  <a:lnTo>
                    <a:pt x="174" y="678"/>
                  </a:lnTo>
                  <a:lnTo>
                    <a:pt x="180" y="390"/>
                  </a:lnTo>
                  <a:lnTo>
                    <a:pt x="180" y="1284"/>
                  </a:lnTo>
                  <a:lnTo>
                    <a:pt x="180" y="1080"/>
                  </a:lnTo>
                  <a:lnTo>
                    <a:pt x="186" y="1092"/>
                  </a:lnTo>
                  <a:lnTo>
                    <a:pt x="186" y="1116"/>
                  </a:lnTo>
                  <a:lnTo>
                    <a:pt x="186" y="456"/>
                  </a:lnTo>
                  <a:lnTo>
                    <a:pt x="186" y="1092"/>
                  </a:lnTo>
                  <a:lnTo>
                    <a:pt x="192" y="936"/>
                  </a:lnTo>
                  <a:lnTo>
                    <a:pt x="192" y="510"/>
                  </a:lnTo>
                  <a:lnTo>
                    <a:pt x="192" y="1536"/>
                  </a:lnTo>
                  <a:lnTo>
                    <a:pt x="198" y="756"/>
                  </a:lnTo>
                  <a:lnTo>
                    <a:pt x="198" y="1200"/>
                  </a:lnTo>
                  <a:lnTo>
                    <a:pt x="198" y="168"/>
                  </a:lnTo>
                  <a:lnTo>
                    <a:pt x="198" y="702"/>
                  </a:lnTo>
                  <a:lnTo>
                    <a:pt x="204" y="1494"/>
                  </a:lnTo>
                  <a:lnTo>
                    <a:pt x="204" y="1542"/>
                  </a:lnTo>
                  <a:lnTo>
                    <a:pt x="204" y="198"/>
                  </a:lnTo>
                  <a:lnTo>
                    <a:pt x="210" y="1524"/>
                  </a:lnTo>
                </a:path>
              </a:pathLst>
            </a:cu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6" name="Prostokąt 35"/>
          <p:cNvSpPr/>
          <p:nvPr/>
        </p:nvSpPr>
        <p:spPr>
          <a:xfrm>
            <a:off x="1187624" y="0"/>
            <a:ext cx="6856364" cy="144655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1" lang="pl-PL" sz="4400" b="1" dirty="0" err="1" smtClean="0">
                <a:solidFill>
                  <a:schemeClr val="bg2"/>
                </a:solidFill>
                <a:latin typeface="Comic Sans MS" pitchFamily="66" charset="0"/>
              </a:rPr>
              <a:t>Additive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kumimoji="1" lang="pl-PL" sz="4400" b="1" dirty="0" err="1" smtClean="0">
                <a:solidFill>
                  <a:schemeClr val="bg2"/>
                </a:solidFill>
                <a:latin typeface="Comic Sans MS" pitchFamily="66" charset="0"/>
              </a:rPr>
              <a:t>Narrowband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/>
            </a:r>
            <a:b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4400" b="1" dirty="0" err="1" smtClean="0">
                <a:solidFill>
                  <a:schemeClr val="bg2"/>
                </a:solidFill>
                <a:latin typeface="Comic Sans MS" pitchFamily="66" charset="0"/>
              </a:rPr>
              <a:t>Gaussian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kumimoji="1" lang="pl-PL" sz="4400" b="1" dirty="0" err="1" smtClean="0">
                <a:solidFill>
                  <a:schemeClr val="bg2"/>
                </a:solidFill>
                <a:latin typeface="Comic Sans MS" pitchFamily="66" charset="0"/>
              </a:rPr>
              <a:t>Noise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 (ANGN) 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7" name="Prostokąt 36"/>
          <p:cNvSpPr/>
          <p:nvPr/>
        </p:nvSpPr>
        <p:spPr>
          <a:xfrm>
            <a:off x="4696607" y="1641471"/>
            <a:ext cx="402385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Realizacja ANGN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1331191" y="5275362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fluktuacje amplitudy </a:t>
            </a:r>
            <a:r>
              <a:rPr kumimoji="1" lang="pl-PL" sz="2800" b="1" dirty="0">
                <a:solidFill>
                  <a:srgbClr val="008000"/>
                </a:solidFill>
                <a:latin typeface="Verdana" pitchFamily="34" charset="0"/>
              </a:rPr>
              <a:t>i </a:t>
            </a:r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częstotliwości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  <a:p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050" y="2388714"/>
            <a:ext cx="4992237" cy="1676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66411" y="-12902"/>
            <a:ext cx="8364790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3000" b="1" dirty="0" smtClean="0">
                <a:solidFill>
                  <a:srgbClr val="008000"/>
                </a:solidFill>
                <a:latin typeface="Verdana" pitchFamily="34" charset="0"/>
              </a:rPr>
              <a:t>ANGN – reprezentacja dolnopasmowa</a:t>
            </a:r>
            <a:endParaRPr kumimoji="1" lang="pl-PL" sz="30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graphicFrame>
        <p:nvGraphicFramePr>
          <p:cNvPr id="3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534409"/>
              </p:ext>
            </p:extLst>
          </p:nvPr>
        </p:nvGraphicFramePr>
        <p:xfrm>
          <a:off x="2133600" y="4835525"/>
          <a:ext cx="525303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7" name="Równanie" r:id="rId3" imgW="2501640" imgH="736560" progId="Equation.3">
                  <p:embed/>
                </p:oleObj>
              </mc:Choice>
              <mc:Fallback>
                <p:oleObj name="Równanie" r:id="rId3" imgW="25016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35525"/>
                        <a:ext cx="5253038" cy="1547813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a 3"/>
          <p:cNvGrpSpPr/>
          <p:nvPr/>
        </p:nvGrpSpPr>
        <p:grpSpPr>
          <a:xfrm>
            <a:off x="1068050" y="764704"/>
            <a:ext cx="8000615" cy="3785146"/>
            <a:chOff x="1068050" y="764704"/>
            <a:chExt cx="8000615" cy="3785146"/>
          </a:xfrm>
        </p:grpSpPr>
        <p:grpSp>
          <p:nvGrpSpPr>
            <p:cNvPr id="3" name="Grupa 2"/>
            <p:cNvGrpSpPr/>
            <p:nvPr/>
          </p:nvGrpSpPr>
          <p:grpSpPr>
            <a:xfrm>
              <a:off x="1068050" y="764704"/>
              <a:ext cx="8000615" cy="3785146"/>
              <a:chOff x="1043785" y="530981"/>
              <a:chExt cx="8000615" cy="3785146"/>
            </a:xfrm>
          </p:grpSpPr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auto">
              <a:xfrm>
                <a:off x="3429177" y="1311237"/>
                <a:ext cx="182880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sz="2800" b="1" dirty="0" smtClean="0"/>
                  <a:t>IFPP</a:t>
                </a:r>
                <a:endParaRPr lang="pl-PL" sz="2800" b="1" dirty="0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2133777" y="1616037"/>
                <a:ext cx="1295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>
                <a:off x="5257977" y="1616037"/>
                <a:ext cx="1295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grpSp>
            <p:nvGrpSpPr>
              <p:cNvPr id="38" name="Grupa 37"/>
              <p:cNvGrpSpPr/>
              <p:nvPr/>
            </p:nvGrpSpPr>
            <p:grpSpPr>
              <a:xfrm>
                <a:off x="1043785" y="2403189"/>
                <a:ext cx="8000615" cy="1912938"/>
                <a:chOff x="1143000" y="4343400"/>
                <a:chExt cx="8000615" cy="1912938"/>
              </a:xfrm>
            </p:grpSpPr>
            <p:sp>
              <p:nvSpPr>
                <p:cNvPr id="39" name="Prostokąt 38"/>
                <p:cNvSpPr/>
                <p:nvPr/>
              </p:nvSpPr>
              <p:spPr bwMode="auto">
                <a:xfrm>
                  <a:off x="6372200" y="4840585"/>
                  <a:ext cx="792088" cy="864096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40" name="Grupa 29"/>
                <p:cNvGrpSpPr/>
                <p:nvPr/>
              </p:nvGrpSpPr>
              <p:grpSpPr>
                <a:xfrm>
                  <a:off x="1143000" y="4343400"/>
                  <a:ext cx="7391400" cy="1912938"/>
                  <a:chOff x="1143000" y="4343400"/>
                  <a:chExt cx="7391400" cy="1912938"/>
                </a:xfrm>
              </p:grpSpPr>
              <p:sp>
                <p:nvSpPr>
                  <p:cNvPr id="4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33900" y="4343400"/>
                    <a:ext cx="0" cy="1600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4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5715000"/>
                    <a:ext cx="701040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graphicFrame>
                <p:nvGraphicFramePr>
                  <p:cNvPr id="47" name="Object 2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777122643"/>
                      </p:ext>
                    </p:extLst>
                  </p:nvPr>
                </p:nvGraphicFramePr>
                <p:xfrm>
                  <a:off x="4596780" y="4365873"/>
                  <a:ext cx="1549400" cy="4699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828" name="Równanie" r:id="rId5" imgW="749160" imgH="228600" progId="Equation.3">
                          <p:embed/>
                        </p:oleObj>
                      </mc:Choice>
                      <mc:Fallback>
                        <p:oleObj name="Równanie" r:id="rId5" imgW="749160" imgH="228600" progId="Equation.3">
                          <p:embed/>
                          <p:pic>
                            <p:nvPicPr>
                              <p:cNvPr id="0" name="Object 2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96780" y="4365873"/>
                                <a:ext cx="1549400" cy="4699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8" name="Object 27"/>
                  <p:cNvGraphicFramePr>
                    <a:graphicFrameLocks noChangeAspect="1"/>
                  </p:cNvGraphicFramePr>
                  <p:nvPr/>
                </p:nvGraphicFramePr>
                <p:xfrm>
                  <a:off x="8077200" y="5181600"/>
                  <a:ext cx="457200" cy="4238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829" name="Equation" r:id="rId7" imgW="152280" imgH="139680" progId="Equation.3">
                          <p:embed/>
                        </p:oleObj>
                      </mc:Choice>
                      <mc:Fallback>
                        <p:oleObj name="Equation" r:id="rId7" imgW="152280" imgH="139680" progId="Equation.3">
                          <p:embed/>
                          <p:pic>
                            <p:nvPicPr>
                              <p:cNvPr id="0" name="Object 2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077200" y="5181600"/>
                                <a:ext cx="457200" cy="42386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4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6781800" y="4495800"/>
                    <a:ext cx="0" cy="157480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sp>
                <p:nvSpPr>
                  <p:cNvPr id="50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6000" y="4419600"/>
                    <a:ext cx="0" cy="152400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l-PL"/>
                  </a:p>
                </p:txBody>
              </p:sp>
              <p:graphicFrame>
                <p:nvGraphicFramePr>
                  <p:cNvPr id="51" name="Object 30"/>
                  <p:cNvGraphicFramePr>
                    <a:graphicFrameLocks noChangeAspect="1"/>
                  </p:cNvGraphicFramePr>
                  <p:nvPr/>
                </p:nvGraphicFramePr>
                <p:xfrm>
                  <a:off x="6688138" y="5562600"/>
                  <a:ext cx="919163" cy="6937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830" name="Equation" r:id="rId9" imgW="304560" imgH="228600" progId="Equation.3">
                          <p:embed/>
                        </p:oleObj>
                      </mc:Choice>
                      <mc:Fallback>
                        <p:oleObj name="Equation" r:id="rId9" imgW="304560" imgH="228600" progId="Equation.3">
                          <p:embed/>
                          <p:pic>
                            <p:nvPicPr>
                              <p:cNvPr id="0" name="Object 3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688138" y="5562600"/>
                                <a:ext cx="919163" cy="6937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52" name="Object 31"/>
                  <p:cNvGraphicFramePr>
                    <a:graphicFrameLocks noChangeAspect="1"/>
                  </p:cNvGraphicFramePr>
                  <p:nvPr/>
                </p:nvGraphicFramePr>
                <p:xfrm>
                  <a:off x="1295400" y="5562600"/>
                  <a:ext cx="919163" cy="6937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831" name="Equation" r:id="rId11" imgW="304560" imgH="228600" progId="Equation.3">
                          <p:embed/>
                        </p:oleObj>
                      </mc:Choice>
                      <mc:Fallback>
                        <p:oleObj name="Equation" r:id="rId11" imgW="304560" imgH="228600" progId="Equation.3">
                          <p:embed/>
                          <p:pic>
                            <p:nvPicPr>
                              <p:cNvPr id="0" name="Object 3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95400" y="5562600"/>
                                <a:ext cx="919163" cy="6937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41" name="Prostokąt 40"/>
                <p:cNvSpPr/>
                <p:nvPr/>
              </p:nvSpPr>
              <p:spPr bwMode="auto">
                <a:xfrm>
                  <a:off x="1900436" y="4824611"/>
                  <a:ext cx="792088" cy="864096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42" name="Łącznik prosty 41"/>
                <p:cNvCxnSpPr/>
                <p:nvPr/>
              </p:nvCxnSpPr>
              <p:spPr bwMode="auto">
                <a:xfrm>
                  <a:off x="1187624" y="4831060"/>
                  <a:ext cx="6624736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3" name="pole tekstowe 42"/>
                <p:cNvSpPr txBox="1"/>
                <p:nvPr/>
              </p:nvSpPr>
              <p:spPr>
                <a:xfrm>
                  <a:off x="7308304" y="4365104"/>
                  <a:ext cx="18353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b="1" dirty="0" smtClean="0">
                      <a:solidFill>
                        <a:srgbClr val="FF0000"/>
                      </a:solidFill>
                    </a:rPr>
                    <a:t>AWGN</a:t>
                  </a:r>
                  <a:r>
                    <a:rPr lang="pl-PL" dirty="0" smtClean="0"/>
                    <a:t>, </a:t>
                  </a:r>
                  <a:r>
                    <a:rPr lang="pl-PL" dirty="0" smtClean="0">
                      <a:sym typeface="Symbol"/>
                    </a:rPr>
                    <a:t>½</a:t>
                  </a:r>
                  <a:r>
                    <a:rPr lang="pl-PL" i="1" dirty="0" smtClean="0">
                      <a:sym typeface="Symbol"/>
                    </a:rPr>
                    <a:t>N</a:t>
                  </a:r>
                  <a:r>
                    <a:rPr lang="pl-PL" baseline="-25000" dirty="0" smtClean="0">
                      <a:sym typeface="Symbol"/>
                    </a:rPr>
                    <a:t>0</a:t>
                  </a:r>
                  <a:endParaRPr lang="pl-PL" baseline="-25000" dirty="0"/>
                </a:p>
              </p:txBody>
            </p:sp>
            <p:cxnSp>
              <p:nvCxnSpPr>
                <p:cNvPr id="44" name="Łącznik prosty ze strzałką 43"/>
                <p:cNvCxnSpPr>
                  <a:stCxn id="39" idx="1"/>
                  <a:endCxn id="39" idx="3"/>
                </p:cNvCxnSpPr>
                <p:nvPr/>
              </p:nvCxnSpPr>
              <p:spPr bwMode="auto">
                <a:xfrm>
                  <a:off x="6372200" y="5272633"/>
                  <a:ext cx="792088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arrow" w="med" len="med"/>
                  <a:tailEnd type="arrow"/>
                </a:ln>
                <a:effectLst/>
              </p:spPr>
            </p:cxnSp>
          </p:grpSp>
          <p:graphicFrame>
            <p:nvGraphicFramePr>
              <p:cNvPr id="53" name="Obiekt 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0035074"/>
                  </p:ext>
                </p:extLst>
              </p:nvPr>
            </p:nvGraphicFramePr>
            <p:xfrm>
              <a:off x="6771079" y="2927264"/>
              <a:ext cx="1312729" cy="3994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32" name="Equation" r:id="rId13" imgW="583920" imgH="177480" progId="Equation.3">
                      <p:embed/>
                    </p:oleObj>
                  </mc:Choice>
                  <mc:Fallback>
                    <p:oleObj name="Equation" r:id="rId13" imgW="583920" imgH="17748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71079" y="2927264"/>
                            <a:ext cx="1312729" cy="39946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4" name="Prostokąt 53"/>
              <p:cNvSpPr/>
              <p:nvPr/>
            </p:nvSpPr>
            <p:spPr>
              <a:xfrm>
                <a:off x="5004225" y="3195277"/>
                <a:ext cx="10919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>
                    <a:solidFill>
                      <a:srgbClr val="0070C0"/>
                    </a:solidFill>
                  </a:rPr>
                  <a:t>ANGN</a:t>
                </a:r>
                <a:endParaRPr lang="pl-PL" dirty="0"/>
              </a:p>
            </p:txBody>
          </p:sp>
          <p:sp>
            <p:nvSpPr>
              <p:cNvPr id="55" name="Rectangle 84"/>
              <p:cNvSpPr>
                <a:spLocks noChangeArrowheads="1"/>
              </p:cNvSpPr>
              <p:nvPr/>
            </p:nvSpPr>
            <p:spPr bwMode="auto">
              <a:xfrm>
                <a:off x="5392840" y="530981"/>
                <a:ext cx="1762021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/>
                  <a:t>ANGN, </a:t>
                </a:r>
                <a:r>
                  <a:rPr kumimoji="1" lang="pl-PL" i="1" dirty="0" smtClean="0"/>
                  <a:t>n</a:t>
                </a:r>
                <a:r>
                  <a:rPr kumimoji="1" lang="pl-PL" dirty="0" smtClean="0"/>
                  <a:t>(</a:t>
                </a:r>
                <a:r>
                  <a:rPr kumimoji="1" lang="pl-PL" i="1" dirty="0" smtClean="0"/>
                  <a:t>t</a:t>
                </a:r>
                <a:r>
                  <a:rPr kumimoji="1" lang="pl-PL" dirty="0" smtClean="0"/>
                  <a:t>)</a:t>
                </a:r>
              </a:p>
              <a:p>
                <a:r>
                  <a:rPr kumimoji="1" lang="pl-PL" sz="1800" dirty="0" smtClean="0"/>
                  <a:t>(</a:t>
                </a:r>
                <a:r>
                  <a:rPr kumimoji="1" lang="pl-PL" sz="1800" dirty="0" err="1" smtClean="0"/>
                  <a:t>wąskpasmowy</a:t>
                </a:r>
                <a:r>
                  <a:rPr kumimoji="1" lang="pl-PL" sz="1800" dirty="0" smtClean="0"/>
                  <a:t>)</a:t>
                </a:r>
              </a:p>
              <a:p>
                <a:pPr algn="ctr"/>
                <a:r>
                  <a:rPr kumimoji="1" lang="pl-PL" sz="1800" dirty="0" smtClean="0"/>
                  <a:t>(</a:t>
                </a:r>
                <a:r>
                  <a:rPr kumimoji="1" lang="pl-PL" sz="1800" dirty="0" err="1" smtClean="0"/>
                  <a:t>narrowband</a:t>
                </a:r>
                <a:r>
                  <a:rPr kumimoji="1" lang="pl-PL" sz="1800" dirty="0" smtClean="0"/>
                  <a:t>)</a:t>
                </a:r>
              </a:p>
            </p:txBody>
          </p:sp>
          <p:sp>
            <p:nvSpPr>
              <p:cNvPr id="56" name="Rectangle 83"/>
              <p:cNvSpPr>
                <a:spLocks noChangeArrowheads="1"/>
              </p:cNvSpPr>
              <p:nvPr/>
            </p:nvSpPr>
            <p:spPr bwMode="auto">
              <a:xfrm>
                <a:off x="1418683" y="530981"/>
                <a:ext cx="1967205" cy="1107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/>
                  <a:t>AWGN, </a:t>
                </a:r>
                <a:r>
                  <a:rPr kumimoji="1" lang="pl-PL" i="1" dirty="0" smtClean="0"/>
                  <a:t>z</a:t>
                </a:r>
                <a:r>
                  <a:rPr kumimoji="1" lang="pl-PL" dirty="0" smtClean="0"/>
                  <a:t>(</a:t>
                </a:r>
                <a:r>
                  <a:rPr kumimoji="1" lang="pl-PL" i="1" dirty="0" smtClean="0"/>
                  <a:t>t</a:t>
                </a:r>
                <a:r>
                  <a:rPr kumimoji="1" lang="pl-PL" dirty="0" smtClean="0"/>
                  <a:t>)</a:t>
                </a:r>
                <a:br>
                  <a:rPr kumimoji="1" lang="pl-PL" dirty="0" smtClean="0"/>
                </a:br>
                <a:r>
                  <a:rPr kumimoji="1" lang="pl-PL" dirty="0" smtClean="0"/>
                  <a:t>(</a:t>
                </a:r>
                <a:r>
                  <a:rPr kumimoji="1" lang="pl-PL" sz="1800" dirty="0" smtClean="0"/>
                  <a:t>szerokopasmowy)</a:t>
                </a:r>
              </a:p>
              <a:p>
                <a:pPr algn="ctr"/>
                <a:r>
                  <a:rPr kumimoji="1" lang="pl-PL" sz="1800" dirty="0" smtClean="0"/>
                  <a:t>(</a:t>
                </a:r>
                <a:r>
                  <a:rPr kumimoji="1" lang="pl-PL" sz="1800" dirty="0" err="1" smtClean="0"/>
                  <a:t>wideband</a:t>
                </a:r>
                <a:r>
                  <a:rPr kumimoji="1" lang="pl-PL" sz="1800" dirty="0" smtClean="0"/>
                  <a:t>)</a:t>
                </a:r>
                <a:endParaRPr kumimoji="1" lang="pl-PL" dirty="0" smtClean="0"/>
              </a:p>
            </p:txBody>
          </p:sp>
        </p:grpSp>
        <p:sp>
          <p:nvSpPr>
            <p:cNvPr id="34" name="pole tekstowe 33"/>
            <p:cNvSpPr txBox="1"/>
            <p:nvPr/>
          </p:nvSpPr>
          <p:spPr>
            <a:xfrm>
              <a:off x="1442948" y="1990105"/>
              <a:ext cx="17187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i="1" dirty="0" err="1" smtClean="0">
                  <a:latin typeface="+mj-lt"/>
                </a:rPr>
                <a:t>S</a:t>
              </a:r>
              <a:r>
                <a:rPr lang="pl-PL" baseline="-25000" dirty="0" err="1" smtClean="0">
                  <a:latin typeface="+mj-lt"/>
                </a:rPr>
                <a:t>z</a:t>
              </a:r>
              <a:r>
                <a:rPr lang="pl-PL" dirty="0" smtClean="0">
                  <a:latin typeface="+mj-lt"/>
                </a:rPr>
                <a:t>(</a:t>
              </a:r>
              <a:r>
                <a:rPr lang="el-GR" i="1" dirty="0" smtClean="0">
                  <a:latin typeface="+mj-lt"/>
                  <a:ea typeface="Cambria Math" panose="02040503050406030204" pitchFamily="18" charset="0"/>
                </a:rPr>
                <a:t>ω</a:t>
              </a:r>
              <a:r>
                <a:rPr lang="pl-PL" dirty="0" smtClean="0">
                  <a:latin typeface="+mj-lt"/>
                </a:rPr>
                <a:t>) = ½</a:t>
              </a:r>
              <a:r>
                <a:rPr lang="pl-PL" i="1" dirty="0" smtClean="0">
                  <a:latin typeface="+mj-lt"/>
                </a:rPr>
                <a:t>N</a:t>
              </a:r>
              <a:r>
                <a:rPr lang="pl-PL" baseline="-25000" dirty="0" smtClean="0">
                  <a:latin typeface="+mj-lt"/>
                </a:rPr>
                <a:t>0</a:t>
              </a:r>
              <a:endParaRPr lang="pl-PL" baseline="-250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11430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– </a:t>
            </a: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wykres wskazowy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aphicFrame>
        <p:nvGraphicFramePr>
          <p:cNvPr id="12290" name="Object 17"/>
          <p:cNvGraphicFramePr>
            <a:graphicFrameLocks noChangeAspect="1"/>
          </p:cNvGraphicFramePr>
          <p:nvPr/>
        </p:nvGraphicFramePr>
        <p:xfrm>
          <a:off x="1295400" y="1600200"/>
          <a:ext cx="535781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8" name="Równanie" r:id="rId3" imgW="1968480" imgH="507960" progId="Equation.3">
                  <p:embed/>
                </p:oleObj>
              </mc:Choice>
              <mc:Fallback>
                <p:oleObj name="Równanie" r:id="rId3" imgW="1968480" imgH="507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5357813" cy="1384300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2296" name="Text Box 21"/>
          <p:cNvSpPr txBox="1">
            <a:spLocks noChangeArrowheads="1"/>
          </p:cNvSpPr>
          <p:nvPr/>
        </p:nvSpPr>
        <p:spPr bwMode="auto">
          <a:xfrm>
            <a:off x="1073954" y="4239232"/>
            <a:ext cx="3490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Składowa </a:t>
            </a:r>
            <a:r>
              <a:rPr lang="pl-PL" b="1" dirty="0" smtClean="0">
                <a:solidFill>
                  <a:srgbClr val="FF0000"/>
                </a:solidFill>
              </a:rPr>
              <a:t>kwadraturowa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(</a:t>
            </a:r>
            <a:r>
              <a:rPr lang="pl-PL" b="1" i="1" dirty="0" err="1" smtClean="0">
                <a:solidFill>
                  <a:srgbClr val="FF0000"/>
                </a:solidFill>
              </a:rPr>
              <a:t>quadrature</a:t>
            </a:r>
            <a:r>
              <a:rPr lang="pl-PL" b="1" dirty="0" smtClean="0">
                <a:solidFill>
                  <a:srgbClr val="FF0000"/>
                </a:solidFill>
              </a:rPr>
              <a:t>)</a:t>
            </a:r>
            <a:endParaRPr lang="pl-PL" b="1" dirty="0"/>
          </a:p>
        </p:txBody>
      </p: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2667000" y="3260725"/>
            <a:ext cx="5734052" cy="3521075"/>
            <a:chOff x="1680" y="2054"/>
            <a:chExt cx="3612" cy="2218"/>
          </a:xfrm>
        </p:grpSpPr>
        <p:sp>
          <p:nvSpPr>
            <p:cNvPr id="12299" name="Line 4"/>
            <p:cNvSpPr>
              <a:spLocks noChangeShapeType="1"/>
            </p:cNvSpPr>
            <p:nvPr/>
          </p:nvSpPr>
          <p:spPr bwMode="auto">
            <a:xfrm flipV="1">
              <a:off x="2832" y="206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0" name="Line 5"/>
            <p:cNvSpPr>
              <a:spLocks noChangeShapeType="1"/>
            </p:cNvSpPr>
            <p:nvPr/>
          </p:nvSpPr>
          <p:spPr bwMode="auto">
            <a:xfrm>
              <a:off x="1680" y="3216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1" name="Line 8"/>
            <p:cNvSpPr>
              <a:spLocks noChangeShapeType="1"/>
            </p:cNvSpPr>
            <p:nvPr/>
          </p:nvSpPr>
          <p:spPr bwMode="auto">
            <a:xfrm rot="2368347" flipV="1">
              <a:off x="2944" y="2880"/>
              <a:ext cx="816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2256" y="2448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 baseline="-25000"/>
                <a:t>Q</a:t>
              </a:r>
              <a:r>
                <a:rPr lang="pl-PL" b="1"/>
                <a:t>(</a:t>
              </a:r>
              <a:r>
                <a:rPr lang="pl-PL" b="1" i="1"/>
                <a:t>t</a:t>
              </a:r>
              <a:r>
                <a:rPr lang="pl-PL" b="1"/>
                <a:t>)</a:t>
              </a:r>
              <a:endParaRPr lang="pl-PL" i="1"/>
            </a:p>
          </p:txBody>
        </p:sp>
        <p:sp>
          <p:nvSpPr>
            <p:cNvPr id="12303" name="Text Box 10"/>
            <p:cNvSpPr txBox="1">
              <a:spLocks noChangeArrowheads="1"/>
            </p:cNvSpPr>
            <p:nvPr/>
          </p:nvSpPr>
          <p:spPr bwMode="auto">
            <a:xfrm>
              <a:off x="3456" y="326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 baseline="-25000"/>
                <a:t>I</a:t>
              </a:r>
              <a:r>
                <a:rPr lang="pl-PL" b="1"/>
                <a:t>(</a:t>
              </a:r>
              <a:r>
                <a:rPr lang="pl-PL" b="1" i="1"/>
                <a:t>t</a:t>
              </a:r>
              <a:r>
                <a:rPr lang="pl-PL" b="1"/>
                <a:t>)</a:t>
              </a:r>
              <a:endParaRPr lang="pl-PL" i="1"/>
            </a:p>
          </p:txBody>
        </p:sp>
        <p:sp>
          <p:nvSpPr>
            <p:cNvPr id="12304" name="Line 11"/>
            <p:cNvSpPr>
              <a:spLocks noChangeShapeType="1"/>
            </p:cNvSpPr>
            <p:nvPr/>
          </p:nvSpPr>
          <p:spPr bwMode="auto">
            <a:xfrm flipH="1" flipV="1">
              <a:off x="2832" y="2416"/>
              <a:ext cx="0" cy="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5" name="Line 12"/>
            <p:cNvSpPr>
              <a:spLocks noChangeShapeType="1"/>
            </p:cNvSpPr>
            <p:nvPr/>
          </p:nvSpPr>
          <p:spPr bwMode="auto">
            <a:xfrm>
              <a:off x="2688" y="2448"/>
              <a:ext cx="139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6" name="Line 13"/>
            <p:cNvSpPr>
              <a:spLocks noChangeShapeType="1"/>
            </p:cNvSpPr>
            <p:nvPr/>
          </p:nvSpPr>
          <p:spPr bwMode="auto">
            <a:xfrm flipV="1">
              <a:off x="3840" y="2208"/>
              <a:ext cx="0" cy="110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7" name="Line 14"/>
            <p:cNvSpPr>
              <a:spLocks noChangeShapeType="1"/>
            </p:cNvSpPr>
            <p:nvPr/>
          </p:nvSpPr>
          <p:spPr bwMode="auto">
            <a:xfrm flipV="1">
              <a:off x="2832" y="2448"/>
              <a:ext cx="1000" cy="7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8" name="Text Box 15"/>
            <p:cNvSpPr txBox="1">
              <a:spLocks noChangeArrowheads="1"/>
            </p:cNvSpPr>
            <p:nvPr/>
          </p:nvSpPr>
          <p:spPr bwMode="auto">
            <a:xfrm>
              <a:off x="3456" y="2160"/>
              <a:ext cx="4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/>
                <a:t>(</a:t>
              </a:r>
              <a:r>
                <a:rPr lang="pl-PL" b="1" i="1"/>
                <a:t>t</a:t>
              </a:r>
              <a:r>
                <a:rPr lang="pl-PL" b="1"/>
                <a:t>)</a:t>
              </a:r>
              <a:endParaRPr lang="pl-PL" i="1"/>
            </a:p>
          </p:txBody>
        </p:sp>
        <p:sp>
          <p:nvSpPr>
            <p:cNvPr id="12309" name="Text Box 16"/>
            <p:cNvSpPr txBox="1">
              <a:spLocks noChangeArrowheads="1"/>
            </p:cNvSpPr>
            <p:nvPr/>
          </p:nvSpPr>
          <p:spPr bwMode="auto">
            <a:xfrm>
              <a:off x="1776" y="3504"/>
              <a:ext cx="8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i="1"/>
                <a:t>t</a:t>
              </a:r>
              <a:r>
                <a:rPr lang="pl-PL" b="1"/>
                <a:t> = const</a:t>
              </a:r>
              <a:endParaRPr lang="pl-PL" i="1"/>
            </a:p>
          </p:txBody>
        </p:sp>
        <p:sp>
          <p:nvSpPr>
            <p:cNvPr id="12310" name="Text Box 20"/>
            <p:cNvSpPr txBox="1">
              <a:spLocks noChangeArrowheads="1"/>
            </p:cNvSpPr>
            <p:nvPr/>
          </p:nvSpPr>
          <p:spPr bwMode="auto">
            <a:xfrm>
              <a:off x="3456" y="3600"/>
              <a:ext cx="18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Składowa </a:t>
              </a:r>
              <a:r>
                <a:rPr lang="pl-PL" b="1" dirty="0" err="1" smtClean="0">
                  <a:solidFill>
                    <a:srgbClr val="FF0000"/>
                  </a:solidFill>
                </a:rPr>
                <a:t>synfazowa</a:t>
              </a:r>
              <a:r>
                <a:rPr lang="pl-PL" b="1" dirty="0" smtClean="0">
                  <a:solidFill>
                    <a:srgbClr val="FF0000"/>
                  </a:solidFill>
                </a:rPr>
                <a:t/>
              </a:r>
              <a:br>
                <a:rPr lang="pl-PL" b="1" dirty="0" smtClean="0">
                  <a:solidFill>
                    <a:srgbClr val="FF0000"/>
                  </a:solidFill>
                </a:rPr>
              </a:br>
              <a:r>
                <a:rPr lang="pl-PL" b="1" dirty="0" smtClean="0">
                  <a:solidFill>
                    <a:srgbClr val="FF0000"/>
                  </a:solidFill>
                </a:rPr>
                <a:t>(</a:t>
              </a:r>
              <a:r>
                <a:rPr lang="pl-PL" b="1" i="1" dirty="0" err="1" smtClean="0">
                  <a:solidFill>
                    <a:srgbClr val="FF0000"/>
                  </a:solidFill>
                </a:rPr>
                <a:t>inphase</a:t>
              </a:r>
              <a:r>
                <a:rPr lang="pl-PL" b="1" dirty="0" smtClean="0">
                  <a:solidFill>
                    <a:srgbClr val="FF0000"/>
                  </a:solidFill>
                </a:rPr>
                <a:t>)</a:t>
              </a:r>
              <a:endParaRPr lang="pl-PL" b="1" dirty="0"/>
            </a:p>
          </p:txBody>
        </p:sp>
        <p:graphicFrame>
          <p:nvGraphicFramePr>
            <p:cNvPr id="12292" name="Object 22"/>
            <p:cNvGraphicFramePr>
              <a:graphicFrameLocks noChangeAspect="1"/>
            </p:cNvGraphicFramePr>
            <p:nvPr/>
          </p:nvGraphicFramePr>
          <p:xfrm>
            <a:off x="2158" y="2054"/>
            <a:ext cx="640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9" name="Równanie" r:id="rId5" imgW="406080" imgH="228600" progId="Equation.3">
                    <p:embed/>
                  </p:oleObj>
                </mc:Choice>
                <mc:Fallback>
                  <p:oleObj name="Równanie" r:id="rId5" imgW="406080" imgH="2286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8" y="2054"/>
                          <a:ext cx="640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3" name="Object 23"/>
            <p:cNvGraphicFramePr>
              <a:graphicFrameLocks noChangeAspect="1"/>
            </p:cNvGraphicFramePr>
            <p:nvPr/>
          </p:nvGraphicFramePr>
          <p:xfrm>
            <a:off x="4088" y="3254"/>
            <a:ext cx="620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80" name="Równanie" r:id="rId7" imgW="393480" imgH="228600" progId="Equation.3">
                    <p:embed/>
                  </p:oleObj>
                </mc:Choice>
                <mc:Fallback>
                  <p:oleObj name="Równanie" r:id="rId7" imgW="393480" imgH="2286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8" y="3254"/>
                          <a:ext cx="620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Łuk 20"/>
          <p:cNvSpPr/>
          <p:nvPr/>
        </p:nvSpPr>
        <p:spPr bwMode="auto">
          <a:xfrm>
            <a:off x="5435600" y="3213100"/>
            <a:ext cx="1800225" cy="1871663"/>
          </a:xfrm>
          <a:prstGeom prst="arc">
            <a:avLst>
              <a:gd name="adj1" fmla="val 16200000"/>
              <a:gd name="adj2" fmla="val 1529201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pl-PL"/>
          </a:p>
        </p:txBody>
      </p:sp>
      <p:graphicFrame>
        <p:nvGraphicFramePr>
          <p:cNvPr id="12291" name="Object 21"/>
          <p:cNvGraphicFramePr>
            <a:graphicFrameLocks noChangeAspect="1"/>
          </p:cNvGraphicFramePr>
          <p:nvPr/>
        </p:nvGraphicFramePr>
        <p:xfrm>
          <a:off x="7235825" y="3357563"/>
          <a:ext cx="4556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1" name="Równanie" r:id="rId9" imgW="190440" imgH="228600" progId="Equation.3">
                  <p:embed/>
                </p:oleObj>
              </mc:Choice>
              <mc:Fallback>
                <p:oleObj name="Równanie" r:id="rId9" imgW="19044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3357563"/>
                        <a:ext cx="4556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39"/>
          <p:cNvGrpSpPr>
            <a:grpSpLocks/>
          </p:cNvGrpSpPr>
          <p:nvPr/>
        </p:nvGrpSpPr>
        <p:grpSpPr bwMode="auto">
          <a:xfrm>
            <a:off x="1219200" y="1595438"/>
            <a:ext cx="7537450" cy="4724400"/>
            <a:chOff x="768" y="1005"/>
            <a:chExt cx="4748" cy="2976"/>
          </a:xfrm>
        </p:grpSpPr>
        <p:grpSp>
          <p:nvGrpSpPr>
            <p:cNvPr id="22533" name="Group 3"/>
            <p:cNvGrpSpPr>
              <a:grpSpLocks noChangeAspect="1"/>
            </p:cNvGrpSpPr>
            <p:nvPr/>
          </p:nvGrpSpPr>
          <p:grpSpPr bwMode="auto">
            <a:xfrm>
              <a:off x="1152" y="1101"/>
              <a:ext cx="1440" cy="1443"/>
              <a:chOff x="1152" y="1392"/>
              <a:chExt cx="2448" cy="2454"/>
            </a:xfrm>
          </p:grpSpPr>
          <p:sp>
            <p:nvSpPr>
              <p:cNvPr id="23668" name="Freeform 4"/>
              <p:cNvSpPr>
                <a:spLocks noChangeAspect="1"/>
              </p:cNvSpPr>
              <p:nvPr/>
            </p:nvSpPr>
            <p:spPr bwMode="auto">
              <a:xfrm>
                <a:off x="1152" y="1392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0 w 2448"/>
                  <a:gd name="T51" fmla="*/ 1302 h 2454"/>
                  <a:gd name="T52" fmla="*/ 18 w 2448"/>
                  <a:gd name="T53" fmla="*/ 1458 h 2454"/>
                  <a:gd name="T54" fmla="*/ 60 w 2448"/>
                  <a:gd name="T55" fmla="*/ 1608 h 2454"/>
                  <a:gd name="T56" fmla="*/ 114 w 2448"/>
                  <a:gd name="T57" fmla="*/ 1752 h 2454"/>
                  <a:gd name="T58" fmla="*/ 186 w 2448"/>
                  <a:gd name="T59" fmla="*/ 1884 h 2454"/>
                  <a:gd name="T60" fmla="*/ 282 w 2448"/>
                  <a:gd name="T61" fmla="*/ 2010 h 2454"/>
                  <a:gd name="T62" fmla="*/ 384 w 2448"/>
                  <a:gd name="T63" fmla="*/ 2118 h 2454"/>
                  <a:gd name="T64" fmla="*/ 504 w 2448"/>
                  <a:gd name="T65" fmla="*/ 2220 h 2454"/>
                  <a:gd name="T66" fmla="*/ 636 w 2448"/>
                  <a:gd name="T67" fmla="*/ 2304 h 2454"/>
                  <a:gd name="T68" fmla="*/ 774 w 2448"/>
                  <a:gd name="T69" fmla="*/ 2364 h 2454"/>
                  <a:gd name="T70" fmla="*/ 918 w 2448"/>
                  <a:gd name="T71" fmla="*/ 2412 h 2454"/>
                  <a:gd name="T72" fmla="*/ 1068 w 2448"/>
                  <a:gd name="T73" fmla="*/ 2442 h 2454"/>
                  <a:gd name="T74" fmla="*/ 1224 w 2448"/>
                  <a:gd name="T75" fmla="*/ 2454 h 2454"/>
                  <a:gd name="T76" fmla="*/ 1380 w 2448"/>
                  <a:gd name="T77" fmla="*/ 2442 h 2454"/>
                  <a:gd name="T78" fmla="*/ 1530 w 2448"/>
                  <a:gd name="T79" fmla="*/ 2412 h 2454"/>
                  <a:gd name="T80" fmla="*/ 1674 w 2448"/>
                  <a:gd name="T81" fmla="*/ 2364 h 2454"/>
                  <a:gd name="T82" fmla="*/ 1812 w 2448"/>
                  <a:gd name="T83" fmla="*/ 2304 h 2454"/>
                  <a:gd name="T84" fmla="*/ 1944 w 2448"/>
                  <a:gd name="T85" fmla="*/ 2220 h 2454"/>
                  <a:gd name="T86" fmla="*/ 2064 w 2448"/>
                  <a:gd name="T87" fmla="*/ 2118 h 2454"/>
                  <a:gd name="T88" fmla="*/ 2166 w 2448"/>
                  <a:gd name="T89" fmla="*/ 2010 h 2454"/>
                  <a:gd name="T90" fmla="*/ 2262 w 2448"/>
                  <a:gd name="T91" fmla="*/ 1884 h 2454"/>
                  <a:gd name="T92" fmla="*/ 2334 w 2448"/>
                  <a:gd name="T93" fmla="*/ 1752 h 2454"/>
                  <a:gd name="T94" fmla="*/ 2388 w 2448"/>
                  <a:gd name="T95" fmla="*/ 1608 h 2454"/>
                  <a:gd name="T96" fmla="*/ 2430 w 2448"/>
                  <a:gd name="T97" fmla="*/ 1458 h 2454"/>
                  <a:gd name="T98" fmla="*/ 2448 w 2448"/>
                  <a:gd name="T99" fmla="*/ 1302 h 24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448"/>
                  <a:gd name="T151" fmla="*/ 0 h 2454"/>
                  <a:gd name="T152" fmla="*/ 2448 w 2448"/>
                  <a:gd name="T153" fmla="*/ 2454 h 24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230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9" name="Freeform 5"/>
              <p:cNvSpPr>
                <a:spLocks noChangeAspect="1"/>
              </p:cNvSpPr>
              <p:nvPr/>
            </p:nvSpPr>
            <p:spPr bwMode="auto">
              <a:xfrm>
                <a:off x="1152" y="1392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0 w 2448"/>
                  <a:gd name="T51" fmla="*/ 1302 h 2454"/>
                  <a:gd name="T52" fmla="*/ 18 w 2448"/>
                  <a:gd name="T53" fmla="*/ 1458 h 2454"/>
                  <a:gd name="T54" fmla="*/ 60 w 2448"/>
                  <a:gd name="T55" fmla="*/ 1608 h 2454"/>
                  <a:gd name="T56" fmla="*/ 114 w 2448"/>
                  <a:gd name="T57" fmla="*/ 1752 h 2454"/>
                  <a:gd name="T58" fmla="*/ 186 w 2448"/>
                  <a:gd name="T59" fmla="*/ 1884 h 2454"/>
                  <a:gd name="T60" fmla="*/ 282 w 2448"/>
                  <a:gd name="T61" fmla="*/ 2010 h 2454"/>
                  <a:gd name="T62" fmla="*/ 384 w 2448"/>
                  <a:gd name="T63" fmla="*/ 2118 h 2454"/>
                  <a:gd name="T64" fmla="*/ 504 w 2448"/>
                  <a:gd name="T65" fmla="*/ 2220 h 2454"/>
                  <a:gd name="T66" fmla="*/ 636 w 2448"/>
                  <a:gd name="T67" fmla="*/ 2304 h 2454"/>
                  <a:gd name="T68" fmla="*/ 774 w 2448"/>
                  <a:gd name="T69" fmla="*/ 2364 h 2454"/>
                  <a:gd name="T70" fmla="*/ 918 w 2448"/>
                  <a:gd name="T71" fmla="*/ 2412 h 2454"/>
                  <a:gd name="T72" fmla="*/ 1068 w 2448"/>
                  <a:gd name="T73" fmla="*/ 2442 h 2454"/>
                  <a:gd name="T74" fmla="*/ 1224 w 2448"/>
                  <a:gd name="T75" fmla="*/ 2454 h 2454"/>
                  <a:gd name="T76" fmla="*/ 1380 w 2448"/>
                  <a:gd name="T77" fmla="*/ 2442 h 2454"/>
                  <a:gd name="T78" fmla="*/ 1530 w 2448"/>
                  <a:gd name="T79" fmla="*/ 2412 h 2454"/>
                  <a:gd name="T80" fmla="*/ 1674 w 2448"/>
                  <a:gd name="T81" fmla="*/ 2364 h 2454"/>
                  <a:gd name="T82" fmla="*/ 1812 w 2448"/>
                  <a:gd name="T83" fmla="*/ 2304 h 2454"/>
                  <a:gd name="T84" fmla="*/ 1944 w 2448"/>
                  <a:gd name="T85" fmla="*/ 2220 h 2454"/>
                  <a:gd name="T86" fmla="*/ 2064 w 2448"/>
                  <a:gd name="T87" fmla="*/ 2118 h 2454"/>
                  <a:gd name="T88" fmla="*/ 2166 w 2448"/>
                  <a:gd name="T89" fmla="*/ 2010 h 2454"/>
                  <a:gd name="T90" fmla="*/ 2262 w 2448"/>
                  <a:gd name="T91" fmla="*/ 1884 h 2454"/>
                  <a:gd name="T92" fmla="*/ 2334 w 2448"/>
                  <a:gd name="T93" fmla="*/ 1752 h 2454"/>
                  <a:gd name="T94" fmla="*/ 2388 w 2448"/>
                  <a:gd name="T95" fmla="*/ 1608 h 2454"/>
                  <a:gd name="T96" fmla="*/ 2430 w 2448"/>
                  <a:gd name="T97" fmla="*/ 1458 h 2454"/>
                  <a:gd name="T98" fmla="*/ 2448 w 2448"/>
                  <a:gd name="T99" fmla="*/ 1302 h 2454"/>
                  <a:gd name="T100" fmla="*/ 2448 w 2448"/>
                  <a:gd name="T101" fmla="*/ 1230 h 245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448"/>
                  <a:gd name="T154" fmla="*/ 0 h 2454"/>
                  <a:gd name="T155" fmla="*/ 2448 w 2448"/>
                  <a:gd name="T156" fmla="*/ 2454 h 245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230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0" name="Freeform 6"/>
              <p:cNvSpPr>
                <a:spLocks noChangeAspect="1"/>
              </p:cNvSpPr>
              <p:nvPr/>
            </p:nvSpPr>
            <p:spPr bwMode="auto">
              <a:xfrm>
                <a:off x="2130" y="2376"/>
                <a:ext cx="492" cy="486"/>
              </a:xfrm>
              <a:custGeom>
                <a:avLst/>
                <a:gdLst>
                  <a:gd name="T0" fmla="*/ 492 w 492"/>
                  <a:gd name="T1" fmla="*/ 210 h 486"/>
                  <a:gd name="T2" fmla="*/ 486 w 492"/>
                  <a:gd name="T3" fmla="*/ 180 h 486"/>
                  <a:gd name="T4" fmla="*/ 474 w 492"/>
                  <a:gd name="T5" fmla="*/ 150 h 486"/>
                  <a:gd name="T6" fmla="*/ 462 w 492"/>
                  <a:gd name="T7" fmla="*/ 126 h 486"/>
                  <a:gd name="T8" fmla="*/ 444 w 492"/>
                  <a:gd name="T9" fmla="*/ 96 h 486"/>
                  <a:gd name="T10" fmla="*/ 426 w 492"/>
                  <a:gd name="T11" fmla="*/ 78 h 486"/>
                  <a:gd name="T12" fmla="*/ 402 w 492"/>
                  <a:gd name="T13" fmla="*/ 54 h 486"/>
                  <a:gd name="T14" fmla="*/ 378 w 492"/>
                  <a:gd name="T15" fmla="*/ 36 h 486"/>
                  <a:gd name="T16" fmla="*/ 348 w 492"/>
                  <a:gd name="T17" fmla="*/ 24 h 486"/>
                  <a:gd name="T18" fmla="*/ 324 w 492"/>
                  <a:gd name="T19" fmla="*/ 12 h 486"/>
                  <a:gd name="T20" fmla="*/ 294 w 492"/>
                  <a:gd name="T21" fmla="*/ 0 h 486"/>
                  <a:gd name="T22" fmla="*/ 264 w 492"/>
                  <a:gd name="T23" fmla="*/ 0 h 486"/>
                  <a:gd name="T24" fmla="*/ 228 w 492"/>
                  <a:gd name="T25" fmla="*/ 0 h 486"/>
                  <a:gd name="T26" fmla="*/ 198 w 492"/>
                  <a:gd name="T27" fmla="*/ 0 h 486"/>
                  <a:gd name="T28" fmla="*/ 168 w 492"/>
                  <a:gd name="T29" fmla="*/ 12 h 486"/>
                  <a:gd name="T30" fmla="*/ 144 w 492"/>
                  <a:gd name="T31" fmla="*/ 24 h 486"/>
                  <a:gd name="T32" fmla="*/ 114 w 492"/>
                  <a:gd name="T33" fmla="*/ 36 h 486"/>
                  <a:gd name="T34" fmla="*/ 90 w 492"/>
                  <a:gd name="T35" fmla="*/ 54 h 486"/>
                  <a:gd name="T36" fmla="*/ 66 w 492"/>
                  <a:gd name="T37" fmla="*/ 78 h 486"/>
                  <a:gd name="T38" fmla="*/ 48 w 492"/>
                  <a:gd name="T39" fmla="*/ 96 h 486"/>
                  <a:gd name="T40" fmla="*/ 30 w 492"/>
                  <a:gd name="T41" fmla="*/ 126 h 486"/>
                  <a:gd name="T42" fmla="*/ 18 w 492"/>
                  <a:gd name="T43" fmla="*/ 150 h 486"/>
                  <a:gd name="T44" fmla="*/ 6 w 492"/>
                  <a:gd name="T45" fmla="*/ 180 h 486"/>
                  <a:gd name="T46" fmla="*/ 0 w 492"/>
                  <a:gd name="T47" fmla="*/ 210 h 486"/>
                  <a:gd name="T48" fmla="*/ 6 w 492"/>
                  <a:gd name="T49" fmla="*/ 288 h 486"/>
                  <a:gd name="T50" fmla="*/ 12 w 492"/>
                  <a:gd name="T51" fmla="*/ 318 h 486"/>
                  <a:gd name="T52" fmla="*/ 24 w 492"/>
                  <a:gd name="T53" fmla="*/ 348 h 486"/>
                  <a:gd name="T54" fmla="*/ 36 w 492"/>
                  <a:gd name="T55" fmla="*/ 372 h 486"/>
                  <a:gd name="T56" fmla="*/ 60 w 492"/>
                  <a:gd name="T57" fmla="*/ 402 h 486"/>
                  <a:gd name="T58" fmla="*/ 78 w 492"/>
                  <a:gd name="T59" fmla="*/ 420 h 486"/>
                  <a:gd name="T60" fmla="*/ 102 w 492"/>
                  <a:gd name="T61" fmla="*/ 444 h 486"/>
                  <a:gd name="T62" fmla="*/ 126 w 492"/>
                  <a:gd name="T63" fmla="*/ 456 h 486"/>
                  <a:gd name="T64" fmla="*/ 156 w 492"/>
                  <a:gd name="T65" fmla="*/ 468 h 486"/>
                  <a:gd name="T66" fmla="*/ 186 w 492"/>
                  <a:gd name="T67" fmla="*/ 480 h 486"/>
                  <a:gd name="T68" fmla="*/ 216 w 492"/>
                  <a:gd name="T69" fmla="*/ 486 h 486"/>
                  <a:gd name="T70" fmla="*/ 246 w 492"/>
                  <a:gd name="T71" fmla="*/ 486 h 486"/>
                  <a:gd name="T72" fmla="*/ 276 w 492"/>
                  <a:gd name="T73" fmla="*/ 486 h 486"/>
                  <a:gd name="T74" fmla="*/ 306 w 492"/>
                  <a:gd name="T75" fmla="*/ 480 h 486"/>
                  <a:gd name="T76" fmla="*/ 336 w 492"/>
                  <a:gd name="T77" fmla="*/ 468 h 486"/>
                  <a:gd name="T78" fmla="*/ 366 w 492"/>
                  <a:gd name="T79" fmla="*/ 456 h 486"/>
                  <a:gd name="T80" fmla="*/ 390 w 492"/>
                  <a:gd name="T81" fmla="*/ 444 h 486"/>
                  <a:gd name="T82" fmla="*/ 414 w 492"/>
                  <a:gd name="T83" fmla="*/ 420 h 486"/>
                  <a:gd name="T84" fmla="*/ 432 w 492"/>
                  <a:gd name="T85" fmla="*/ 402 h 486"/>
                  <a:gd name="T86" fmla="*/ 456 w 492"/>
                  <a:gd name="T87" fmla="*/ 372 h 486"/>
                  <a:gd name="T88" fmla="*/ 468 w 492"/>
                  <a:gd name="T89" fmla="*/ 348 h 486"/>
                  <a:gd name="T90" fmla="*/ 480 w 492"/>
                  <a:gd name="T91" fmla="*/ 318 h 486"/>
                  <a:gd name="T92" fmla="*/ 486 w 492"/>
                  <a:gd name="T93" fmla="*/ 288 h 486"/>
                  <a:gd name="T94" fmla="*/ 492 w 492"/>
                  <a:gd name="T95" fmla="*/ 246 h 48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92"/>
                  <a:gd name="T145" fmla="*/ 0 h 486"/>
                  <a:gd name="T146" fmla="*/ 492 w 492"/>
                  <a:gd name="T147" fmla="*/ 486 h 48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92" h="486">
                    <a:moveTo>
                      <a:pt x="492" y="246"/>
                    </a:moveTo>
                    <a:lnTo>
                      <a:pt x="492" y="210"/>
                    </a:lnTo>
                    <a:lnTo>
                      <a:pt x="486" y="198"/>
                    </a:lnTo>
                    <a:lnTo>
                      <a:pt x="486" y="180"/>
                    </a:lnTo>
                    <a:lnTo>
                      <a:pt x="480" y="168"/>
                    </a:lnTo>
                    <a:lnTo>
                      <a:pt x="474" y="150"/>
                    </a:lnTo>
                    <a:lnTo>
                      <a:pt x="468" y="138"/>
                    </a:lnTo>
                    <a:lnTo>
                      <a:pt x="462" y="126"/>
                    </a:lnTo>
                    <a:lnTo>
                      <a:pt x="456" y="114"/>
                    </a:lnTo>
                    <a:lnTo>
                      <a:pt x="444" y="96"/>
                    </a:lnTo>
                    <a:lnTo>
                      <a:pt x="432" y="84"/>
                    </a:lnTo>
                    <a:lnTo>
                      <a:pt x="426" y="78"/>
                    </a:lnTo>
                    <a:lnTo>
                      <a:pt x="414" y="66"/>
                    </a:lnTo>
                    <a:lnTo>
                      <a:pt x="402" y="54"/>
                    </a:lnTo>
                    <a:lnTo>
                      <a:pt x="390" y="42"/>
                    </a:lnTo>
                    <a:lnTo>
                      <a:pt x="378" y="36"/>
                    </a:lnTo>
                    <a:lnTo>
                      <a:pt x="366" y="30"/>
                    </a:lnTo>
                    <a:lnTo>
                      <a:pt x="348" y="24"/>
                    </a:lnTo>
                    <a:lnTo>
                      <a:pt x="336" y="18"/>
                    </a:lnTo>
                    <a:lnTo>
                      <a:pt x="324" y="12"/>
                    </a:lnTo>
                    <a:lnTo>
                      <a:pt x="306" y="6"/>
                    </a:lnTo>
                    <a:lnTo>
                      <a:pt x="294" y="0"/>
                    </a:lnTo>
                    <a:lnTo>
                      <a:pt x="276" y="0"/>
                    </a:lnTo>
                    <a:lnTo>
                      <a:pt x="264" y="0"/>
                    </a:lnTo>
                    <a:lnTo>
                      <a:pt x="246" y="0"/>
                    </a:lnTo>
                    <a:lnTo>
                      <a:pt x="228" y="0"/>
                    </a:lnTo>
                    <a:lnTo>
                      <a:pt x="216" y="0"/>
                    </a:lnTo>
                    <a:lnTo>
                      <a:pt x="198" y="0"/>
                    </a:lnTo>
                    <a:lnTo>
                      <a:pt x="186" y="6"/>
                    </a:lnTo>
                    <a:lnTo>
                      <a:pt x="168" y="12"/>
                    </a:lnTo>
                    <a:lnTo>
                      <a:pt x="156" y="18"/>
                    </a:lnTo>
                    <a:lnTo>
                      <a:pt x="144" y="24"/>
                    </a:lnTo>
                    <a:lnTo>
                      <a:pt x="126" y="30"/>
                    </a:lnTo>
                    <a:lnTo>
                      <a:pt x="114" y="36"/>
                    </a:lnTo>
                    <a:lnTo>
                      <a:pt x="102" y="42"/>
                    </a:lnTo>
                    <a:lnTo>
                      <a:pt x="90" y="54"/>
                    </a:lnTo>
                    <a:lnTo>
                      <a:pt x="78" y="66"/>
                    </a:lnTo>
                    <a:lnTo>
                      <a:pt x="66" y="78"/>
                    </a:lnTo>
                    <a:lnTo>
                      <a:pt x="60" y="84"/>
                    </a:lnTo>
                    <a:lnTo>
                      <a:pt x="48" y="96"/>
                    </a:lnTo>
                    <a:lnTo>
                      <a:pt x="36" y="114"/>
                    </a:lnTo>
                    <a:lnTo>
                      <a:pt x="30" y="126"/>
                    </a:lnTo>
                    <a:lnTo>
                      <a:pt x="24" y="138"/>
                    </a:lnTo>
                    <a:lnTo>
                      <a:pt x="18" y="150"/>
                    </a:lnTo>
                    <a:lnTo>
                      <a:pt x="12" y="168"/>
                    </a:lnTo>
                    <a:lnTo>
                      <a:pt x="6" y="180"/>
                    </a:lnTo>
                    <a:lnTo>
                      <a:pt x="6" y="198"/>
                    </a:lnTo>
                    <a:lnTo>
                      <a:pt x="0" y="210"/>
                    </a:lnTo>
                    <a:lnTo>
                      <a:pt x="0" y="276"/>
                    </a:lnTo>
                    <a:lnTo>
                      <a:pt x="6" y="288"/>
                    </a:lnTo>
                    <a:lnTo>
                      <a:pt x="6" y="306"/>
                    </a:lnTo>
                    <a:lnTo>
                      <a:pt x="12" y="318"/>
                    </a:lnTo>
                    <a:lnTo>
                      <a:pt x="18" y="336"/>
                    </a:lnTo>
                    <a:lnTo>
                      <a:pt x="24" y="348"/>
                    </a:lnTo>
                    <a:lnTo>
                      <a:pt x="30" y="360"/>
                    </a:lnTo>
                    <a:lnTo>
                      <a:pt x="36" y="372"/>
                    </a:lnTo>
                    <a:lnTo>
                      <a:pt x="48" y="390"/>
                    </a:lnTo>
                    <a:lnTo>
                      <a:pt x="60" y="402"/>
                    </a:lnTo>
                    <a:lnTo>
                      <a:pt x="66" y="408"/>
                    </a:lnTo>
                    <a:lnTo>
                      <a:pt x="78" y="420"/>
                    </a:lnTo>
                    <a:lnTo>
                      <a:pt x="90" y="432"/>
                    </a:lnTo>
                    <a:lnTo>
                      <a:pt x="102" y="444"/>
                    </a:lnTo>
                    <a:lnTo>
                      <a:pt x="114" y="450"/>
                    </a:lnTo>
                    <a:lnTo>
                      <a:pt x="126" y="456"/>
                    </a:lnTo>
                    <a:lnTo>
                      <a:pt x="144" y="462"/>
                    </a:lnTo>
                    <a:lnTo>
                      <a:pt x="156" y="468"/>
                    </a:lnTo>
                    <a:lnTo>
                      <a:pt x="168" y="474"/>
                    </a:lnTo>
                    <a:lnTo>
                      <a:pt x="186" y="480"/>
                    </a:lnTo>
                    <a:lnTo>
                      <a:pt x="198" y="486"/>
                    </a:lnTo>
                    <a:lnTo>
                      <a:pt x="216" y="486"/>
                    </a:lnTo>
                    <a:lnTo>
                      <a:pt x="228" y="486"/>
                    </a:lnTo>
                    <a:lnTo>
                      <a:pt x="246" y="486"/>
                    </a:lnTo>
                    <a:lnTo>
                      <a:pt x="264" y="486"/>
                    </a:lnTo>
                    <a:lnTo>
                      <a:pt x="276" y="486"/>
                    </a:lnTo>
                    <a:lnTo>
                      <a:pt x="294" y="486"/>
                    </a:lnTo>
                    <a:lnTo>
                      <a:pt x="306" y="480"/>
                    </a:lnTo>
                    <a:lnTo>
                      <a:pt x="324" y="474"/>
                    </a:lnTo>
                    <a:lnTo>
                      <a:pt x="336" y="468"/>
                    </a:lnTo>
                    <a:lnTo>
                      <a:pt x="348" y="462"/>
                    </a:lnTo>
                    <a:lnTo>
                      <a:pt x="366" y="456"/>
                    </a:lnTo>
                    <a:lnTo>
                      <a:pt x="378" y="450"/>
                    </a:lnTo>
                    <a:lnTo>
                      <a:pt x="390" y="444"/>
                    </a:lnTo>
                    <a:lnTo>
                      <a:pt x="402" y="432"/>
                    </a:lnTo>
                    <a:lnTo>
                      <a:pt x="414" y="420"/>
                    </a:lnTo>
                    <a:lnTo>
                      <a:pt x="426" y="408"/>
                    </a:lnTo>
                    <a:lnTo>
                      <a:pt x="432" y="402"/>
                    </a:lnTo>
                    <a:lnTo>
                      <a:pt x="444" y="390"/>
                    </a:lnTo>
                    <a:lnTo>
                      <a:pt x="456" y="372"/>
                    </a:lnTo>
                    <a:lnTo>
                      <a:pt x="462" y="360"/>
                    </a:lnTo>
                    <a:lnTo>
                      <a:pt x="468" y="348"/>
                    </a:lnTo>
                    <a:lnTo>
                      <a:pt x="474" y="336"/>
                    </a:lnTo>
                    <a:lnTo>
                      <a:pt x="480" y="318"/>
                    </a:lnTo>
                    <a:lnTo>
                      <a:pt x="486" y="306"/>
                    </a:lnTo>
                    <a:lnTo>
                      <a:pt x="486" y="288"/>
                    </a:lnTo>
                    <a:lnTo>
                      <a:pt x="492" y="276"/>
                    </a:lnTo>
                    <a:lnTo>
                      <a:pt x="492" y="246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1" name="Freeform 7"/>
              <p:cNvSpPr>
                <a:spLocks noChangeAspect="1"/>
              </p:cNvSpPr>
              <p:nvPr/>
            </p:nvSpPr>
            <p:spPr bwMode="auto">
              <a:xfrm>
                <a:off x="1884" y="2130"/>
                <a:ext cx="984" cy="978"/>
              </a:xfrm>
              <a:custGeom>
                <a:avLst/>
                <a:gdLst>
                  <a:gd name="T0" fmla="*/ 984 w 984"/>
                  <a:gd name="T1" fmla="*/ 456 h 978"/>
                  <a:gd name="T2" fmla="*/ 972 w 984"/>
                  <a:gd name="T3" fmla="*/ 396 h 978"/>
                  <a:gd name="T4" fmla="*/ 960 w 984"/>
                  <a:gd name="T5" fmla="*/ 336 h 978"/>
                  <a:gd name="T6" fmla="*/ 936 w 984"/>
                  <a:gd name="T7" fmla="*/ 282 h 978"/>
                  <a:gd name="T8" fmla="*/ 906 w 984"/>
                  <a:gd name="T9" fmla="*/ 228 h 978"/>
                  <a:gd name="T10" fmla="*/ 870 w 984"/>
                  <a:gd name="T11" fmla="*/ 174 h 978"/>
                  <a:gd name="T12" fmla="*/ 828 w 984"/>
                  <a:gd name="T13" fmla="*/ 132 h 978"/>
                  <a:gd name="T14" fmla="*/ 780 w 984"/>
                  <a:gd name="T15" fmla="*/ 90 h 978"/>
                  <a:gd name="T16" fmla="*/ 726 w 984"/>
                  <a:gd name="T17" fmla="*/ 60 h 978"/>
                  <a:gd name="T18" fmla="*/ 672 w 984"/>
                  <a:gd name="T19" fmla="*/ 36 h 978"/>
                  <a:gd name="T20" fmla="*/ 612 w 984"/>
                  <a:gd name="T21" fmla="*/ 12 h 978"/>
                  <a:gd name="T22" fmla="*/ 552 w 984"/>
                  <a:gd name="T23" fmla="*/ 0 h 978"/>
                  <a:gd name="T24" fmla="*/ 492 w 984"/>
                  <a:gd name="T25" fmla="*/ 0 h 978"/>
                  <a:gd name="T26" fmla="*/ 432 w 984"/>
                  <a:gd name="T27" fmla="*/ 0 h 978"/>
                  <a:gd name="T28" fmla="*/ 372 w 984"/>
                  <a:gd name="T29" fmla="*/ 12 h 978"/>
                  <a:gd name="T30" fmla="*/ 312 w 984"/>
                  <a:gd name="T31" fmla="*/ 36 h 978"/>
                  <a:gd name="T32" fmla="*/ 258 w 984"/>
                  <a:gd name="T33" fmla="*/ 60 h 978"/>
                  <a:gd name="T34" fmla="*/ 204 w 984"/>
                  <a:gd name="T35" fmla="*/ 90 h 978"/>
                  <a:gd name="T36" fmla="*/ 156 w 984"/>
                  <a:gd name="T37" fmla="*/ 132 h 978"/>
                  <a:gd name="T38" fmla="*/ 114 w 984"/>
                  <a:gd name="T39" fmla="*/ 174 h 978"/>
                  <a:gd name="T40" fmla="*/ 78 w 984"/>
                  <a:gd name="T41" fmla="*/ 228 h 978"/>
                  <a:gd name="T42" fmla="*/ 48 w 984"/>
                  <a:gd name="T43" fmla="*/ 282 h 978"/>
                  <a:gd name="T44" fmla="*/ 24 w 984"/>
                  <a:gd name="T45" fmla="*/ 336 h 978"/>
                  <a:gd name="T46" fmla="*/ 12 w 984"/>
                  <a:gd name="T47" fmla="*/ 396 h 978"/>
                  <a:gd name="T48" fmla="*/ 0 w 984"/>
                  <a:gd name="T49" fmla="*/ 456 h 978"/>
                  <a:gd name="T50" fmla="*/ 6 w 984"/>
                  <a:gd name="T51" fmla="*/ 552 h 978"/>
                  <a:gd name="T52" fmla="*/ 18 w 984"/>
                  <a:gd name="T53" fmla="*/ 612 h 978"/>
                  <a:gd name="T54" fmla="*/ 36 w 984"/>
                  <a:gd name="T55" fmla="*/ 672 h 978"/>
                  <a:gd name="T56" fmla="*/ 60 w 984"/>
                  <a:gd name="T57" fmla="*/ 726 h 978"/>
                  <a:gd name="T58" fmla="*/ 96 w 984"/>
                  <a:gd name="T59" fmla="*/ 780 h 978"/>
                  <a:gd name="T60" fmla="*/ 132 w 984"/>
                  <a:gd name="T61" fmla="*/ 822 h 978"/>
                  <a:gd name="T62" fmla="*/ 180 w 984"/>
                  <a:gd name="T63" fmla="*/ 864 h 978"/>
                  <a:gd name="T64" fmla="*/ 228 w 984"/>
                  <a:gd name="T65" fmla="*/ 906 h 978"/>
                  <a:gd name="T66" fmla="*/ 282 w 984"/>
                  <a:gd name="T67" fmla="*/ 930 h 978"/>
                  <a:gd name="T68" fmla="*/ 342 w 984"/>
                  <a:gd name="T69" fmla="*/ 954 h 978"/>
                  <a:gd name="T70" fmla="*/ 402 w 984"/>
                  <a:gd name="T71" fmla="*/ 972 h 978"/>
                  <a:gd name="T72" fmla="*/ 462 w 984"/>
                  <a:gd name="T73" fmla="*/ 978 h 978"/>
                  <a:gd name="T74" fmla="*/ 522 w 984"/>
                  <a:gd name="T75" fmla="*/ 978 h 978"/>
                  <a:gd name="T76" fmla="*/ 582 w 984"/>
                  <a:gd name="T77" fmla="*/ 972 h 978"/>
                  <a:gd name="T78" fmla="*/ 642 w 984"/>
                  <a:gd name="T79" fmla="*/ 954 h 978"/>
                  <a:gd name="T80" fmla="*/ 702 w 984"/>
                  <a:gd name="T81" fmla="*/ 930 h 978"/>
                  <a:gd name="T82" fmla="*/ 756 w 984"/>
                  <a:gd name="T83" fmla="*/ 906 h 978"/>
                  <a:gd name="T84" fmla="*/ 804 w 984"/>
                  <a:gd name="T85" fmla="*/ 864 h 978"/>
                  <a:gd name="T86" fmla="*/ 852 w 984"/>
                  <a:gd name="T87" fmla="*/ 822 h 978"/>
                  <a:gd name="T88" fmla="*/ 888 w 984"/>
                  <a:gd name="T89" fmla="*/ 780 h 978"/>
                  <a:gd name="T90" fmla="*/ 924 w 984"/>
                  <a:gd name="T91" fmla="*/ 726 h 978"/>
                  <a:gd name="T92" fmla="*/ 948 w 984"/>
                  <a:gd name="T93" fmla="*/ 672 h 978"/>
                  <a:gd name="T94" fmla="*/ 966 w 984"/>
                  <a:gd name="T95" fmla="*/ 612 h 978"/>
                  <a:gd name="T96" fmla="*/ 978 w 984"/>
                  <a:gd name="T97" fmla="*/ 552 h 978"/>
                  <a:gd name="T98" fmla="*/ 984 w 984"/>
                  <a:gd name="T99" fmla="*/ 492 h 97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84"/>
                  <a:gd name="T151" fmla="*/ 0 h 978"/>
                  <a:gd name="T152" fmla="*/ 984 w 984"/>
                  <a:gd name="T153" fmla="*/ 978 h 97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84" h="978">
                    <a:moveTo>
                      <a:pt x="984" y="492"/>
                    </a:moveTo>
                    <a:lnTo>
                      <a:pt x="984" y="456"/>
                    </a:lnTo>
                    <a:lnTo>
                      <a:pt x="978" y="426"/>
                    </a:lnTo>
                    <a:lnTo>
                      <a:pt x="972" y="396"/>
                    </a:lnTo>
                    <a:lnTo>
                      <a:pt x="966" y="366"/>
                    </a:lnTo>
                    <a:lnTo>
                      <a:pt x="960" y="336"/>
                    </a:lnTo>
                    <a:lnTo>
                      <a:pt x="948" y="306"/>
                    </a:lnTo>
                    <a:lnTo>
                      <a:pt x="936" y="282"/>
                    </a:lnTo>
                    <a:lnTo>
                      <a:pt x="924" y="252"/>
                    </a:lnTo>
                    <a:lnTo>
                      <a:pt x="906" y="228"/>
                    </a:lnTo>
                    <a:lnTo>
                      <a:pt x="888" y="198"/>
                    </a:lnTo>
                    <a:lnTo>
                      <a:pt x="870" y="174"/>
                    </a:lnTo>
                    <a:lnTo>
                      <a:pt x="852" y="156"/>
                    </a:lnTo>
                    <a:lnTo>
                      <a:pt x="828" y="132"/>
                    </a:lnTo>
                    <a:lnTo>
                      <a:pt x="804" y="114"/>
                    </a:lnTo>
                    <a:lnTo>
                      <a:pt x="780" y="90"/>
                    </a:lnTo>
                    <a:lnTo>
                      <a:pt x="756" y="72"/>
                    </a:lnTo>
                    <a:lnTo>
                      <a:pt x="726" y="60"/>
                    </a:lnTo>
                    <a:lnTo>
                      <a:pt x="702" y="48"/>
                    </a:lnTo>
                    <a:lnTo>
                      <a:pt x="672" y="36"/>
                    </a:lnTo>
                    <a:lnTo>
                      <a:pt x="642" y="24"/>
                    </a:lnTo>
                    <a:lnTo>
                      <a:pt x="612" y="12"/>
                    </a:lnTo>
                    <a:lnTo>
                      <a:pt x="582" y="6"/>
                    </a:lnTo>
                    <a:lnTo>
                      <a:pt x="552" y="0"/>
                    </a:lnTo>
                    <a:lnTo>
                      <a:pt x="522" y="0"/>
                    </a:lnTo>
                    <a:lnTo>
                      <a:pt x="492" y="0"/>
                    </a:lnTo>
                    <a:lnTo>
                      <a:pt x="462" y="0"/>
                    </a:lnTo>
                    <a:lnTo>
                      <a:pt x="432" y="0"/>
                    </a:lnTo>
                    <a:lnTo>
                      <a:pt x="402" y="6"/>
                    </a:lnTo>
                    <a:lnTo>
                      <a:pt x="372" y="12"/>
                    </a:lnTo>
                    <a:lnTo>
                      <a:pt x="342" y="24"/>
                    </a:lnTo>
                    <a:lnTo>
                      <a:pt x="312" y="36"/>
                    </a:lnTo>
                    <a:lnTo>
                      <a:pt x="282" y="48"/>
                    </a:lnTo>
                    <a:lnTo>
                      <a:pt x="258" y="60"/>
                    </a:lnTo>
                    <a:lnTo>
                      <a:pt x="228" y="72"/>
                    </a:lnTo>
                    <a:lnTo>
                      <a:pt x="204" y="90"/>
                    </a:lnTo>
                    <a:lnTo>
                      <a:pt x="180" y="114"/>
                    </a:lnTo>
                    <a:lnTo>
                      <a:pt x="156" y="132"/>
                    </a:lnTo>
                    <a:lnTo>
                      <a:pt x="132" y="156"/>
                    </a:lnTo>
                    <a:lnTo>
                      <a:pt x="114" y="174"/>
                    </a:lnTo>
                    <a:lnTo>
                      <a:pt x="96" y="198"/>
                    </a:lnTo>
                    <a:lnTo>
                      <a:pt x="78" y="228"/>
                    </a:lnTo>
                    <a:lnTo>
                      <a:pt x="60" y="252"/>
                    </a:lnTo>
                    <a:lnTo>
                      <a:pt x="48" y="282"/>
                    </a:lnTo>
                    <a:lnTo>
                      <a:pt x="36" y="306"/>
                    </a:lnTo>
                    <a:lnTo>
                      <a:pt x="24" y="336"/>
                    </a:lnTo>
                    <a:lnTo>
                      <a:pt x="18" y="366"/>
                    </a:lnTo>
                    <a:lnTo>
                      <a:pt x="12" y="396"/>
                    </a:lnTo>
                    <a:lnTo>
                      <a:pt x="6" y="426"/>
                    </a:lnTo>
                    <a:lnTo>
                      <a:pt x="0" y="456"/>
                    </a:lnTo>
                    <a:lnTo>
                      <a:pt x="0" y="522"/>
                    </a:lnTo>
                    <a:lnTo>
                      <a:pt x="6" y="552"/>
                    </a:lnTo>
                    <a:lnTo>
                      <a:pt x="12" y="582"/>
                    </a:lnTo>
                    <a:lnTo>
                      <a:pt x="18" y="612"/>
                    </a:lnTo>
                    <a:lnTo>
                      <a:pt x="24" y="642"/>
                    </a:lnTo>
                    <a:lnTo>
                      <a:pt x="36" y="672"/>
                    </a:lnTo>
                    <a:lnTo>
                      <a:pt x="48" y="696"/>
                    </a:lnTo>
                    <a:lnTo>
                      <a:pt x="60" y="726"/>
                    </a:lnTo>
                    <a:lnTo>
                      <a:pt x="78" y="750"/>
                    </a:lnTo>
                    <a:lnTo>
                      <a:pt x="96" y="780"/>
                    </a:lnTo>
                    <a:lnTo>
                      <a:pt x="114" y="804"/>
                    </a:lnTo>
                    <a:lnTo>
                      <a:pt x="132" y="822"/>
                    </a:lnTo>
                    <a:lnTo>
                      <a:pt x="156" y="846"/>
                    </a:lnTo>
                    <a:lnTo>
                      <a:pt x="180" y="864"/>
                    </a:lnTo>
                    <a:lnTo>
                      <a:pt x="204" y="888"/>
                    </a:lnTo>
                    <a:lnTo>
                      <a:pt x="228" y="906"/>
                    </a:lnTo>
                    <a:lnTo>
                      <a:pt x="258" y="918"/>
                    </a:lnTo>
                    <a:lnTo>
                      <a:pt x="282" y="930"/>
                    </a:lnTo>
                    <a:lnTo>
                      <a:pt x="312" y="942"/>
                    </a:lnTo>
                    <a:lnTo>
                      <a:pt x="342" y="954"/>
                    </a:lnTo>
                    <a:lnTo>
                      <a:pt x="372" y="966"/>
                    </a:lnTo>
                    <a:lnTo>
                      <a:pt x="402" y="972"/>
                    </a:lnTo>
                    <a:lnTo>
                      <a:pt x="432" y="978"/>
                    </a:lnTo>
                    <a:lnTo>
                      <a:pt x="462" y="978"/>
                    </a:lnTo>
                    <a:lnTo>
                      <a:pt x="492" y="978"/>
                    </a:lnTo>
                    <a:lnTo>
                      <a:pt x="522" y="978"/>
                    </a:lnTo>
                    <a:lnTo>
                      <a:pt x="552" y="978"/>
                    </a:lnTo>
                    <a:lnTo>
                      <a:pt x="582" y="972"/>
                    </a:lnTo>
                    <a:lnTo>
                      <a:pt x="612" y="966"/>
                    </a:lnTo>
                    <a:lnTo>
                      <a:pt x="642" y="954"/>
                    </a:lnTo>
                    <a:lnTo>
                      <a:pt x="672" y="942"/>
                    </a:lnTo>
                    <a:lnTo>
                      <a:pt x="702" y="930"/>
                    </a:lnTo>
                    <a:lnTo>
                      <a:pt x="726" y="918"/>
                    </a:lnTo>
                    <a:lnTo>
                      <a:pt x="756" y="906"/>
                    </a:lnTo>
                    <a:lnTo>
                      <a:pt x="780" y="888"/>
                    </a:lnTo>
                    <a:lnTo>
                      <a:pt x="804" y="864"/>
                    </a:lnTo>
                    <a:lnTo>
                      <a:pt x="828" y="846"/>
                    </a:lnTo>
                    <a:lnTo>
                      <a:pt x="852" y="822"/>
                    </a:lnTo>
                    <a:lnTo>
                      <a:pt x="870" y="804"/>
                    </a:lnTo>
                    <a:lnTo>
                      <a:pt x="888" y="780"/>
                    </a:lnTo>
                    <a:lnTo>
                      <a:pt x="906" y="750"/>
                    </a:lnTo>
                    <a:lnTo>
                      <a:pt x="924" y="726"/>
                    </a:lnTo>
                    <a:lnTo>
                      <a:pt x="936" y="696"/>
                    </a:lnTo>
                    <a:lnTo>
                      <a:pt x="948" y="672"/>
                    </a:lnTo>
                    <a:lnTo>
                      <a:pt x="960" y="642"/>
                    </a:lnTo>
                    <a:lnTo>
                      <a:pt x="966" y="612"/>
                    </a:lnTo>
                    <a:lnTo>
                      <a:pt x="972" y="582"/>
                    </a:lnTo>
                    <a:lnTo>
                      <a:pt x="978" y="552"/>
                    </a:lnTo>
                    <a:lnTo>
                      <a:pt x="984" y="522"/>
                    </a:lnTo>
                    <a:lnTo>
                      <a:pt x="984" y="492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2" name="Freeform 8"/>
              <p:cNvSpPr>
                <a:spLocks noChangeAspect="1"/>
              </p:cNvSpPr>
              <p:nvPr/>
            </p:nvSpPr>
            <p:spPr bwMode="auto">
              <a:xfrm>
                <a:off x="1638" y="1884"/>
                <a:ext cx="1476" cy="1470"/>
              </a:xfrm>
              <a:custGeom>
                <a:avLst/>
                <a:gdLst>
                  <a:gd name="T0" fmla="*/ 1470 w 1476"/>
                  <a:gd name="T1" fmla="*/ 690 h 1470"/>
                  <a:gd name="T2" fmla="*/ 1458 w 1476"/>
                  <a:gd name="T3" fmla="*/ 600 h 1470"/>
                  <a:gd name="T4" fmla="*/ 1440 w 1476"/>
                  <a:gd name="T5" fmla="*/ 510 h 1470"/>
                  <a:gd name="T6" fmla="*/ 1404 w 1476"/>
                  <a:gd name="T7" fmla="*/ 420 h 1470"/>
                  <a:gd name="T8" fmla="*/ 1362 w 1476"/>
                  <a:gd name="T9" fmla="*/ 342 h 1470"/>
                  <a:gd name="T10" fmla="*/ 1302 w 1476"/>
                  <a:gd name="T11" fmla="*/ 264 h 1470"/>
                  <a:gd name="T12" fmla="*/ 1242 w 1476"/>
                  <a:gd name="T13" fmla="*/ 198 h 1470"/>
                  <a:gd name="T14" fmla="*/ 1170 w 1476"/>
                  <a:gd name="T15" fmla="*/ 138 h 1470"/>
                  <a:gd name="T16" fmla="*/ 1092 w 1476"/>
                  <a:gd name="T17" fmla="*/ 90 h 1470"/>
                  <a:gd name="T18" fmla="*/ 1008 w 1476"/>
                  <a:gd name="T19" fmla="*/ 54 h 1470"/>
                  <a:gd name="T20" fmla="*/ 918 w 1476"/>
                  <a:gd name="T21" fmla="*/ 24 h 1470"/>
                  <a:gd name="T22" fmla="*/ 828 w 1476"/>
                  <a:gd name="T23" fmla="*/ 6 h 1470"/>
                  <a:gd name="T24" fmla="*/ 738 w 1476"/>
                  <a:gd name="T25" fmla="*/ 0 h 1470"/>
                  <a:gd name="T26" fmla="*/ 648 w 1476"/>
                  <a:gd name="T27" fmla="*/ 6 h 1470"/>
                  <a:gd name="T28" fmla="*/ 558 w 1476"/>
                  <a:gd name="T29" fmla="*/ 24 h 1470"/>
                  <a:gd name="T30" fmla="*/ 468 w 1476"/>
                  <a:gd name="T31" fmla="*/ 54 h 1470"/>
                  <a:gd name="T32" fmla="*/ 384 w 1476"/>
                  <a:gd name="T33" fmla="*/ 90 h 1470"/>
                  <a:gd name="T34" fmla="*/ 306 w 1476"/>
                  <a:gd name="T35" fmla="*/ 138 h 1470"/>
                  <a:gd name="T36" fmla="*/ 234 w 1476"/>
                  <a:gd name="T37" fmla="*/ 198 h 1470"/>
                  <a:gd name="T38" fmla="*/ 174 w 1476"/>
                  <a:gd name="T39" fmla="*/ 264 h 1470"/>
                  <a:gd name="T40" fmla="*/ 114 w 1476"/>
                  <a:gd name="T41" fmla="*/ 342 h 1470"/>
                  <a:gd name="T42" fmla="*/ 72 w 1476"/>
                  <a:gd name="T43" fmla="*/ 420 h 1470"/>
                  <a:gd name="T44" fmla="*/ 36 w 1476"/>
                  <a:gd name="T45" fmla="*/ 510 h 1470"/>
                  <a:gd name="T46" fmla="*/ 18 w 1476"/>
                  <a:gd name="T47" fmla="*/ 600 h 1470"/>
                  <a:gd name="T48" fmla="*/ 6 w 1476"/>
                  <a:gd name="T49" fmla="*/ 690 h 1470"/>
                  <a:gd name="T50" fmla="*/ 6 w 1476"/>
                  <a:gd name="T51" fmla="*/ 780 h 1470"/>
                  <a:gd name="T52" fmla="*/ 18 w 1476"/>
                  <a:gd name="T53" fmla="*/ 870 h 1470"/>
                  <a:gd name="T54" fmla="*/ 36 w 1476"/>
                  <a:gd name="T55" fmla="*/ 960 h 1470"/>
                  <a:gd name="T56" fmla="*/ 72 w 1476"/>
                  <a:gd name="T57" fmla="*/ 1050 h 1470"/>
                  <a:gd name="T58" fmla="*/ 114 w 1476"/>
                  <a:gd name="T59" fmla="*/ 1128 h 1470"/>
                  <a:gd name="T60" fmla="*/ 174 w 1476"/>
                  <a:gd name="T61" fmla="*/ 1206 h 1470"/>
                  <a:gd name="T62" fmla="*/ 234 w 1476"/>
                  <a:gd name="T63" fmla="*/ 1272 h 1470"/>
                  <a:gd name="T64" fmla="*/ 306 w 1476"/>
                  <a:gd name="T65" fmla="*/ 1332 h 1470"/>
                  <a:gd name="T66" fmla="*/ 384 w 1476"/>
                  <a:gd name="T67" fmla="*/ 1380 h 1470"/>
                  <a:gd name="T68" fmla="*/ 468 w 1476"/>
                  <a:gd name="T69" fmla="*/ 1416 h 1470"/>
                  <a:gd name="T70" fmla="*/ 558 w 1476"/>
                  <a:gd name="T71" fmla="*/ 1446 h 1470"/>
                  <a:gd name="T72" fmla="*/ 648 w 1476"/>
                  <a:gd name="T73" fmla="*/ 1464 h 1470"/>
                  <a:gd name="T74" fmla="*/ 738 w 1476"/>
                  <a:gd name="T75" fmla="*/ 1470 h 1470"/>
                  <a:gd name="T76" fmla="*/ 828 w 1476"/>
                  <a:gd name="T77" fmla="*/ 1464 h 1470"/>
                  <a:gd name="T78" fmla="*/ 918 w 1476"/>
                  <a:gd name="T79" fmla="*/ 1446 h 1470"/>
                  <a:gd name="T80" fmla="*/ 1008 w 1476"/>
                  <a:gd name="T81" fmla="*/ 1416 h 1470"/>
                  <a:gd name="T82" fmla="*/ 1092 w 1476"/>
                  <a:gd name="T83" fmla="*/ 1380 h 1470"/>
                  <a:gd name="T84" fmla="*/ 1170 w 1476"/>
                  <a:gd name="T85" fmla="*/ 1332 h 1470"/>
                  <a:gd name="T86" fmla="*/ 1242 w 1476"/>
                  <a:gd name="T87" fmla="*/ 1272 h 1470"/>
                  <a:gd name="T88" fmla="*/ 1302 w 1476"/>
                  <a:gd name="T89" fmla="*/ 1206 h 1470"/>
                  <a:gd name="T90" fmla="*/ 1362 w 1476"/>
                  <a:gd name="T91" fmla="*/ 1128 h 1470"/>
                  <a:gd name="T92" fmla="*/ 1404 w 1476"/>
                  <a:gd name="T93" fmla="*/ 1050 h 1470"/>
                  <a:gd name="T94" fmla="*/ 1440 w 1476"/>
                  <a:gd name="T95" fmla="*/ 960 h 1470"/>
                  <a:gd name="T96" fmla="*/ 1458 w 1476"/>
                  <a:gd name="T97" fmla="*/ 870 h 1470"/>
                  <a:gd name="T98" fmla="*/ 1470 w 1476"/>
                  <a:gd name="T99" fmla="*/ 780 h 147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6"/>
                  <a:gd name="T151" fmla="*/ 0 h 1470"/>
                  <a:gd name="T152" fmla="*/ 1476 w 1476"/>
                  <a:gd name="T153" fmla="*/ 1470 h 147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6" h="1470">
                    <a:moveTo>
                      <a:pt x="1476" y="738"/>
                    </a:moveTo>
                    <a:lnTo>
                      <a:pt x="1470" y="690"/>
                    </a:lnTo>
                    <a:lnTo>
                      <a:pt x="1470" y="642"/>
                    </a:lnTo>
                    <a:lnTo>
                      <a:pt x="1458" y="600"/>
                    </a:lnTo>
                    <a:lnTo>
                      <a:pt x="1452" y="552"/>
                    </a:lnTo>
                    <a:lnTo>
                      <a:pt x="1440" y="510"/>
                    </a:lnTo>
                    <a:lnTo>
                      <a:pt x="1422" y="462"/>
                    </a:lnTo>
                    <a:lnTo>
                      <a:pt x="1404" y="420"/>
                    </a:lnTo>
                    <a:lnTo>
                      <a:pt x="1380" y="378"/>
                    </a:lnTo>
                    <a:lnTo>
                      <a:pt x="1362" y="342"/>
                    </a:lnTo>
                    <a:lnTo>
                      <a:pt x="1332" y="300"/>
                    </a:lnTo>
                    <a:lnTo>
                      <a:pt x="1302" y="264"/>
                    </a:lnTo>
                    <a:lnTo>
                      <a:pt x="1272" y="234"/>
                    </a:lnTo>
                    <a:lnTo>
                      <a:pt x="1242" y="198"/>
                    </a:lnTo>
                    <a:lnTo>
                      <a:pt x="1206" y="168"/>
                    </a:lnTo>
                    <a:lnTo>
                      <a:pt x="1170" y="138"/>
                    </a:lnTo>
                    <a:lnTo>
                      <a:pt x="1134" y="114"/>
                    </a:lnTo>
                    <a:lnTo>
                      <a:pt x="1092" y="90"/>
                    </a:lnTo>
                    <a:lnTo>
                      <a:pt x="1050" y="72"/>
                    </a:lnTo>
                    <a:lnTo>
                      <a:pt x="1008" y="54"/>
                    </a:lnTo>
                    <a:lnTo>
                      <a:pt x="966" y="36"/>
                    </a:lnTo>
                    <a:lnTo>
                      <a:pt x="918" y="24"/>
                    </a:lnTo>
                    <a:lnTo>
                      <a:pt x="876" y="12"/>
                    </a:lnTo>
                    <a:lnTo>
                      <a:pt x="828" y="6"/>
                    </a:lnTo>
                    <a:lnTo>
                      <a:pt x="786" y="0"/>
                    </a:lnTo>
                    <a:lnTo>
                      <a:pt x="738" y="0"/>
                    </a:lnTo>
                    <a:lnTo>
                      <a:pt x="690" y="0"/>
                    </a:lnTo>
                    <a:lnTo>
                      <a:pt x="648" y="6"/>
                    </a:lnTo>
                    <a:lnTo>
                      <a:pt x="600" y="12"/>
                    </a:lnTo>
                    <a:lnTo>
                      <a:pt x="558" y="24"/>
                    </a:lnTo>
                    <a:lnTo>
                      <a:pt x="510" y="36"/>
                    </a:lnTo>
                    <a:lnTo>
                      <a:pt x="468" y="54"/>
                    </a:lnTo>
                    <a:lnTo>
                      <a:pt x="426" y="72"/>
                    </a:lnTo>
                    <a:lnTo>
                      <a:pt x="384" y="90"/>
                    </a:lnTo>
                    <a:lnTo>
                      <a:pt x="342" y="114"/>
                    </a:lnTo>
                    <a:lnTo>
                      <a:pt x="306" y="138"/>
                    </a:lnTo>
                    <a:lnTo>
                      <a:pt x="270" y="168"/>
                    </a:lnTo>
                    <a:lnTo>
                      <a:pt x="234" y="198"/>
                    </a:lnTo>
                    <a:lnTo>
                      <a:pt x="204" y="234"/>
                    </a:lnTo>
                    <a:lnTo>
                      <a:pt x="174" y="264"/>
                    </a:lnTo>
                    <a:lnTo>
                      <a:pt x="144" y="300"/>
                    </a:lnTo>
                    <a:lnTo>
                      <a:pt x="114" y="342"/>
                    </a:lnTo>
                    <a:lnTo>
                      <a:pt x="96" y="378"/>
                    </a:lnTo>
                    <a:lnTo>
                      <a:pt x="72" y="420"/>
                    </a:lnTo>
                    <a:lnTo>
                      <a:pt x="54" y="462"/>
                    </a:lnTo>
                    <a:lnTo>
                      <a:pt x="36" y="510"/>
                    </a:lnTo>
                    <a:lnTo>
                      <a:pt x="24" y="552"/>
                    </a:lnTo>
                    <a:lnTo>
                      <a:pt x="18" y="600"/>
                    </a:lnTo>
                    <a:lnTo>
                      <a:pt x="6" y="642"/>
                    </a:lnTo>
                    <a:lnTo>
                      <a:pt x="6" y="690"/>
                    </a:lnTo>
                    <a:lnTo>
                      <a:pt x="0" y="738"/>
                    </a:lnTo>
                    <a:lnTo>
                      <a:pt x="6" y="780"/>
                    </a:lnTo>
                    <a:lnTo>
                      <a:pt x="6" y="828"/>
                    </a:lnTo>
                    <a:lnTo>
                      <a:pt x="18" y="870"/>
                    </a:lnTo>
                    <a:lnTo>
                      <a:pt x="24" y="918"/>
                    </a:lnTo>
                    <a:lnTo>
                      <a:pt x="36" y="960"/>
                    </a:lnTo>
                    <a:lnTo>
                      <a:pt x="54" y="1008"/>
                    </a:lnTo>
                    <a:lnTo>
                      <a:pt x="72" y="1050"/>
                    </a:lnTo>
                    <a:lnTo>
                      <a:pt x="96" y="1092"/>
                    </a:lnTo>
                    <a:lnTo>
                      <a:pt x="114" y="1128"/>
                    </a:lnTo>
                    <a:lnTo>
                      <a:pt x="144" y="1170"/>
                    </a:lnTo>
                    <a:lnTo>
                      <a:pt x="174" y="1206"/>
                    </a:lnTo>
                    <a:lnTo>
                      <a:pt x="204" y="1236"/>
                    </a:lnTo>
                    <a:lnTo>
                      <a:pt x="234" y="1272"/>
                    </a:lnTo>
                    <a:lnTo>
                      <a:pt x="270" y="1302"/>
                    </a:lnTo>
                    <a:lnTo>
                      <a:pt x="306" y="1332"/>
                    </a:lnTo>
                    <a:lnTo>
                      <a:pt x="342" y="1356"/>
                    </a:lnTo>
                    <a:lnTo>
                      <a:pt x="384" y="1380"/>
                    </a:lnTo>
                    <a:lnTo>
                      <a:pt x="426" y="1398"/>
                    </a:lnTo>
                    <a:lnTo>
                      <a:pt x="468" y="1416"/>
                    </a:lnTo>
                    <a:lnTo>
                      <a:pt x="510" y="1434"/>
                    </a:lnTo>
                    <a:lnTo>
                      <a:pt x="558" y="1446"/>
                    </a:lnTo>
                    <a:lnTo>
                      <a:pt x="600" y="1458"/>
                    </a:lnTo>
                    <a:lnTo>
                      <a:pt x="648" y="1464"/>
                    </a:lnTo>
                    <a:lnTo>
                      <a:pt x="690" y="1470"/>
                    </a:lnTo>
                    <a:lnTo>
                      <a:pt x="738" y="1470"/>
                    </a:lnTo>
                    <a:lnTo>
                      <a:pt x="786" y="1470"/>
                    </a:lnTo>
                    <a:lnTo>
                      <a:pt x="828" y="1464"/>
                    </a:lnTo>
                    <a:lnTo>
                      <a:pt x="876" y="1458"/>
                    </a:lnTo>
                    <a:lnTo>
                      <a:pt x="918" y="1446"/>
                    </a:lnTo>
                    <a:lnTo>
                      <a:pt x="966" y="1434"/>
                    </a:lnTo>
                    <a:lnTo>
                      <a:pt x="1008" y="1416"/>
                    </a:lnTo>
                    <a:lnTo>
                      <a:pt x="1050" y="1398"/>
                    </a:lnTo>
                    <a:lnTo>
                      <a:pt x="1092" y="1380"/>
                    </a:lnTo>
                    <a:lnTo>
                      <a:pt x="1134" y="1356"/>
                    </a:lnTo>
                    <a:lnTo>
                      <a:pt x="1170" y="1332"/>
                    </a:lnTo>
                    <a:lnTo>
                      <a:pt x="1206" y="1302"/>
                    </a:lnTo>
                    <a:lnTo>
                      <a:pt x="1242" y="1272"/>
                    </a:lnTo>
                    <a:lnTo>
                      <a:pt x="1272" y="1236"/>
                    </a:lnTo>
                    <a:lnTo>
                      <a:pt x="1302" y="1206"/>
                    </a:lnTo>
                    <a:lnTo>
                      <a:pt x="1332" y="1170"/>
                    </a:lnTo>
                    <a:lnTo>
                      <a:pt x="1362" y="1128"/>
                    </a:lnTo>
                    <a:lnTo>
                      <a:pt x="1380" y="1092"/>
                    </a:lnTo>
                    <a:lnTo>
                      <a:pt x="1404" y="1050"/>
                    </a:lnTo>
                    <a:lnTo>
                      <a:pt x="1422" y="1008"/>
                    </a:lnTo>
                    <a:lnTo>
                      <a:pt x="1440" y="960"/>
                    </a:lnTo>
                    <a:lnTo>
                      <a:pt x="1452" y="918"/>
                    </a:lnTo>
                    <a:lnTo>
                      <a:pt x="1458" y="870"/>
                    </a:lnTo>
                    <a:lnTo>
                      <a:pt x="1470" y="828"/>
                    </a:lnTo>
                    <a:lnTo>
                      <a:pt x="1470" y="780"/>
                    </a:lnTo>
                    <a:lnTo>
                      <a:pt x="1476" y="73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3" name="Freeform 9"/>
              <p:cNvSpPr>
                <a:spLocks noChangeAspect="1"/>
              </p:cNvSpPr>
              <p:nvPr/>
            </p:nvSpPr>
            <p:spPr bwMode="auto">
              <a:xfrm>
                <a:off x="1398" y="1638"/>
                <a:ext cx="1956" cy="1962"/>
              </a:xfrm>
              <a:custGeom>
                <a:avLst/>
                <a:gdLst>
                  <a:gd name="T0" fmla="*/ 1956 w 1956"/>
                  <a:gd name="T1" fmla="*/ 918 h 1962"/>
                  <a:gd name="T2" fmla="*/ 1944 w 1956"/>
                  <a:gd name="T3" fmla="*/ 798 h 1962"/>
                  <a:gd name="T4" fmla="*/ 1908 w 1956"/>
                  <a:gd name="T5" fmla="*/ 678 h 1962"/>
                  <a:gd name="T6" fmla="*/ 1866 w 1956"/>
                  <a:gd name="T7" fmla="*/ 564 h 1962"/>
                  <a:gd name="T8" fmla="*/ 1806 w 1956"/>
                  <a:gd name="T9" fmla="*/ 456 h 1962"/>
                  <a:gd name="T10" fmla="*/ 1734 w 1956"/>
                  <a:gd name="T11" fmla="*/ 354 h 1962"/>
                  <a:gd name="T12" fmla="*/ 1650 w 1956"/>
                  <a:gd name="T13" fmla="*/ 264 h 1962"/>
                  <a:gd name="T14" fmla="*/ 1554 w 1956"/>
                  <a:gd name="T15" fmla="*/ 186 h 1962"/>
                  <a:gd name="T16" fmla="*/ 1452 w 1956"/>
                  <a:gd name="T17" fmla="*/ 120 h 1962"/>
                  <a:gd name="T18" fmla="*/ 1338 w 1956"/>
                  <a:gd name="T19" fmla="*/ 72 h 1962"/>
                  <a:gd name="T20" fmla="*/ 1224 w 1956"/>
                  <a:gd name="T21" fmla="*/ 30 h 1962"/>
                  <a:gd name="T22" fmla="*/ 1098 w 1956"/>
                  <a:gd name="T23" fmla="*/ 6 h 1962"/>
                  <a:gd name="T24" fmla="*/ 978 w 1956"/>
                  <a:gd name="T25" fmla="*/ 0 h 1962"/>
                  <a:gd name="T26" fmla="*/ 858 w 1956"/>
                  <a:gd name="T27" fmla="*/ 6 h 1962"/>
                  <a:gd name="T28" fmla="*/ 732 w 1956"/>
                  <a:gd name="T29" fmla="*/ 30 h 1962"/>
                  <a:gd name="T30" fmla="*/ 618 w 1956"/>
                  <a:gd name="T31" fmla="*/ 72 h 1962"/>
                  <a:gd name="T32" fmla="*/ 504 w 1956"/>
                  <a:gd name="T33" fmla="*/ 120 h 1962"/>
                  <a:gd name="T34" fmla="*/ 402 w 1956"/>
                  <a:gd name="T35" fmla="*/ 186 h 1962"/>
                  <a:gd name="T36" fmla="*/ 306 w 1956"/>
                  <a:gd name="T37" fmla="*/ 264 h 1962"/>
                  <a:gd name="T38" fmla="*/ 222 w 1956"/>
                  <a:gd name="T39" fmla="*/ 354 h 1962"/>
                  <a:gd name="T40" fmla="*/ 150 w 1956"/>
                  <a:gd name="T41" fmla="*/ 456 h 1962"/>
                  <a:gd name="T42" fmla="*/ 90 w 1956"/>
                  <a:gd name="T43" fmla="*/ 564 h 1962"/>
                  <a:gd name="T44" fmla="*/ 48 w 1956"/>
                  <a:gd name="T45" fmla="*/ 678 h 1962"/>
                  <a:gd name="T46" fmla="*/ 12 w 1956"/>
                  <a:gd name="T47" fmla="*/ 798 h 1962"/>
                  <a:gd name="T48" fmla="*/ 0 w 1956"/>
                  <a:gd name="T49" fmla="*/ 918 h 1962"/>
                  <a:gd name="T50" fmla="*/ 6 w 1956"/>
                  <a:gd name="T51" fmla="*/ 1104 h 1962"/>
                  <a:gd name="T52" fmla="*/ 30 w 1956"/>
                  <a:gd name="T53" fmla="*/ 1224 h 1962"/>
                  <a:gd name="T54" fmla="*/ 66 w 1956"/>
                  <a:gd name="T55" fmla="*/ 1344 h 1962"/>
                  <a:gd name="T56" fmla="*/ 120 w 1956"/>
                  <a:gd name="T57" fmla="*/ 1452 h 1962"/>
                  <a:gd name="T58" fmla="*/ 186 w 1956"/>
                  <a:gd name="T59" fmla="*/ 1560 h 1962"/>
                  <a:gd name="T60" fmla="*/ 264 w 1956"/>
                  <a:gd name="T61" fmla="*/ 1650 h 1962"/>
                  <a:gd name="T62" fmla="*/ 354 w 1956"/>
                  <a:gd name="T63" fmla="*/ 1734 h 1962"/>
                  <a:gd name="T64" fmla="*/ 450 w 1956"/>
                  <a:gd name="T65" fmla="*/ 1812 h 1962"/>
                  <a:gd name="T66" fmla="*/ 558 w 1956"/>
                  <a:gd name="T67" fmla="*/ 1866 h 1962"/>
                  <a:gd name="T68" fmla="*/ 672 w 1956"/>
                  <a:gd name="T69" fmla="*/ 1914 h 1962"/>
                  <a:gd name="T70" fmla="*/ 792 w 1956"/>
                  <a:gd name="T71" fmla="*/ 1944 h 1962"/>
                  <a:gd name="T72" fmla="*/ 918 w 1956"/>
                  <a:gd name="T73" fmla="*/ 1962 h 1962"/>
                  <a:gd name="T74" fmla="*/ 1038 w 1956"/>
                  <a:gd name="T75" fmla="*/ 1962 h 1962"/>
                  <a:gd name="T76" fmla="*/ 1164 w 1956"/>
                  <a:gd name="T77" fmla="*/ 1944 h 1962"/>
                  <a:gd name="T78" fmla="*/ 1284 w 1956"/>
                  <a:gd name="T79" fmla="*/ 1914 h 1962"/>
                  <a:gd name="T80" fmla="*/ 1398 w 1956"/>
                  <a:gd name="T81" fmla="*/ 1866 h 1962"/>
                  <a:gd name="T82" fmla="*/ 1506 w 1956"/>
                  <a:gd name="T83" fmla="*/ 1812 h 1962"/>
                  <a:gd name="T84" fmla="*/ 1602 w 1956"/>
                  <a:gd name="T85" fmla="*/ 1734 h 1962"/>
                  <a:gd name="T86" fmla="*/ 1692 w 1956"/>
                  <a:gd name="T87" fmla="*/ 1650 h 1962"/>
                  <a:gd name="T88" fmla="*/ 1770 w 1956"/>
                  <a:gd name="T89" fmla="*/ 1560 h 1962"/>
                  <a:gd name="T90" fmla="*/ 1836 w 1956"/>
                  <a:gd name="T91" fmla="*/ 1452 h 1962"/>
                  <a:gd name="T92" fmla="*/ 1890 w 1956"/>
                  <a:gd name="T93" fmla="*/ 1344 h 1962"/>
                  <a:gd name="T94" fmla="*/ 1926 w 1956"/>
                  <a:gd name="T95" fmla="*/ 1224 h 1962"/>
                  <a:gd name="T96" fmla="*/ 1950 w 1956"/>
                  <a:gd name="T97" fmla="*/ 1104 h 1962"/>
                  <a:gd name="T98" fmla="*/ 1956 w 1956"/>
                  <a:gd name="T99" fmla="*/ 984 h 19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56"/>
                  <a:gd name="T151" fmla="*/ 0 h 1962"/>
                  <a:gd name="T152" fmla="*/ 1956 w 1956"/>
                  <a:gd name="T153" fmla="*/ 1962 h 19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56" h="1962">
                    <a:moveTo>
                      <a:pt x="1956" y="984"/>
                    </a:moveTo>
                    <a:lnTo>
                      <a:pt x="1956" y="918"/>
                    </a:lnTo>
                    <a:lnTo>
                      <a:pt x="1950" y="858"/>
                    </a:lnTo>
                    <a:lnTo>
                      <a:pt x="1944" y="798"/>
                    </a:lnTo>
                    <a:lnTo>
                      <a:pt x="1926" y="738"/>
                    </a:lnTo>
                    <a:lnTo>
                      <a:pt x="1908" y="678"/>
                    </a:lnTo>
                    <a:lnTo>
                      <a:pt x="1890" y="618"/>
                    </a:lnTo>
                    <a:lnTo>
                      <a:pt x="1866" y="564"/>
                    </a:lnTo>
                    <a:lnTo>
                      <a:pt x="1836" y="510"/>
                    </a:lnTo>
                    <a:lnTo>
                      <a:pt x="1806" y="456"/>
                    </a:lnTo>
                    <a:lnTo>
                      <a:pt x="1770" y="402"/>
                    </a:lnTo>
                    <a:lnTo>
                      <a:pt x="1734" y="354"/>
                    </a:lnTo>
                    <a:lnTo>
                      <a:pt x="1692" y="312"/>
                    </a:lnTo>
                    <a:lnTo>
                      <a:pt x="1650" y="264"/>
                    </a:lnTo>
                    <a:lnTo>
                      <a:pt x="1602" y="228"/>
                    </a:lnTo>
                    <a:lnTo>
                      <a:pt x="1554" y="186"/>
                    </a:lnTo>
                    <a:lnTo>
                      <a:pt x="1506" y="150"/>
                    </a:lnTo>
                    <a:lnTo>
                      <a:pt x="1452" y="120"/>
                    </a:lnTo>
                    <a:lnTo>
                      <a:pt x="1398" y="96"/>
                    </a:lnTo>
                    <a:lnTo>
                      <a:pt x="1338" y="72"/>
                    </a:lnTo>
                    <a:lnTo>
                      <a:pt x="1284" y="48"/>
                    </a:lnTo>
                    <a:lnTo>
                      <a:pt x="1224" y="30"/>
                    </a:lnTo>
                    <a:lnTo>
                      <a:pt x="1164" y="18"/>
                    </a:lnTo>
                    <a:lnTo>
                      <a:pt x="1098" y="6"/>
                    </a:lnTo>
                    <a:lnTo>
                      <a:pt x="1038" y="0"/>
                    </a:lnTo>
                    <a:lnTo>
                      <a:pt x="978" y="0"/>
                    </a:lnTo>
                    <a:lnTo>
                      <a:pt x="918" y="0"/>
                    </a:lnTo>
                    <a:lnTo>
                      <a:pt x="858" y="6"/>
                    </a:lnTo>
                    <a:lnTo>
                      <a:pt x="792" y="18"/>
                    </a:lnTo>
                    <a:lnTo>
                      <a:pt x="732" y="30"/>
                    </a:lnTo>
                    <a:lnTo>
                      <a:pt x="672" y="48"/>
                    </a:lnTo>
                    <a:lnTo>
                      <a:pt x="618" y="72"/>
                    </a:lnTo>
                    <a:lnTo>
                      <a:pt x="558" y="96"/>
                    </a:lnTo>
                    <a:lnTo>
                      <a:pt x="504" y="120"/>
                    </a:lnTo>
                    <a:lnTo>
                      <a:pt x="450" y="150"/>
                    </a:lnTo>
                    <a:lnTo>
                      <a:pt x="402" y="186"/>
                    </a:lnTo>
                    <a:lnTo>
                      <a:pt x="354" y="228"/>
                    </a:lnTo>
                    <a:lnTo>
                      <a:pt x="306" y="264"/>
                    </a:lnTo>
                    <a:lnTo>
                      <a:pt x="264" y="312"/>
                    </a:lnTo>
                    <a:lnTo>
                      <a:pt x="222" y="354"/>
                    </a:lnTo>
                    <a:lnTo>
                      <a:pt x="186" y="402"/>
                    </a:lnTo>
                    <a:lnTo>
                      <a:pt x="150" y="456"/>
                    </a:lnTo>
                    <a:lnTo>
                      <a:pt x="120" y="510"/>
                    </a:lnTo>
                    <a:lnTo>
                      <a:pt x="90" y="564"/>
                    </a:lnTo>
                    <a:lnTo>
                      <a:pt x="66" y="618"/>
                    </a:lnTo>
                    <a:lnTo>
                      <a:pt x="48" y="678"/>
                    </a:lnTo>
                    <a:lnTo>
                      <a:pt x="30" y="738"/>
                    </a:lnTo>
                    <a:lnTo>
                      <a:pt x="12" y="798"/>
                    </a:lnTo>
                    <a:lnTo>
                      <a:pt x="6" y="858"/>
                    </a:lnTo>
                    <a:lnTo>
                      <a:pt x="0" y="918"/>
                    </a:lnTo>
                    <a:lnTo>
                      <a:pt x="0" y="1044"/>
                    </a:lnTo>
                    <a:lnTo>
                      <a:pt x="6" y="1104"/>
                    </a:lnTo>
                    <a:lnTo>
                      <a:pt x="12" y="1164"/>
                    </a:lnTo>
                    <a:lnTo>
                      <a:pt x="30" y="1224"/>
                    </a:lnTo>
                    <a:lnTo>
                      <a:pt x="48" y="1284"/>
                    </a:lnTo>
                    <a:lnTo>
                      <a:pt x="66" y="1344"/>
                    </a:lnTo>
                    <a:lnTo>
                      <a:pt x="90" y="1398"/>
                    </a:lnTo>
                    <a:lnTo>
                      <a:pt x="120" y="1452"/>
                    </a:lnTo>
                    <a:lnTo>
                      <a:pt x="150" y="1506"/>
                    </a:lnTo>
                    <a:lnTo>
                      <a:pt x="186" y="1560"/>
                    </a:lnTo>
                    <a:lnTo>
                      <a:pt x="222" y="1608"/>
                    </a:lnTo>
                    <a:lnTo>
                      <a:pt x="264" y="1650"/>
                    </a:lnTo>
                    <a:lnTo>
                      <a:pt x="306" y="1698"/>
                    </a:lnTo>
                    <a:lnTo>
                      <a:pt x="354" y="1734"/>
                    </a:lnTo>
                    <a:lnTo>
                      <a:pt x="402" y="1776"/>
                    </a:lnTo>
                    <a:lnTo>
                      <a:pt x="450" y="1812"/>
                    </a:lnTo>
                    <a:lnTo>
                      <a:pt x="504" y="1842"/>
                    </a:lnTo>
                    <a:lnTo>
                      <a:pt x="558" y="1866"/>
                    </a:lnTo>
                    <a:lnTo>
                      <a:pt x="618" y="1890"/>
                    </a:lnTo>
                    <a:lnTo>
                      <a:pt x="672" y="1914"/>
                    </a:lnTo>
                    <a:lnTo>
                      <a:pt x="732" y="1932"/>
                    </a:lnTo>
                    <a:lnTo>
                      <a:pt x="792" y="1944"/>
                    </a:lnTo>
                    <a:lnTo>
                      <a:pt x="858" y="1956"/>
                    </a:lnTo>
                    <a:lnTo>
                      <a:pt x="918" y="1962"/>
                    </a:lnTo>
                    <a:lnTo>
                      <a:pt x="978" y="1962"/>
                    </a:lnTo>
                    <a:lnTo>
                      <a:pt x="1038" y="1962"/>
                    </a:lnTo>
                    <a:lnTo>
                      <a:pt x="1098" y="1956"/>
                    </a:lnTo>
                    <a:lnTo>
                      <a:pt x="1164" y="1944"/>
                    </a:lnTo>
                    <a:lnTo>
                      <a:pt x="1224" y="1932"/>
                    </a:lnTo>
                    <a:lnTo>
                      <a:pt x="1284" y="1914"/>
                    </a:lnTo>
                    <a:lnTo>
                      <a:pt x="1338" y="1890"/>
                    </a:lnTo>
                    <a:lnTo>
                      <a:pt x="1398" y="1866"/>
                    </a:lnTo>
                    <a:lnTo>
                      <a:pt x="1452" y="1842"/>
                    </a:lnTo>
                    <a:lnTo>
                      <a:pt x="1506" y="1812"/>
                    </a:lnTo>
                    <a:lnTo>
                      <a:pt x="1554" y="1776"/>
                    </a:lnTo>
                    <a:lnTo>
                      <a:pt x="1602" y="1734"/>
                    </a:lnTo>
                    <a:lnTo>
                      <a:pt x="1650" y="1698"/>
                    </a:lnTo>
                    <a:lnTo>
                      <a:pt x="1692" y="1650"/>
                    </a:lnTo>
                    <a:lnTo>
                      <a:pt x="1734" y="1608"/>
                    </a:lnTo>
                    <a:lnTo>
                      <a:pt x="1770" y="1560"/>
                    </a:lnTo>
                    <a:lnTo>
                      <a:pt x="1806" y="1506"/>
                    </a:lnTo>
                    <a:lnTo>
                      <a:pt x="1836" y="1452"/>
                    </a:lnTo>
                    <a:lnTo>
                      <a:pt x="1866" y="1398"/>
                    </a:lnTo>
                    <a:lnTo>
                      <a:pt x="1890" y="1344"/>
                    </a:lnTo>
                    <a:lnTo>
                      <a:pt x="1908" y="1284"/>
                    </a:lnTo>
                    <a:lnTo>
                      <a:pt x="1926" y="1224"/>
                    </a:lnTo>
                    <a:lnTo>
                      <a:pt x="1944" y="1164"/>
                    </a:lnTo>
                    <a:lnTo>
                      <a:pt x="1950" y="1104"/>
                    </a:lnTo>
                    <a:lnTo>
                      <a:pt x="1956" y="1044"/>
                    </a:lnTo>
                    <a:lnTo>
                      <a:pt x="1956" y="984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4" name="Freeform 10"/>
              <p:cNvSpPr>
                <a:spLocks noChangeAspect="1"/>
              </p:cNvSpPr>
              <p:nvPr/>
            </p:nvSpPr>
            <p:spPr bwMode="auto">
              <a:xfrm>
                <a:off x="1152" y="1392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6 w 2448"/>
                  <a:gd name="T51" fmla="*/ 1380 h 2454"/>
                  <a:gd name="T52" fmla="*/ 36 w 2448"/>
                  <a:gd name="T53" fmla="*/ 1530 h 2454"/>
                  <a:gd name="T54" fmla="*/ 84 w 2448"/>
                  <a:gd name="T55" fmla="*/ 1680 h 2454"/>
                  <a:gd name="T56" fmla="*/ 150 w 2448"/>
                  <a:gd name="T57" fmla="*/ 1818 h 2454"/>
                  <a:gd name="T58" fmla="*/ 234 w 2448"/>
                  <a:gd name="T59" fmla="*/ 1950 h 2454"/>
                  <a:gd name="T60" fmla="*/ 330 w 2448"/>
                  <a:gd name="T61" fmla="*/ 2064 h 2454"/>
                  <a:gd name="T62" fmla="*/ 444 w 2448"/>
                  <a:gd name="T63" fmla="*/ 2172 h 2454"/>
                  <a:gd name="T64" fmla="*/ 570 w 2448"/>
                  <a:gd name="T65" fmla="*/ 2262 h 2454"/>
                  <a:gd name="T66" fmla="*/ 702 w 2448"/>
                  <a:gd name="T67" fmla="*/ 2334 h 2454"/>
                  <a:gd name="T68" fmla="*/ 846 w 2448"/>
                  <a:gd name="T69" fmla="*/ 2394 h 2454"/>
                  <a:gd name="T70" fmla="*/ 996 w 2448"/>
                  <a:gd name="T71" fmla="*/ 2430 h 2454"/>
                  <a:gd name="T72" fmla="*/ 1146 w 2448"/>
                  <a:gd name="T73" fmla="*/ 2448 h 2454"/>
                  <a:gd name="T74" fmla="*/ 1302 w 2448"/>
                  <a:gd name="T75" fmla="*/ 2448 h 2454"/>
                  <a:gd name="T76" fmla="*/ 1452 w 2448"/>
                  <a:gd name="T77" fmla="*/ 2430 h 2454"/>
                  <a:gd name="T78" fmla="*/ 1602 w 2448"/>
                  <a:gd name="T79" fmla="*/ 2394 h 2454"/>
                  <a:gd name="T80" fmla="*/ 1746 w 2448"/>
                  <a:gd name="T81" fmla="*/ 2334 h 2454"/>
                  <a:gd name="T82" fmla="*/ 1878 w 2448"/>
                  <a:gd name="T83" fmla="*/ 2262 h 2454"/>
                  <a:gd name="T84" fmla="*/ 2004 w 2448"/>
                  <a:gd name="T85" fmla="*/ 2172 h 2454"/>
                  <a:gd name="T86" fmla="*/ 2118 w 2448"/>
                  <a:gd name="T87" fmla="*/ 2064 h 2454"/>
                  <a:gd name="T88" fmla="*/ 2214 w 2448"/>
                  <a:gd name="T89" fmla="*/ 1950 h 2454"/>
                  <a:gd name="T90" fmla="*/ 2298 w 2448"/>
                  <a:gd name="T91" fmla="*/ 1818 h 2454"/>
                  <a:gd name="T92" fmla="*/ 2364 w 2448"/>
                  <a:gd name="T93" fmla="*/ 1680 h 2454"/>
                  <a:gd name="T94" fmla="*/ 2412 w 2448"/>
                  <a:gd name="T95" fmla="*/ 1530 h 2454"/>
                  <a:gd name="T96" fmla="*/ 2442 w 2448"/>
                  <a:gd name="T97" fmla="*/ 1380 h 2454"/>
                  <a:gd name="T98" fmla="*/ 2448 w 2448"/>
                  <a:gd name="T99" fmla="*/ 1230 h 24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448"/>
                  <a:gd name="T151" fmla="*/ 0 h 2454"/>
                  <a:gd name="T152" fmla="*/ 2448 w 2448"/>
                  <a:gd name="T153" fmla="*/ 2454 h 24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5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1314" y="2004"/>
                <a:ext cx="2124" cy="1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6" name="Line 12"/>
              <p:cNvSpPr>
                <a:spLocks noChangeAspect="1" noChangeShapeType="1"/>
              </p:cNvSpPr>
              <p:nvPr/>
            </p:nvSpPr>
            <p:spPr bwMode="auto">
              <a:xfrm flipV="1">
                <a:off x="1764" y="1560"/>
                <a:ext cx="1224" cy="21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7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2376" y="1392"/>
                <a:ext cx="1" cy="245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8" name="Line 1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764" y="1560"/>
                <a:ext cx="1224" cy="21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79" name="Line 1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314" y="2004"/>
                <a:ext cx="2124" cy="1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0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1152" y="2622"/>
                <a:ext cx="2448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1" name="Freeform 17"/>
              <p:cNvSpPr>
                <a:spLocks noChangeAspect="1"/>
              </p:cNvSpPr>
              <p:nvPr/>
            </p:nvSpPr>
            <p:spPr bwMode="auto">
              <a:xfrm>
                <a:off x="2142" y="2622"/>
                <a:ext cx="234" cy="816"/>
              </a:xfrm>
              <a:custGeom>
                <a:avLst/>
                <a:gdLst>
                  <a:gd name="T0" fmla="*/ 234 w 234"/>
                  <a:gd name="T1" fmla="*/ 0 h 816"/>
                  <a:gd name="T2" fmla="*/ 24 w 234"/>
                  <a:gd name="T3" fmla="*/ 816 h 816"/>
                  <a:gd name="T4" fmla="*/ 132 w 234"/>
                  <a:gd name="T5" fmla="*/ 666 h 816"/>
                  <a:gd name="T6" fmla="*/ 24 w 234"/>
                  <a:gd name="T7" fmla="*/ 816 h 816"/>
                  <a:gd name="T8" fmla="*/ 0 w 234"/>
                  <a:gd name="T9" fmla="*/ 636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"/>
                  <a:gd name="T16" fmla="*/ 0 h 816"/>
                  <a:gd name="T17" fmla="*/ 234 w 234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" h="816">
                    <a:moveTo>
                      <a:pt x="234" y="0"/>
                    </a:moveTo>
                    <a:lnTo>
                      <a:pt x="24" y="816"/>
                    </a:lnTo>
                    <a:lnTo>
                      <a:pt x="132" y="666"/>
                    </a:lnTo>
                    <a:lnTo>
                      <a:pt x="24" y="816"/>
                    </a:lnTo>
                    <a:lnTo>
                      <a:pt x="0" y="6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2" name="Freeform 18"/>
              <p:cNvSpPr>
                <a:spLocks noChangeAspect="1"/>
              </p:cNvSpPr>
              <p:nvPr/>
            </p:nvSpPr>
            <p:spPr bwMode="auto">
              <a:xfrm>
                <a:off x="2376" y="2478"/>
                <a:ext cx="60" cy="144"/>
              </a:xfrm>
              <a:custGeom>
                <a:avLst/>
                <a:gdLst>
                  <a:gd name="T0" fmla="*/ 0 w 60"/>
                  <a:gd name="T1" fmla="*/ 144 h 144"/>
                  <a:gd name="T2" fmla="*/ 60 w 60"/>
                  <a:gd name="T3" fmla="*/ 0 h 144"/>
                  <a:gd name="T4" fmla="*/ 36 w 60"/>
                  <a:gd name="T5" fmla="*/ 24 h 144"/>
                  <a:gd name="T6" fmla="*/ 60 w 60"/>
                  <a:gd name="T7" fmla="*/ 0 h 144"/>
                  <a:gd name="T8" fmla="*/ 60 w 60"/>
                  <a:gd name="T9" fmla="*/ 36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144"/>
                  <a:gd name="T17" fmla="*/ 60 w 60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144">
                    <a:moveTo>
                      <a:pt x="0" y="144"/>
                    </a:moveTo>
                    <a:lnTo>
                      <a:pt x="60" y="0"/>
                    </a:lnTo>
                    <a:lnTo>
                      <a:pt x="36" y="24"/>
                    </a:lnTo>
                    <a:lnTo>
                      <a:pt x="60" y="0"/>
                    </a:lnTo>
                    <a:lnTo>
                      <a:pt x="60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3" name="Freeform 19"/>
              <p:cNvSpPr>
                <a:spLocks noChangeAspect="1"/>
              </p:cNvSpPr>
              <p:nvPr/>
            </p:nvSpPr>
            <p:spPr bwMode="auto">
              <a:xfrm>
                <a:off x="1812" y="2034"/>
                <a:ext cx="564" cy="588"/>
              </a:xfrm>
              <a:custGeom>
                <a:avLst/>
                <a:gdLst>
                  <a:gd name="T0" fmla="*/ 564 w 564"/>
                  <a:gd name="T1" fmla="*/ 588 h 588"/>
                  <a:gd name="T2" fmla="*/ 0 w 564"/>
                  <a:gd name="T3" fmla="*/ 0 h 588"/>
                  <a:gd name="T4" fmla="*/ 66 w 564"/>
                  <a:gd name="T5" fmla="*/ 162 h 588"/>
                  <a:gd name="T6" fmla="*/ 0 w 564"/>
                  <a:gd name="T7" fmla="*/ 0 h 588"/>
                  <a:gd name="T8" fmla="*/ 162 w 564"/>
                  <a:gd name="T9" fmla="*/ 72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4"/>
                  <a:gd name="T16" fmla="*/ 0 h 588"/>
                  <a:gd name="T17" fmla="*/ 564 w 564"/>
                  <a:gd name="T18" fmla="*/ 588 h 5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4" h="588">
                    <a:moveTo>
                      <a:pt x="564" y="588"/>
                    </a:moveTo>
                    <a:lnTo>
                      <a:pt x="0" y="0"/>
                    </a:lnTo>
                    <a:lnTo>
                      <a:pt x="66" y="162"/>
                    </a:lnTo>
                    <a:lnTo>
                      <a:pt x="0" y="0"/>
                    </a:lnTo>
                    <a:lnTo>
                      <a:pt x="162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4" name="Freeform 20"/>
              <p:cNvSpPr>
                <a:spLocks noChangeAspect="1"/>
              </p:cNvSpPr>
              <p:nvPr/>
            </p:nvSpPr>
            <p:spPr bwMode="auto">
              <a:xfrm>
                <a:off x="2376" y="2586"/>
                <a:ext cx="582" cy="96"/>
              </a:xfrm>
              <a:custGeom>
                <a:avLst/>
                <a:gdLst>
                  <a:gd name="T0" fmla="*/ 0 w 582"/>
                  <a:gd name="T1" fmla="*/ 36 h 96"/>
                  <a:gd name="T2" fmla="*/ 582 w 582"/>
                  <a:gd name="T3" fmla="*/ 54 h 96"/>
                  <a:gd name="T4" fmla="*/ 468 w 582"/>
                  <a:gd name="T5" fmla="*/ 0 h 96"/>
                  <a:gd name="T6" fmla="*/ 582 w 582"/>
                  <a:gd name="T7" fmla="*/ 54 h 96"/>
                  <a:gd name="T8" fmla="*/ 468 w 582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2"/>
                  <a:gd name="T16" fmla="*/ 0 h 96"/>
                  <a:gd name="T17" fmla="*/ 582 w 58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2" h="96">
                    <a:moveTo>
                      <a:pt x="0" y="36"/>
                    </a:moveTo>
                    <a:lnTo>
                      <a:pt x="582" y="54"/>
                    </a:lnTo>
                    <a:lnTo>
                      <a:pt x="468" y="0"/>
                    </a:lnTo>
                    <a:lnTo>
                      <a:pt x="582" y="54"/>
                    </a:lnTo>
                    <a:lnTo>
                      <a:pt x="468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5" name="Freeform 21"/>
              <p:cNvSpPr>
                <a:spLocks noChangeAspect="1"/>
              </p:cNvSpPr>
              <p:nvPr/>
            </p:nvSpPr>
            <p:spPr bwMode="auto">
              <a:xfrm>
                <a:off x="2376" y="2532"/>
                <a:ext cx="162" cy="90"/>
              </a:xfrm>
              <a:custGeom>
                <a:avLst/>
                <a:gdLst>
                  <a:gd name="T0" fmla="*/ 0 w 162"/>
                  <a:gd name="T1" fmla="*/ 90 h 90"/>
                  <a:gd name="T2" fmla="*/ 162 w 162"/>
                  <a:gd name="T3" fmla="*/ 0 h 90"/>
                  <a:gd name="T4" fmla="*/ 120 w 162"/>
                  <a:gd name="T5" fmla="*/ 6 h 90"/>
                  <a:gd name="T6" fmla="*/ 162 w 162"/>
                  <a:gd name="T7" fmla="*/ 0 h 90"/>
                  <a:gd name="T8" fmla="*/ 138 w 162"/>
                  <a:gd name="T9" fmla="*/ 3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90"/>
                  <a:gd name="T17" fmla="*/ 162 w 16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90">
                    <a:moveTo>
                      <a:pt x="0" y="90"/>
                    </a:moveTo>
                    <a:lnTo>
                      <a:pt x="162" y="0"/>
                    </a:lnTo>
                    <a:lnTo>
                      <a:pt x="120" y="6"/>
                    </a:lnTo>
                    <a:lnTo>
                      <a:pt x="162" y="0"/>
                    </a:lnTo>
                    <a:lnTo>
                      <a:pt x="138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6" name="Freeform 22"/>
              <p:cNvSpPr>
                <a:spLocks noChangeAspect="1"/>
              </p:cNvSpPr>
              <p:nvPr/>
            </p:nvSpPr>
            <p:spPr bwMode="auto">
              <a:xfrm>
                <a:off x="2274" y="2262"/>
                <a:ext cx="102" cy="360"/>
              </a:xfrm>
              <a:custGeom>
                <a:avLst/>
                <a:gdLst>
                  <a:gd name="T0" fmla="*/ 102 w 102"/>
                  <a:gd name="T1" fmla="*/ 360 h 360"/>
                  <a:gd name="T2" fmla="*/ 12 w 102"/>
                  <a:gd name="T3" fmla="*/ 0 h 360"/>
                  <a:gd name="T4" fmla="*/ 0 w 102"/>
                  <a:gd name="T5" fmla="*/ 78 h 360"/>
                  <a:gd name="T6" fmla="*/ 12 w 102"/>
                  <a:gd name="T7" fmla="*/ 0 h 360"/>
                  <a:gd name="T8" fmla="*/ 60 w 102"/>
                  <a:gd name="T9" fmla="*/ 66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60"/>
                  <a:gd name="T17" fmla="*/ 102 w 102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60">
                    <a:moveTo>
                      <a:pt x="102" y="360"/>
                    </a:moveTo>
                    <a:lnTo>
                      <a:pt x="12" y="0"/>
                    </a:lnTo>
                    <a:lnTo>
                      <a:pt x="0" y="78"/>
                    </a:lnTo>
                    <a:lnTo>
                      <a:pt x="12" y="0"/>
                    </a:lnTo>
                    <a:lnTo>
                      <a:pt x="60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7" name="Freeform 23"/>
              <p:cNvSpPr>
                <a:spLocks noChangeAspect="1"/>
              </p:cNvSpPr>
              <p:nvPr/>
            </p:nvSpPr>
            <p:spPr bwMode="auto">
              <a:xfrm>
                <a:off x="2058" y="1548"/>
                <a:ext cx="318" cy="1074"/>
              </a:xfrm>
              <a:custGeom>
                <a:avLst/>
                <a:gdLst>
                  <a:gd name="T0" fmla="*/ 318 w 318"/>
                  <a:gd name="T1" fmla="*/ 1074 h 1074"/>
                  <a:gd name="T2" fmla="*/ 30 w 318"/>
                  <a:gd name="T3" fmla="*/ 0 h 1074"/>
                  <a:gd name="T4" fmla="*/ 0 w 318"/>
                  <a:gd name="T5" fmla="*/ 240 h 1074"/>
                  <a:gd name="T6" fmla="*/ 30 w 318"/>
                  <a:gd name="T7" fmla="*/ 0 h 1074"/>
                  <a:gd name="T8" fmla="*/ 174 w 318"/>
                  <a:gd name="T9" fmla="*/ 192 h 10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4"/>
                  <a:gd name="T17" fmla="*/ 318 w 318"/>
                  <a:gd name="T18" fmla="*/ 1074 h 10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4">
                    <a:moveTo>
                      <a:pt x="318" y="1074"/>
                    </a:moveTo>
                    <a:lnTo>
                      <a:pt x="30" y="0"/>
                    </a:lnTo>
                    <a:lnTo>
                      <a:pt x="0" y="240"/>
                    </a:lnTo>
                    <a:lnTo>
                      <a:pt x="30" y="0"/>
                    </a:lnTo>
                    <a:lnTo>
                      <a:pt x="174" y="19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8" name="Freeform 24"/>
              <p:cNvSpPr>
                <a:spLocks noChangeAspect="1"/>
              </p:cNvSpPr>
              <p:nvPr/>
            </p:nvSpPr>
            <p:spPr bwMode="auto">
              <a:xfrm>
                <a:off x="2310" y="2562"/>
                <a:ext cx="66" cy="60"/>
              </a:xfrm>
              <a:custGeom>
                <a:avLst/>
                <a:gdLst>
                  <a:gd name="T0" fmla="*/ 66 w 66"/>
                  <a:gd name="T1" fmla="*/ 60 h 60"/>
                  <a:gd name="T2" fmla="*/ 0 w 66"/>
                  <a:gd name="T3" fmla="*/ 0 h 60"/>
                  <a:gd name="T4" fmla="*/ 6 w 66"/>
                  <a:gd name="T5" fmla="*/ 18 h 60"/>
                  <a:gd name="T6" fmla="*/ 0 w 66"/>
                  <a:gd name="T7" fmla="*/ 0 h 60"/>
                  <a:gd name="T8" fmla="*/ 18 w 66"/>
                  <a:gd name="T9" fmla="*/ 6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60"/>
                  <a:gd name="T17" fmla="*/ 66 w 66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60">
                    <a:moveTo>
                      <a:pt x="66" y="60"/>
                    </a:moveTo>
                    <a:lnTo>
                      <a:pt x="0" y="0"/>
                    </a:lnTo>
                    <a:lnTo>
                      <a:pt x="6" y="18"/>
                    </a:lnTo>
                    <a:lnTo>
                      <a:pt x="0" y="0"/>
                    </a:lnTo>
                    <a:lnTo>
                      <a:pt x="18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89" name="Freeform 25"/>
              <p:cNvSpPr>
                <a:spLocks noChangeAspect="1"/>
              </p:cNvSpPr>
              <p:nvPr/>
            </p:nvSpPr>
            <p:spPr bwMode="auto">
              <a:xfrm>
                <a:off x="2376" y="2556"/>
                <a:ext cx="522" cy="84"/>
              </a:xfrm>
              <a:custGeom>
                <a:avLst/>
                <a:gdLst>
                  <a:gd name="T0" fmla="*/ 0 w 522"/>
                  <a:gd name="T1" fmla="*/ 66 h 84"/>
                  <a:gd name="T2" fmla="*/ 522 w 522"/>
                  <a:gd name="T3" fmla="*/ 36 h 84"/>
                  <a:gd name="T4" fmla="*/ 414 w 522"/>
                  <a:gd name="T5" fmla="*/ 0 h 84"/>
                  <a:gd name="T6" fmla="*/ 522 w 522"/>
                  <a:gd name="T7" fmla="*/ 36 h 84"/>
                  <a:gd name="T8" fmla="*/ 420 w 522"/>
                  <a:gd name="T9" fmla="*/ 84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2"/>
                  <a:gd name="T16" fmla="*/ 0 h 84"/>
                  <a:gd name="T17" fmla="*/ 522 w 522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2" h="84">
                    <a:moveTo>
                      <a:pt x="0" y="66"/>
                    </a:moveTo>
                    <a:lnTo>
                      <a:pt x="522" y="36"/>
                    </a:lnTo>
                    <a:lnTo>
                      <a:pt x="414" y="0"/>
                    </a:lnTo>
                    <a:lnTo>
                      <a:pt x="522" y="36"/>
                    </a:lnTo>
                    <a:lnTo>
                      <a:pt x="420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90" name="Freeform 26"/>
              <p:cNvSpPr>
                <a:spLocks noChangeAspect="1"/>
              </p:cNvSpPr>
              <p:nvPr/>
            </p:nvSpPr>
            <p:spPr bwMode="auto">
              <a:xfrm>
                <a:off x="2304" y="2622"/>
                <a:ext cx="72" cy="408"/>
              </a:xfrm>
              <a:custGeom>
                <a:avLst/>
                <a:gdLst>
                  <a:gd name="T0" fmla="*/ 72 w 72"/>
                  <a:gd name="T1" fmla="*/ 0 h 408"/>
                  <a:gd name="T2" fmla="*/ 24 w 72"/>
                  <a:gd name="T3" fmla="*/ 408 h 408"/>
                  <a:gd name="T4" fmla="*/ 66 w 72"/>
                  <a:gd name="T5" fmla="*/ 330 h 408"/>
                  <a:gd name="T6" fmla="*/ 24 w 72"/>
                  <a:gd name="T7" fmla="*/ 408 h 408"/>
                  <a:gd name="T8" fmla="*/ 0 w 72"/>
                  <a:gd name="T9" fmla="*/ 318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08"/>
                  <a:gd name="T17" fmla="*/ 72 w 72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08">
                    <a:moveTo>
                      <a:pt x="72" y="0"/>
                    </a:moveTo>
                    <a:lnTo>
                      <a:pt x="24" y="408"/>
                    </a:lnTo>
                    <a:lnTo>
                      <a:pt x="66" y="330"/>
                    </a:lnTo>
                    <a:lnTo>
                      <a:pt x="24" y="408"/>
                    </a:lnTo>
                    <a:lnTo>
                      <a:pt x="0" y="3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22534" name="Group 27"/>
            <p:cNvGrpSpPr>
              <a:grpSpLocks/>
            </p:cNvGrpSpPr>
            <p:nvPr/>
          </p:nvGrpSpPr>
          <p:grpSpPr bwMode="auto">
            <a:xfrm>
              <a:off x="3264" y="1053"/>
              <a:ext cx="1437" cy="1440"/>
              <a:chOff x="1733" y="869"/>
              <a:chExt cx="2448" cy="2454"/>
            </a:xfrm>
          </p:grpSpPr>
          <p:sp>
            <p:nvSpPr>
              <p:cNvPr id="23557" name="Freeform 28"/>
              <p:cNvSpPr>
                <a:spLocks/>
              </p:cNvSpPr>
              <p:nvPr/>
            </p:nvSpPr>
            <p:spPr bwMode="auto">
              <a:xfrm>
                <a:off x="1733" y="869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0 w 2448"/>
                  <a:gd name="T51" fmla="*/ 1302 h 2454"/>
                  <a:gd name="T52" fmla="*/ 18 w 2448"/>
                  <a:gd name="T53" fmla="*/ 1458 h 2454"/>
                  <a:gd name="T54" fmla="*/ 60 w 2448"/>
                  <a:gd name="T55" fmla="*/ 1608 h 2454"/>
                  <a:gd name="T56" fmla="*/ 114 w 2448"/>
                  <a:gd name="T57" fmla="*/ 1752 h 2454"/>
                  <a:gd name="T58" fmla="*/ 186 w 2448"/>
                  <a:gd name="T59" fmla="*/ 1884 h 2454"/>
                  <a:gd name="T60" fmla="*/ 282 w 2448"/>
                  <a:gd name="T61" fmla="*/ 2010 h 2454"/>
                  <a:gd name="T62" fmla="*/ 384 w 2448"/>
                  <a:gd name="T63" fmla="*/ 2118 h 2454"/>
                  <a:gd name="T64" fmla="*/ 504 w 2448"/>
                  <a:gd name="T65" fmla="*/ 2220 h 2454"/>
                  <a:gd name="T66" fmla="*/ 636 w 2448"/>
                  <a:gd name="T67" fmla="*/ 2304 h 2454"/>
                  <a:gd name="T68" fmla="*/ 774 w 2448"/>
                  <a:gd name="T69" fmla="*/ 2364 h 2454"/>
                  <a:gd name="T70" fmla="*/ 918 w 2448"/>
                  <a:gd name="T71" fmla="*/ 2412 h 2454"/>
                  <a:gd name="T72" fmla="*/ 1068 w 2448"/>
                  <a:gd name="T73" fmla="*/ 2442 h 2454"/>
                  <a:gd name="T74" fmla="*/ 1224 w 2448"/>
                  <a:gd name="T75" fmla="*/ 2454 h 2454"/>
                  <a:gd name="T76" fmla="*/ 1380 w 2448"/>
                  <a:gd name="T77" fmla="*/ 2442 h 2454"/>
                  <a:gd name="T78" fmla="*/ 1530 w 2448"/>
                  <a:gd name="T79" fmla="*/ 2412 h 2454"/>
                  <a:gd name="T80" fmla="*/ 1674 w 2448"/>
                  <a:gd name="T81" fmla="*/ 2364 h 2454"/>
                  <a:gd name="T82" fmla="*/ 1812 w 2448"/>
                  <a:gd name="T83" fmla="*/ 2304 h 2454"/>
                  <a:gd name="T84" fmla="*/ 1944 w 2448"/>
                  <a:gd name="T85" fmla="*/ 2220 h 2454"/>
                  <a:gd name="T86" fmla="*/ 2064 w 2448"/>
                  <a:gd name="T87" fmla="*/ 2118 h 2454"/>
                  <a:gd name="T88" fmla="*/ 2166 w 2448"/>
                  <a:gd name="T89" fmla="*/ 2010 h 2454"/>
                  <a:gd name="T90" fmla="*/ 2262 w 2448"/>
                  <a:gd name="T91" fmla="*/ 1884 h 2454"/>
                  <a:gd name="T92" fmla="*/ 2334 w 2448"/>
                  <a:gd name="T93" fmla="*/ 1752 h 2454"/>
                  <a:gd name="T94" fmla="*/ 2388 w 2448"/>
                  <a:gd name="T95" fmla="*/ 1608 h 2454"/>
                  <a:gd name="T96" fmla="*/ 2430 w 2448"/>
                  <a:gd name="T97" fmla="*/ 1458 h 2454"/>
                  <a:gd name="T98" fmla="*/ 2448 w 2448"/>
                  <a:gd name="T99" fmla="*/ 1302 h 24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448"/>
                  <a:gd name="T151" fmla="*/ 0 h 2454"/>
                  <a:gd name="T152" fmla="*/ 2448 w 2448"/>
                  <a:gd name="T153" fmla="*/ 2454 h 24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230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58" name="Freeform 29"/>
              <p:cNvSpPr>
                <a:spLocks/>
              </p:cNvSpPr>
              <p:nvPr/>
            </p:nvSpPr>
            <p:spPr bwMode="auto">
              <a:xfrm>
                <a:off x="1733" y="869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0 w 2448"/>
                  <a:gd name="T51" fmla="*/ 1302 h 2454"/>
                  <a:gd name="T52" fmla="*/ 18 w 2448"/>
                  <a:gd name="T53" fmla="*/ 1458 h 2454"/>
                  <a:gd name="T54" fmla="*/ 60 w 2448"/>
                  <a:gd name="T55" fmla="*/ 1608 h 2454"/>
                  <a:gd name="T56" fmla="*/ 114 w 2448"/>
                  <a:gd name="T57" fmla="*/ 1752 h 2454"/>
                  <a:gd name="T58" fmla="*/ 186 w 2448"/>
                  <a:gd name="T59" fmla="*/ 1884 h 2454"/>
                  <a:gd name="T60" fmla="*/ 282 w 2448"/>
                  <a:gd name="T61" fmla="*/ 2010 h 2454"/>
                  <a:gd name="T62" fmla="*/ 384 w 2448"/>
                  <a:gd name="T63" fmla="*/ 2118 h 2454"/>
                  <a:gd name="T64" fmla="*/ 504 w 2448"/>
                  <a:gd name="T65" fmla="*/ 2220 h 2454"/>
                  <a:gd name="T66" fmla="*/ 636 w 2448"/>
                  <a:gd name="T67" fmla="*/ 2304 h 2454"/>
                  <a:gd name="T68" fmla="*/ 774 w 2448"/>
                  <a:gd name="T69" fmla="*/ 2364 h 2454"/>
                  <a:gd name="T70" fmla="*/ 918 w 2448"/>
                  <a:gd name="T71" fmla="*/ 2412 h 2454"/>
                  <a:gd name="T72" fmla="*/ 1068 w 2448"/>
                  <a:gd name="T73" fmla="*/ 2442 h 2454"/>
                  <a:gd name="T74" fmla="*/ 1224 w 2448"/>
                  <a:gd name="T75" fmla="*/ 2454 h 2454"/>
                  <a:gd name="T76" fmla="*/ 1380 w 2448"/>
                  <a:gd name="T77" fmla="*/ 2442 h 2454"/>
                  <a:gd name="T78" fmla="*/ 1530 w 2448"/>
                  <a:gd name="T79" fmla="*/ 2412 h 2454"/>
                  <a:gd name="T80" fmla="*/ 1674 w 2448"/>
                  <a:gd name="T81" fmla="*/ 2364 h 2454"/>
                  <a:gd name="T82" fmla="*/ 1812 w 2448"/>
                  <a:gd name="T83" fmla="*/ 2304 h 2454"/>
                  <a:gd name="T84" fmla="*/ 1944 w 2448"/>
                  <a:gd name="T85" fmla="*/ 2220 h 2454"/>
                  <a:gd name="T86" fmla="*/ 2064 w 2448"/>
                  <a:gd name="T87" fmla="*/ 2118 h 2454"/>
                  <a:gd name="T88" fmla="*/ 2166 w 2448"/>
                  <a:gd name="T89" fmla="*/ 2010 h 2454"/>
                  <a:gd name="T90" fmla="*/ 2262 w 2448"/>
                  <a:gd name="T91" fmla="*/ 1884 h 2454"/>
                  <a:gd name="T92" fmla="*/ 2334 w 2448"/>
                  <a:gd name="T93" fmla="*/ 1752 h 2454"/>
                  <a:gd name="T94" fmla="*/ 2388 w 2448"/>
                  <a:gd name="T95" fmla="*/ 1608 h 2454"/>
                  <a:gd name="T96" fmla="*/ 2430 w 2448"/>
                  <a:gd name="T97" fmla="*/ 1458 h 2454"/>
                  <a:gd name="T98" fmla="*/ 2448 w 2448"/>
                  <a:gd name="T99" fmla="*/ 1302 h 2454"/>
                  <a:gd name="T100" fmla="*/ 2448 w 2448"/>
                  <a:gd name="T101" fmla="*/ 1230 h 245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448"/>
                  <a:gd name="T154" fmla="*/ 0 h 2454"/>
                  <a:gd name="T155" fmla="*/ 2448 w 2448"/>
                  <a:gd name="T156" fmla="*/ 2454 h 245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230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59" name="Freeform 30"/>
              <p:cNvSpPr>
                <a:spLocks/>
              </p:cNvSpPr>
              <p:nvPr/>
            </p:nvSpPr>
            <p:spPr bwMode="auto">
              <a:xfrm>
                <a:off x="2549" y="1685"/>
                <a:ext cx="816" cy="822"/>
              </a:xfrm>
              <a:custGeom>
                <a:avLst/>
                <a:gdLst>
                  <a:gd name="T0" fmla="*/ 816 w 816"/>
                  <a:gd name="T1" fmla="*/ 360 h 822"/>
                  <a:gd name="T2" fmla="*/ 804 w 816"/>
                  <a:gd name="T3" fmla="*/ 312 h 822"/>
                  <a:gd name="T4" fmla="*/ 786 w 816"/>
                  <a:gd name="T5" fmla="*/ 258 h 822"/>
                  <a:gd name="T6" fmla="*/ 768 w 816"/>
                  <a:gd name="T7" fmla="*/ 216 h 822"/>
                  <a:gd name="T8" fmla="*/ 738 w 816"/>
                  <a:gd name="T9" fmla="*/ 168 h 822"/>
                  <a:gd name="T10" fmla="*/ 708 w 816"/>
                  <a:gd name="T11" fmla="*/ 132 h 822"/>
                  <a:gd name="T12" fmla="*/ 666 w 816"/>
                  <a:gd name="T13" fmla="*/ 96 h 822"/>
                  <a:gd name="T14" fmla="*/ 624 w 816"/>
                  <a:gd name="T15" fmla="*/ 66 h 822"/>
                  <a:gd name="T16" fmla="*/ 582 w 816"/>
                  <a:gd name="T17" fmla="*/ 42 h 822"/>
                  <a:gd name="T18" fmla="*/ 534 w 816"/>
                  <a:gd name="T19" fmla="*/ 24 h 822"/>
                  <a:gd name="T20" fmla="*/ 486 w 816"/>
                  <a:gd name="T21" fmla="*/ 12 h 822"/>
                  <a:gd name="T22" fmla="*/ 432 w 816"/>
                  <a:gd name="T23" fmla="*/ 6 h 822"/>
                  <a:gd name="T24" fmla="*/ 384 w 816"/>
                  <a:gd name="T25" fmla="*/ 6 h 822"/>
                  <a:gd name="T26" fmla="*/ 330 w 816"/>
                  <a:gd name="T27" fmla="*/ 12 h 822"/>
                  <a:gd name="T28" fmla="*/ 282 w 816"/>
                  <a:gd name="T29" fmla="*/ 24 h 822"/>
                  <a:gd name="T30" fmla="*/ 234 w 816"/>
                  <a:gd name="T31" fmla="*/ 42 h 822"/>
                  <a:gd name="T32" fmla="*/ 192 w 816"/>
                  <a:gd name="T33" fmla="*/ 66 h 822"/>
                  <a:gd name="T34" fmla="*/ 150 w 816"/>
                  <a:gd name="T35" fmla="*/ 96 h 822"/>
                  <a:gd name="T36" fmla="*/ 108 w 816"/>
                  <a:gd name="T37" fmla="*/ 132 h 822"/>
                  <a:gd name="T38" fmla="*/ 78 w 816"/>
                  <a:gd name="T39" fmla="*/ 168 h 822"/>
                  <a:gd name="T40" fmla="*/ 48 w 816"/>
                  <a:gd name="T41" fmla="*/ 216 h 822"/>
                  <a:gd name="T42" fmla="*/ 30 w 816"/>
                  <a:gd name="T43" fmla="*/ 258 h 822"/>
                  <a:gd name="T44" fmla="*/ 12 w 816"/>
                  <a:gd name="T45" fmla="*/ 312 h 822"/>
                  <a:gd name="T46" fmla="*/ 0 w 816"/>
                  <a:gd name="T47" fmla="*/ 360 h 822"/>
                  <a:gd name="T48" fmla="*/ 6 w 816"/>
                  <a:gd name="T49" fmla="*/ 486 h 822"/>
                  <a:gd name="T50" fmla="*/ 18 w 816"/>
                  <a:gd name="T51" fmla="*/ 540 h 822"/>
                  <a:gd name="T52" fmla="*/ 36 w 816"/>
                  <a:gd name="T53" fmla="*/ 588 h 822"/>
                  <a:gd name="T54" fmla="*/ 60 w 816"/>
                  <a:gd name="T55" fmla="*/ 630 h 822"/>
                  <a:gd name="T56" fmla="*/ 96 w 816"/>
                  <a:gd name="T57" fmla="*/ 672 h 822"/>
                  <a:gd name="T58" fmla="*/ 126 w 816"/>
                  <a:gd name="T59" fmla="*/ 708 h 822"/>
                  <a:gd name="T60" fmla="*/ 168 w 816"/>
                  <a:gd name="T61" fmla="*/ 744 h 822"/>
                  <a:gd name="T62" fmla="*/ 210 w 816"/>
                  <a:gd name="T63" fmla="*/ 768 h 822"/>
                  <a:gd name="T64" fmla="*/ 258 w 816"/>
                  <a:gd name="T65" fmla="*/ 792 h 822"/>
                  <a:gd name="T66" fmla="*/ 306 w 816"/>
                  <a:gd name="T67" fmla="*/ 804 h 822"/>
                  <a:gd name="T68" fmla="*/ 354 w 816"/>
                  <a:gd name="T69" fmla="*/ 816 h 822"/>
                  <a:gd name="T70" fmla="*/ 408 w 816"/>
                  <a:gd name="T71" fmla="*/ 822 h 822"/>
                  <a:gd name="T72" fmla="*/ 462 w 816"/>
                  <a:gd name="T73" fmla="*/ 816 h 822"/>
                  <a:gd name="T74" fmla="*/ 510 w 816"/>
                  <a:gd name="T75" fmla="*/ 804 h 822"/>
                  <a:gd name="T76" fmla="*/ 558 w 816"/>
                  <a:gd name="T77" fmla="*/ 792 h 822"/>
                  <a:gd name="T78" fmla="*/ 606 w 816"/>
                  <a:gd name="T79" fmla="*/ 768 h 822"/>
                  <a:gd name="T80" fmla="*/ 648 w 816"/>
                  <a:gd name="T81" fmla="*/ 744 h 822"/>
                  <a:gd name="T82" fmla="*/ 690 w 816"/>
                  <a:gd name="T83" fmla="*/ 708 h 822"/>
                  <a:gd name="T84" fmla="*/ 720 w 816"/>
                  <a:gd name="T85" fmla="*/ 672 h 822"/>
                  <a:gd name="T86" fmla="*/ 756 w 816"/>
                  <a:gd name="T87" fmla="*/ 630 h 822"/>
                  <a:gd name="T88" fmla="*/ 780 w 816"/>
                  <a:gd name="T89" fmla="*/ 588 h 822"/>
                  <a:gd name="T90" fmla="*/ 798 w 816"/>
                  <a:gd name="T91" fmla="*/ 540 h 822"/>
                  <a:gd name="T92" fmla="*/ 810 w 816"/>
                  <a:gd name="T93" fmla="*/ 486 h 822"/>
                  <a:gd name="T94" fmla="*/ 816 w 816"/>
                  <a:gd name="T95" fmla="*/ 414 h 82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16"/>
                  <a:gd name="T145" fmla="*/ 0 h 822"/>
                  <a:gd name="T146" fmla="*/ 816 w 816"/>
                  <a:gd name="T147" fmla="*/ 822 h 82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16" h="822">
                    <a:moveTo>
                      <a:pt x="816" y="414"/>
                    </a:moveTo>
                    <a:lnTo>
                      <a:pt x="816" y="360"/>
                    </a:lnTo>
                    <a:lnTo>
                      <a:pt x="810" y="336"/>
                    </a:lnTo>
                    <a:lnTo>
                      <a:pt x="804" y="312"/>
                    </a:lnTo>
                    <a:lnTo>
                      <a:pt x="798" y="282"/>
                    </a:lnTo>
                    <a:lnTo>
                      <a:pt x="786" y="258"/>
                    </a:lnTo>
                    <a:lnTo>
                      <a:pt x="780" y="234"/>
                    </a:lnTo>
                    <a:lnTo>
                      <a:pt x="768" y="216"/>
                    </a:lnTo>
                    <a:lnTo>
                      <a:pt x="756" y="192"/>
                    </a:lnTo>
                    <a:lnTo>
                      <a:pt x="738" y="168"/>
                    </a:lnTo>
                    <a:lnTo>
                      <a:pt x="720" y="150"/>
                    </a:lnTo>
                    <a:lnTo>
                      <a:pt x="708" y="132"/>
                    </a:lnTo>
                    <a:lnTo>
                      <a:pt x="690" y="114"/>
                    </a:lnTo>
                    <a:lnTo>
                      <a:pt x="666" y="96"/>
                    </a:lnTo>
                    <a:lnTo>
                      <a:pt x="648" y="78"/>
                    </a:lnTo>
                    <a:lnTo>
                      <a:pt x="624" y="66"/>
                    </a:lnTo>
                    <a:lnTo>
                      <a:pt x="606" y="54"/>
                    </a:lnTo>
                    <a:lnTo>
                      <a:pt x="582" y="42"/>
                    </a:lnTo>
                    <a:lnTo>
                      <a:pt x="558" y="30"/>
                    </a:lnTo>
                    <a:lnTo>
                      <a:pt x="534" y="24"/>
                    </a:lnTo>
                    <a:lnTo>
                      <a:pt x="510" y="18"/>
                    </a:lnTo>
                    <a:lnTo>
                      <a:pt x="486" y="12"/>
                    </a:lnTo>
                    <a:lnTo>
                      <a:pt x="462" y="6"/>
                    </a:lnTo>
                    <a:lnTo>
                      <a:pt x="432" y="6"/>
                    </a:lnTo>
                    <a:lnTo>
                      <a:pt x="408" y="0"/>
                    </a:lnTo>
                    <a:lnTo>
                      <a:pt x="384" y="6"/>
                    </a:lnTo>
                    <a:lnTo>
                      <a:pt x="354" y="6"/>
                    </a:lnTo>
                    <a:lnTo>
                      <a:pt x="330" y="12"/>
                    </a:lnTo>
                    <a:lnTo>
                      <a:pt x="306" y="18"/>
                    </a:lnTo>
                    <a:lnTo>
                      <a:pt x="282" y="24"/>
                    </a:lnTo>
                    <a:lnTo>
                      <a:pt x="258" y="30"/>
                    </a:lnTo>
                    <a:lnTo>
                      <a:pt x="234" y="42"/>
                    </a:lnTo>
                    <a:lnTo>
                      <a:pt x="210" y="54"/>
                    </a:lnTo>
                    <a:lnTo>
                      <a:pt x="192" y="66"/>
                    </a:lnTo>
                    <a:lnTo>
                      <a:pt x="168" y="78"/>
                    </a:lnTo>
                    <a:lnTo>
                      <a:pt x="150" y="96"/>
                    </a:lnTo>
                    <a:lnTo>
                      <a:pt x="126" y="114"/>
                    </a:lnTo>
                    <a:lnTo>
                      <a:pt x="108" y="132"/>
                    </a:lnTo>
                    <a:lnTo>
                      <a:pt x="96" y="150"/>
                    </a:lnTo>
                    <a:lnTo>
                      <a:pt x="78" y="168"/>
                    </a:lnTo>
                    <a:lnTo>
                      <a:pt x="60" y="192"/>
                    </a:lnTo>
                    <a:lnTo>
                      <a:pt x="48" y="216"/>
                    </a:lnTo>
                    <a:lnTo>
                      <a:pt x="36" y="234"/>
                    </a:lnTo>
                    <a:lnTo>
                      <a:pt x="30" y="258"/>
                    </a:lnTo>
                    <a:lnTo>
                      <a:pt x="18" y="282"/>
                    </a:lnTo>
                    <a:lnTo>
                      <a:pt x="12" y="312"/>
                    </a:lnTo>
                    <a:lnTo>
                      <a:pt x="6" y="336"/>
                    </a:lnTo>
                    <a:lnTo>
                      <a:pt x="0" y="360"/>
                    </a:lnTo>
                    <a:lnTo>
                      <a:pt x="0" y="462"/>
                    </a:lnTo>
                    <a:lnTo>
                      <a:pt x="6" y="486"/>
                    </a:lnTo>
                    <a:lnTo>
                      <a:pt x="12" y="510"/>
                    </a:lnTo>
                    <a:lnTo>
                      <a:pt x="18" y="540"/>
                    </a:lnTo>
                    <a:lnTo>
                      <a:pt x="30" y="564"/>
                    </a:lnTo>
                    <a:lnTo>
                      <a:pt x="36" y="588"/>
                    </a:lnTo>
                    <a:lnTo>
                      <a:pt x="48" y="606"/>
                    </a:lnTo>
                    <a:lnTo>
                      <a:pt x="60" y="630"/>
                    </a:lnTo>
                    <a:lnTo>
                      <a:pt x="78" y="654"/>
                    </a:lnTo>
                    <a:lnTo>
                      <a:pt x="96" y="672"/>
                    </a:lnTo>
                    <a:lnTo>
                      <a:pt x="108" y="690"/>
                    </a:lnTo>
                    <a:lnTo>
                      <a:pt x="126" y="708"/>
                    </a:lnTo>
                    <a:lnTo>
                      <a:pt x="150" y="726"/>
                    </a:lnTo>
                    <a:lnTo>
                      <a:pt x="168" y="744"/>
                    </a:lnTo>
                    <a:lnTo>
                      <a:pt x="192" y="756"/>
                    </a:lnTo>
                    <a:lnTo>
                      <a:pt x="210" y="768"/>
                    </a:lnTo>
                    <a:lnTo>
                      <a:pt x="234" y="780"/>
                    </a:lnTo>
                    <a:lnTo>
                      <a:pt x="258" y="792"/>
                    </a:lnTo>
                    <a:lnTo>
                      <a:pt x="282" y="798"/>
                    </a:lnTo>
                    <a:lnTo>
                      <a:pt x="306" y="804"/>
                    </a:lnTo>
                    <a:lnTo>
                      <a:pt x="330" y="810"/>
                    </a:lnTo>
                    <a:lnTo>
                      <a:pt x="354" y="816"/>
                    </a:lnTo>
                    <a:lnTo>
                      <a:pt x="384" y="816"/>
                    </a:lnTo>
                    <a:lnTo>
                      <a:pt x="408" y="822"/>
                    </a:lnTo>
                    <a:lnTo>
                      <a:pt x="432" y="816"/>
                    </a:lnTo>
                    <a:lnTo>
                      <a:pt x="462" y="816"/>
                    </a:lnTo>
                    <a:lnTo>
                      <a:pt x="486" y="810"/>
                    </a:lnTo>
                    <a:lnTo>
                      <a:pt x="510" y="804"/>
                    </a:lnTo>
                    <a:lnTo>
                      <a:pt x="534" y="798"/>
                    </a:lnTo>
                    <a:lnTo>
                      <a:pt x="558" y="792"/>
                    </a:lnTo>
                    <a:lnTo>
                      <a:pt x="582" y="780"/>
                    </a:lnTo>
                    <a:lnTo>
                      <a:pt x="606" y="768"/>
                    </a:lnTo>
                    <a:lnTo>
                      <a:pt x="624" y="756"/>
                    </a:lnTo>
                    <a:lnTo>
                      <a:pt x="648" y="744"/>
                    </a:lnTo>
                    <a:lnTo>
                      <a:pt x="666" y="726"/>
                    </a:lnTo>
                    <a:lnTo>
                      <a:pt x="690" y="708"/>
                    </a:lnTo>
                    <a:lnTo>
                      <a:pt x="708" y="690"/>
                    </a:lnTo>
                    <a:lnTo>
                      <a:pt x="720" y="672"/>
                    </a:lnTo>
                    <a:lnTo>
                      <a:pt x="738" y="654"/>
                    </a:lnTo>
                    <a:lnTo>
                      <a:pt x="756" y="630"/>
                    </a:lnTo>
                    <a:lnTo>
                      <a:pt x="768" y="606"/>
                    </a:lnTo>
                    <a:lnTo>
                      <a:pt x="780" y="588"/>
                    </a:lnTo>
                    <a:lnTo>
                      <a:pt x="786" y="564"/>
                    </a:lnTo>
                    <a:lnTo>
                      <a:pt x="798" y="540"/>
                    </a:lnTo>
                    <a:lnTo>
                      <a:pt x="804" y="510"/>
                    </a:lnTo>
                    <a:lnTo>
                      <a:pt x="810" y="486"/>
                    </a:lnTo>
                    <a:lnTo>
                      <a:pt x="816" y="462"/>
                    </a:lnTo>
                    <a:lnTo>
                      <a:pt x="816" y="414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0" name="Freeform 31"/>
              <p:cNvSpPr>
                <a:spLocks/>
              </p:cNvSpPr>
              <p:nvPr/>
            </p:nvSpPr>
            <p:spPr bwMode="auto">
              <a:xfrm>
                <a:off x="2141" y="1277"/>
                <a:ext cx="1632" cy="1638"/>
              </a:xfrm>
              <a:custGeom>
                <a:avLst/>
                <a:gdLst>
                  <a:gd name="T0" fmla="*/ 1632 w 1632"/>
                  <a:gd name="T1" fmla="*/ 768 h 1638"/>
                  <a:gd name="T2" fmla="*/ 1620 w 1632"/>
                  <a:gd name="T3" fmla="*/ 666 h 1638"/>
                  <a:gd name="T4" fmla="*/ 1596 w 1632"/>
                  <a:gd name="T5" fmla="*/ 564 h 1638"/>
                  <a:gd name="T6" fmla="*/ 1554 w 1632"/>
                  <a:gd name="T7" fmla="*/ 468 h 1638"/>
                  <a:gd name="T8" fmla="*/ 1506 w 1632"/>
                  <a:gd name="T9" fmla="*/ 384 h 1638"/>
                  <a:gd name="T10" fmla="*/ 1446 w 1632"/>
                  <a:gd name="T11" fmla="*/ 300 h 1638"/>
                  <a:gd name="T12" fmla="*/ 1374 w 1632"/>
                  <a:gd name="T13" fmla="*/ 222 h 1638"/>
                  <a:gd name="T14" fmla="*/ 1296 w 1632"/>
                  <a:gd name="T15" fmla="*/ 156 h 1638"/>
                  <a:gd name="T16" fmla="*/ 1212 w 1632"/>
                  <a:gd name="T17" fmla="*/ 102 h 1638"/>
                  <a:gd name="T18" fmla="*/ 1116 w 1632"/>
                  <a:gd name="T19" fmla="*/ 60 h 1638"/>
                  <a:gd name="T20" fmla="*/ 1020 w 1632"/>
                  <a:gd name="T21" fmla="*/ 30 h 1638"/>
                  <a:gd name="T22" fmla="*/ 918 w 1632"/>
                  <a:gd name="T23" fmla="*/ 6 h 1638"/>
                  <a:gd name="T24" fmla="*/ 816 w 1632"/>
                  <a:gd name="T25" fmla="*/ 0 h 1638"/>
                  <a:gd name="T26" fmla="*/ 714 w 1632"/>
                  <a:gd name="T27" fmla="*/ 6 h 1638"/>
                  <a:gd name="T28" fmla="*/ 612 w 1632"/>
                  <a:gd name="T29" fmla="*/ 30 h 1638"/>
                  <a:gd name="T30" fmla="*/ 516 w 1632"/>
                  <a:gd name="T31" fmla="*/ 60 h 1638"/>
                  <a:gd name="T32" fmla="*/ 420 w 1632"/>
                  <a:gd name="T33" fmla="*/ 102 h 1638"/>
                  <a:gd name="T34" fmla="*/ 336 w 1632"/>
                  <a:gd name="T35" fmla="*/ 156 h 1638"/>
                  <a:gd name="T36" fmla="*/ 258 w 1632"/>
                  <a:gd name="T37" fmla="*/ 222 h 1638"/>
                  <a:gd name="T38" fmla="*/ 186 w 1632"/>
                  <a:gd name="T39" fmla="*/ 300 h 1638"/>
                  <a:gd name="T40" fmla="*/ 126 w 1632"/>
                  <a:gd name="T41" fmla="*/ 384 h 1638"/>
                  <a:gd name="T42" fmla="*/ 78 w 1632"/>
                  <a:gd name="T43" fmla="*/ 468 h 1638"/>
                  <a:gd name="T44" fmla="*/ 36 w 1632"/>
                  <a:gd name="T45" fmla="*/ 564 h 1638"/>
                  <a:gd name="T46" fmla="*/ 12 w 1632"/>
                  <a:gd name="T47" fmla="*/ 666 h 1638"/>
                  <a:gd name="T48" fmla="*/ 0 w 1632"/>
                  <a:gd name="T49" fmla="*/ 768 h 1638"/>
                  <a:gd name="T50" fmla="*/ 6 w 1632"/>
                  <a:gd name="T51" fmla="*/ 924 h 1638"/>
                  <a:gd name="T52" fmla="*/ 24 w 1632"/>
                  <a:gd name="T53" fmla="*/ 1020 h 1638"/>
                  <a:gd name="T54" fmla="*/ 54 w 1632"/>
                  <a:gd name="T55" fmla="*/ 1122 h 1638"/>
                  <a:gd name="T56" fmla="*/ 102 w 1632"/>
                  <a:gd name="T57" fmla="*/ 1212 h 1638"/>
                  <a:gd name="T58" fmla="*/ 156 w 1632"/>
                  <a:gd name="T59" fmla="*/ 1302 h 1638"/>
                  <a:gd name="T60" fmla="*/ 222 w 1632"/>
                  <a:gd name="T61" fmla="*/ 1380 h 1638"/>
                  <a:gd name="T62" fmla="*/ 294 w 1632"/>
                  <a:gd name="T63" fmla="*/ 1446 h 1638"/>
                  <a:gd name="T64" fmla="*/ 378 w 1632"/>
                  <a:gd name="T65" fmla="*/ 1512 h 1638"/>
                  <a:gd name="T66" fmla="*/ 468 w 1632"/>
                  <a:gd name="T67" fmla="*/ 1560 h 1638"/>
                  <a:gd name="T68" fmla="*/ 564 w 1632"/>
                  <a:gd name="T69" fmla="*/ 1596 h 1638"/>
                  <a:gd name="T70" fmla="*/ 660 w 1632"/>
                  <a:gd name="T71" fmla="*/ 1620 h 1638"/>
                  <a:gd name="T72" fmla="*/ 762 w 1632"/>
                  <a:gd name="T73" fmla="*/ 1632 h 1638"/>
                  <a:gd name="T74" fmla="*/ 870 w 1632"/>
                  <a:gd name="T75" fmla="*/ 1632 h 1638"/>
                  <a:gd name="T76" fmla="*/ 972 w 1632"/>
                  <a:gd name="T77" fmla="*/ 1620 h 1638"/>
                  <a:gd name="T78" fmla="*/ 1068 w 1632"/>
                  <a:gd name="T79" fmla="*/ 1596 h 1638"/>
                  <a:gd name="T80" fmla="*/ 1164 w 1632"/>
                  <a:gd name="T81" fmla="*/ 1560 h 1638"/>
                  <a:gd name="T82" fmla="*/ 1254 w 1632"/>
                  <a:gd name="T83" fmla="*/ 1512 h 1638"/>
                  <a:gd name="T84" fmla="*/ 1338 w 1632"/>
                  <a:gd name="T85" fmla="*/ 1446 h 1638"/>
                  <a:gd name="T86" fmla="*/ 1410 w 1632"/>
                  <a:gd name="T87" fmla="*/ 1380 h 1638"/>
                  <a:gd name="T88" fmla="*/ 1476 w 1632"/>
                  <a:gd name="T89" fmla="*/ 1302 h 1638"/>
                  <a:gd name="T90" fmla="*/ 1530 w 1632"/>
                  <a:gd name="T91" fmla="*/ 1212 h 1638"/>
                  <a:gd name="T92" fmla="*/ 1578 w 1632"/>
                  <a:gd name="T93" fmla="*/ 1122 h 1638"/>
                  <a:gd name="T94" fmla="*/ 1608 w 1632"/>
                  <a:gd name="T95" fmla="*/ 1020 h 1638"/>
                  <a:gd name="T96" fmla="*/ 1626 w 1632"/>
                  <a:gd name="T97" fmla="*/ 924 h 1638"/>
                  <a:gd name="T98" fmla="*/ 1632 w 1632"/>
                  <a:gd name="T99" fmla="*/ 822 h 16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632"/>
                  <a:gd name="T151" fmla="*/ 0 h 1638"/>
                  <a:gd name="T152" fmla="*/ 1632 w 1632"/>
                  <a:gd name="T153" fmla="*/ 1638 h 16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632" h="1638">
                    <a:moveTo>
                      <a:pt x="1632" y="822"/>
                    </a:moveTo>
                    <a:lnTo>
                      <a:pt x="1632" y="768"/>
                    </a:lnTo>
                    <a:lnTo>
                      <a:pt x="1626" y="714"/>
                    </a:lnTo>
                    <a:lnTo>
                      <a:pt x="1620" y="666"/>
                    </a:lnTo>
                    <a:lnTo>
                      <a:pt x="1608" y="618"/>
                    </a:lnTo>
                    <a:lnTo>
                      <a:pt x="1596" y="564"/>
                    </a:lnTo>
                    <a:lnTo>
                      <a:pt x="1578" y="516"/>
                    </a:lnTo>
                    <a:lnTo>
                      <a:pt x="1554" y="468"/>
                    </a:lnTo>
                    <a:lnTo>
                      <a:pt x="1530" y="426"/>
                    </a:lnTo>
                    <a:lnTo>
                      <a:pt x="1506" y="384"/>
                    </a:lnTo>
                    <a:lnTo>
                      <a:pt x="1476" y="336"/>
                    </a:lnTo>
                    <a:lnTo>
                      <a:pt x="1446" y="300"/>
                    </a:lnTo>
                    <a:lnTo>
                      <a:pt x="1410" y="258"/>
                    </a:lnTo>
                    <a:lnTo>
                      <a:pt x="1374" y="222"/>
                    </a:lnTo>
                    <a:lnTo>
                      <a:pt x="1338" y="192"/>
                    </a:lnTo>
                    <a:lnTo>
                      <a:pt x="1296" y="156"/>
                    </a:lnTo>
                    <a:lnTo>
                      <a:pt x="1254" y="126"/>
                    </a:lnTo>
                    <a:lnTo>
                      <a:pt x="1212" y="102"/>
                    </a:lnTo>
                    <a:lnTo>
                      <a:pt x="1164" y="78"/>
                    </a:lnTo>
                    <a:lnTo>
                      <a:pt x="1116" y="60"/>
                    </a:lnTo>
                    <a:lnTo>
                      <a:pt x="1068" y="42"/>
                    </a:lnTo>
                    <a:lnTo>
                      <a:pt x="1020" y="30"/>
                    </a:lnTo>
                    <a:lnTo>
                      <a:pt x="972" y="18"/>
                    </a:lnTo>
                    <a:lnTo>
                      <a:pt x="918" y="6"/>
                    </a:lnTo>
                    <a:lnTo>
                      <a:pt x="870" y="6"/>
                    </a:lnTo>
                    <a:lnTo>
                      <a:pt x="816" y="0"/>
                    </a:lnTo>
                    <a:lnTo>
                      <a:pt x="762" y="6"/>
                    </a:lnTo>
                    <a:lnTo>
                      <a:pt x="714" y="6"/>
                    </a:lnTo>
                    <a:lnTo>
                      <a:pt x="660" y="18"/>
                    </a:lnTo>
                    <a:lnTo>
                      <a:pt x="612" y="30"/>
                    </a:lnTo>
                    <a:lnTo>
                      <a:pt x="564" y="42"/>
                    </a:lnTo>
                    <a:lnTo>
                      <a:pt x="516" y="60"/>
                    </a:lnTo>
                    <a:lnTo>
                      <a:pt x="468" y="78"/>
                    </a:lnTo>
                    <a:lnTo>
                      <a:pt x="420" y="102"/>
                    </a:lnTo>
                    <a:lnTo>
                      <a:pt x="378" y="126"/>
                    </a:lnTo>
                    <a:lnTo>
                      <a:pt x="336" y="156"/>
                    </a:lnTo>
                    <a:lnTo>
                      <a:pt x="294" y="192"/>
                    </a:lnTo>
                    <a:lnTo>
                      <a:pt x="258" y="222"/>
                    </a:lnTo>
                    <a:lnTo>
                      <a:pt x="222" y="258"/>
                    </a:lnTo>
                    <a:lnTo>
                      <a:pt x="186" y="300"/>
                    </a:lnTo>
                    <a:lnTo>
                      <a:pt x="156" y="336"/>
                    </a:lnTo>
                    <a:lnTo>
                      <a:pt x="126" y="384"/>
                    </a:lnTo>
                    <a:lnTo>
                      <a:pt x="102" y="426"/>
                    </a:lnTo>
                    <a:lnTo>
                      <a:pt x="78" y="468"/>
                    </a:lnTo>
                    <a:lnTo>
                      <a:pt x="54" y="516"/>
                    </a:lnTo>
                    <a:lnTo>
                      <a:pt x="36" y="564"/>
                    </a:lnTo>
                    <a:lnTo>
                      <a:pt x="24" y="618"/>
                    </a:lnTo>
                    <a:lnTo>
                      <a:pt x="12" y="666"/>
                    </a:lnTo>
                    <a:lnTo>
                      <a:pt x="6" y="714"/>
                    </a:lnTo>
                    <a:lnTo>
                      <a:pt x="0" y="768"/>
                    </a:lnTo>
                    <a:lnTo>
                      <a:pt x="0" y="870"/>
                    </a:lnTo>
                    <a:lnTo>
                      <a:pt x="6" y="924"/>
                    </a:lnTo>
                    <a:lnTo>
                      <a:pt x="12" y="972"/>
                    </a:lnTo>
                    <a:lnTo>
                      <a:pt x="24" y="1020"/>
                    </a:lnTo>
                    <a:lnTo>
                      <a:pt x="36" y="1074"/>
                    </a:lnTo>
                    <a:lnTo>
                      <a:pt x="54" y="1122"/>
                    </a:lnTo>
                    <a:lnTo>
                      <a:pt x="78" y="1170"/>
                    </a:lnTo>
                    <a:lnTo>
                      <a:pt x="102" y="1212"/>
                    </a:lnTo>
                    <a:lnTo>
                      <a:pt x="126" y="1254"/>
                    </a:lnTo>
                    <a:lnTo>
                      <a:pt x="156" y="1302"/>
                    </a:lnTo>
                    <a:lnTo>
                      <a:pt x="186" y="1338"/>
                    </a:lnTo>
                    <a:lnTo>
                      <a:pt x="222" y="1380"/>
                    </a:lnTo>
                    <a:lnTo>
                      <a:pt x="258" y="1416"/>
                    </a:lnTo>
                    <a:lnTo>
                      <a:pt x="294" y="1446"/>
                    </a:lnTo>
                    <a:lnTo>
                      <a:pt x="336" y="1482"/>
                    </a:lnTo>
                    <a:lnTo>
                      <a:pt x="378" y="1512"/>
                    </a:lnTo>
                    <a:lnTo>
                      <a:pt x="420" y="1536"/>
                    </a:lnTo>
                    <a:lnTo>
                      <a:pt x="468" y="1560"/>
                    </a:lnTo>
                    <a:lnTo>
                      <a:pt x="516" y="1578"/>
                    </a:lnTo>
                    <a:lnTo>
                      <a:pt x="564" y="1596"/>
                    </a:lnTo>
                    <a:lnTo>
                      <a:pt x="612" y="1608"/>
                    </a:lnTo>
                    <a:lnTo>
                      <a:pt x="660" y="1620"/>
                    </a:lnTo>
                    <a:lnTo>
                      <a:pt x="714" y="1632"/>
                    </a:lnTo>
                    <a:lnTo>
                      <a:pt x="762" y="1632"/>
                    </a:lnTo>
                    <a:lnTo>
                      <a:pt x="816" y="1638"/>
                    </a:lnTo>
                    <a:lnTo>
                      <a:pt x="870" y="1632"/>
                    </a:lnTo>
                    <a:lnTo>
                      <a:pt x="918" y="1632"/>
                    </a:lnTo>
                    <a:lnTo>
                      <a:pt x="972" y="1620"/>
                    </a:lnTo>
                    <a:lnTo>
                      <a:pt x="1020" y="1608"/>
                    </a:lnTo>
                    <a:lnTo>
                      <a:pt x="1068" y="1596"/>
                    </a:lnTo>
                    <a:lnTo>
                      <a:pt x="1116" y="1578"/>
                    </a:lnTo>
                    <a:lnTo>
                      <a:pt x="1164" y="1560"/>
                    </a:lnTo>
                    <a:lnTo>
                      <a:pt x="1212" y="1536"/>
                    </a:lnTo>
                    <a:lnTo>
                      <a:pt x="1254" y="1512"/>
                    </a:lnTo>
                    <a:lnTo>
                      <a:pt x="1296" y="1482"/>
                    </a:lnTo>
                    <a:lnTo>
                      <a:pt x="1338" y="1446"/>
                    </a:lnTo>
                    <a:lnTo>
                      <a:pt x="1374" y="1416"/>
                    </a:lnTo>
                    <a:lnTo>
                      <a:pt x="1410" y="1380"/>
                    </a:lnTo>
                    <a:lnTo>
                      <a:pt x="1446" y="1338"/>
                    </a:lnTo>
                    <a:lnTo>
                      <a:pt x="1476" y="1302"/>
                    </a:lnTo>
                    <a:lnTo>
                      <a:pt x="1506" y="1254"/>
                    </a:lnTo>
                    <a:lnTo>
                      <a:pt x="1530" y="1212"/>
                    </a:lnTo>
                    <a:lnTo>
                      <a:pt x="1554" y="1170"/>
                    </a:lnTo>
                    <a:lnTo>
                      <a:pt x="1578" y="1122"/>
                    </a:lnTo>
                    <a:lnTo>
                      <a:pt x="1596" y="1074"/>
                    </a:lnTo>
                    <a:lnTo>
                      <a:pt x="1608" y="1020"/>
                    </a:lnTo>
                    <a:lnTo>
                      <a:pt x="1620" y="972"/>
                    </a:lnTo>
                    <a:lnTo>
                      <a:pt x="1626" y="924"/>
                    </a:lnTo>
                    <a:lnTo>
                      <a:pt x="1632" y="870"/>
                    </a:lnTo>
                    <a:lnTo>
                      <a:pt x="1632" y="822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1" name="Freeform 32"/>
              <p:cNvSpPr>
                <a:spLocks/>
              </p:cNvSpPr>
              <p:nvPr/>
            </p:nvSpPr>
            <p:spPr bwMode="auto">
              <a:xfrm>
                <a:off x="1733" y="869"/>
                <a:ext cx="2448" cy="2454"/>
              </a:xfrm>
              <a:custGeom>
                <a:avLst/>
                <a:gdLst>
                  <a:gd name="T0" fmla="*/ 2448 w 2448"/>
                  <a:gd name="T1" fmla="*/ 1152 h 2454"/>
                  <a:gd name="T2" fmla="*/ 2430 w 2448"/>
                  <a:gd name="T3" fmla="*/ 996 h 2454"/>
                  <a:gd name="T4" fmla="*/ 2388 w 2448"/>
                  <a:gd name="T5" fmla="*/ 846 h 2454"/>
                  <a:gd name="T6" fmla="*/ 2334 w 2448"/>
                  <a:gd name="T7" fmla="*/ 702 h 2454"/>
                  <a:gd name="T8" fmla="*/ 2262 w 2448"/>
                  <a:gd name="T9" fmla="*/ 570 h 2454"/>
                  <a:gd name="T10" fmla="*/ 2166 w 2448"/>
                  <a:gd name="T11" fmla="*/ 444 h 2454"/>
                  <a:gd name="T12" fmla="*/ 2064 w 2448"/>
                  <a:gd name="T13" fmla="*/ 336 h 2454"/>
                  <a:gd name="T14" fmla="*/ 1944 w 2448"/>
                  <a:gd name="T15" fmla="*/ 234 h 2454"/>
                  <a:gd name="T16" fmla="*/ 1812 w 2448"/>
                  <a:gd name="T17" fmla="*/ 150 h 2454"/>
                  <a:gd name="T18" fmla="*/ 1674 w 2448"/>
                  <a:gd name="T19" fmla="*/ 90 h 2454"/>
                  <a:gd name="T20" fmla="*/ 1530 w 2448"/>
                  <a:gd name="T21" fmla="*/ 42 h 2454"/>
                  <a:gd name="T22" fmla="*/ 1380 w 2448"/>
                  <a:gd name="T23" fmla="*/ 12 h 2454"/>
                  <a:gd name="T24" fmla="*/ 1224 w 2448"/>
                  <a:gd name="T25" fmla="*/ 0 h 2454"/>
                  <a:gd name="T26" fmla="*/ 1068 w 2448"/>
                  <a:gd name="T27" fmla="*/ 12 h 2454"/>
                  <a:gd name="T28" fmla="*/ 918 w 2448"/>
                  <a:gd name="T29" fmla="*/ 42 h 2454"/>
                  <a:gd name="T30" fmla="*/ 774 w 2448"/>
                  <a:gd name="T31" fmla="*/ 90 h 2454"/>
                  <a:gd name="T32" fmla="*/ 636 w 2448"/>
                  <a:gd name="T33" fmla="*/ 150 h 2454"/>
                  <a:gd name="T34" fmla="*/ 504 w 2448"/>
                  <a:gd name="T35" fmla="*/ 234 h 2454"/>
                  <a:gd name="T36" fmla="*/ 384 w 2448"/>
                  <a:gd name="T37" fmla="*/ 336 h 2454"/>
                  <a:gd name="T38" fmla="*/ 282 w 2448"/>
                  <a:gd name="T39" fmla="*/ 444 h 2454"/>
                  <a:gd name="T40" fmla="*/ 186 w 2448"/>
                  <a:gd name="T41" fmla="*/ 570 h 2454"/>
                  <a:gd name="T42" fmla="*/ 114 w 2448"/>
                  <a:gd name="T43" fmla="*/ 702 h 2454"/>
                  <a:gd name="T44" fmla="*/ 60 w 2448"/>
                  <a:gd name="T45" fmla="*/ 846 h 2454"/>
                  <a:gd name="T46" fmla="*/ 18 w 2448"/>
                  <a:gd name="T47" fmla="*/ 996 h 2454"/>
                  <a:gd name="T48" fmla="*/ 0 w 2448"/>
                  <a:gd name="T49" fmla="*/ 1152 h 2454"/>
                  <a:gd name="T50" fmla="*/ 6 w 2448"/>
                  <a:gd name="T51" fmla="*/ 1380 h 2454"/>
                  <a:gd name="T52" fmla="*/ 36 w 2448"/>
                  <a:gd name="T53" fmla="*/ 1530 h 2454"/>
                  <a:gd name="T54" fmla="*/ 84 w 2448"/>
                  <a:gd name="T55" fmla="*/ 1680 h 2454"/>
                  <a:gd name="T56" fmla="*/ 150 w 2448"/>
                  <a:gd name="T57" fmla="*/ 1818 h 2454"/>
                  <a:gd name="T58" fmla="*/ 234 w 2448"/>
                  <a:gd name="T59" fmla="*/ 1950 h 2454"/>
                  <a:gd name="T60" fmla="*/ 330 w 2448"/>
                  <a:gd name="T61" fmla="*/ 2064 h 2454"/>
                  <a:gd name="T62" fmla="*/ 444 w 2448"/>
                  <a:gd name="T63" fmla="*/ 2172 h 2454"/>
                  <a:gd name="T64" fmla="*/ 570 w 2448"/>
                  <a:gd name="T65" fmla="*/ 2262 h 2454"/>
                  <a:gd name="T66" fmla="*/ 702 w 2448"/>
                  <a:gd name="T67" fmla="*/ 2334 h 2454"/>
                  <a:gd name="T68" fmla="*/ 846 w 2448"/>
                  <a:gd name="T69" fmla="*/ 2394 h 2454"/>
                  <a:gd name="T70" fmla="*/ 996 w 2448"/>
                  <a:gd name="T71" fmla="*/ 2430 h 2454"/>
                  <a:gd name="T72" fmla="*/ 1146 w 2448"/>
                  <a:gd name="T73" fmla="*/ 2448 h 2454"/>
                  <a:gd name="T74" fmla="*/ 1302 w 2448"/>
                  <a:gd name="T75" fmla="*/ 2448 h 2454"/>
                  <a:gd name="T76" fmla="*/ 1452 w 2448"/>
                  <a:gd name="T77" fmla="*/ 2430 h 2454"/>
                  <a:gd name="T78" fmla="*/ 1602 w 2448"/>
                  <a:gd name="T79" fmla="*/ 2394 h 2454"/>
                  <a:gd name="T80" fmla="*/ 1746 w 2448"/>
                  <a:gd name="T81" fmla="*/ 2334 h 2454"/>
                  <a:gd name="T82" fmla="*/ 1878 w 2448"/>
                  <a:gd name="T83" fmla="*/ 2262 h 2454"/>
                  <a:gd name="T84" fmla="*/ 2004 w 2448"/>
                  <a:gd name="T85" fmla="*/ 2172 h 2454"/>
                  <a:gd name="T86" fmla="*/ 2118 w 2448"/>
                  <a:gd name="T87" fmla="*/ 2064 h 2454"/>
                  <a:gd name="T88" fmla="*/ 2214 w 2448"/>
                  <a:gd name="T89" fmla="*/ 1950 h 2454"/>
                  <a:gd name="T90" fmla="*/ 2298 w 2448"/>
                  <a:gd name="T91" fmla="*/ 1818 h 2454"/>
                  <a:gd name="T92" fmla="*/ 2364 w 2448"/>
                  <a:gd name="T93" fmla="*/ 1680 h 2454"/>
                  <a:gd name="T94" fmla="*/ 2412 w 2448"/>
                  <a:gd name="T95" fmla="*/ 1530 h 2454"/>
                  <a:gd name="T96" fmla="*/ 2442 w 2448"/>
                  <a:gd name="T97" fmla="*/ 1380 h 2454"/>
                  <a:gd name="T98" fmla="*/ 2448 w 2448"/>
                  <a:gd name="T99" fmla="*/ 1230 h 245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448"/>
                  <a:gd name="T151" fmla="*/ 0 h 2454"/>
                  <a:gd name="T152" fmla="*/ 2448 w 2448"/>
                  <a:gd name="T153" fmla="*/ 2454 h 245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448" h="2454">
                    <a:moveTo>
                      <a:pt x="2448" y="1230"/>
                    </a:moveTo>
                    <a:lnTo>
                      <a:pt x="2448" y="1152"/>
                    </a:lnTo>
                    <a:lnTo>
                      <a:pt x="2442" y="1074"/>
                    </a:lnTo>
                    <a:lnTo>
                      <a:pt x="2430" y="996"/>
                    </a:lnTo>
                    <a:lnTo>
                      <a:pt x="2412" y="924"/>
                    </a:lnTo>
                    <a:lnTo>
                      <a:pt x="2388" y="846"/>
                    </a:lnTo>
                    <a:lnTo>
                      <a:pt x="2364" y="774"/>
                    </a:lnTo>
                    <a:lnTo>
                      <a:pt x="2334" y="702"/>
                    </a:lnTo>
                    <a:lnTo>
                      <a:pt x="2298" y="636"/>
                    </a:lnTo>
                    <a:lnTo>
                      <a:pt x="2262" y="570"/>
                    </a:lnTo>
                    <a:lnTo>
                      <a:pt x="2214" y="504"/>
                    </a:lnTo>
                    <a:lnTo>
                      <a:pt x="2166" y="444"/>
                    </a:lnTo>
                    <a:lnTo>
                      <a:pt x="2118" y="390"/>
                    </a:lnTo>
                    <a:lnTo>
                      <a:pt x="2064" y="336"/>
                    </a:lnTo>
                    <a:lnTo>
                      <a:pt x="2004" y="282"/>
                    </a:lnTo>
                    <a:lnTo>
                      <a:pt x="1944" y="234"/>
                    </a:lnTo>
                    <a:lnTo>
                      <a:pt x="1878" y="192"/>
                    </a:lnTo>
                    <a:lnTo>
                      <a:pt x="1812" y="150"/>
                    </a:lnTo>
                    <a:lnTo>
                      <a:pt x="1746" y="120"/>
                    </a:lnTo>
                    <a:lnTo>
                      <a:pt x="1674" y="90"/>
                    </a:lnTo>
                    <a:lnTo>
                      <a:pt x="1602" y="60"/>
                    </a:lnTo>
                    <a:lnTo>
                      <a:pt x="1530" y="42"/>
                    </a:lnTo>
                    <a:lnTo>
                      <a:pt x="1452" y="24"/>
                    </a:lnTo>
                    <a:lnTo>
                      <a:pt x="1380" y="12"/>
                    </a:lnTo>
                    <a:lnTo>
                      <a:pt x="1302" y="6"/>
                    </a:lnTo>
                    <a:lnTo>
                      <a:pt x="1224" y="0"/>
                    </a:lnTo>
                    <a:lnTo>
                      <a:pt x="1146" y="6"/>
                    </a:lnTo>
                    <a:lnTo>
                      <a:pt x="1068" y="12"/>
                    </a:lnTo>
                    <a:lnTo>
                      <a:pt x="996" y="24"/>
                    </a:lnTo>
                    <a:lnTo>
                      <a:pt x="918" y="42"/>
                    </a:lnTo>
                    <a:lnTo>
                      <a:pt x="846" y="60"/>
                    </a:lnTo>
                    <a:lnTo>
                      <a:pt x="774" y="90"/>
                    </a:lnTo>
                    <a:lnTo>
                      <a:pt x="702" y="120"/>
                    </a:lnTo>
                    <a:lnTo>
                      <a:pt x="636" y="150"/>
                    </a:lnTo>
                    <a:lnTo>
                      <a:pt x="570" y="192"/>
                    </a:lnTo>
                    <a:lnTo>
                      <a:pt x="504" y="234"/>
                    </a:lnTo>
                    <a:lnTo>
                      <a:pt x="444" y="282"/>
                    </a:lnTo>
                    <a:lnTo>
                      <a:pt x="384" y="336"/>
                    </a:lnTo>
                    <a:lnTo>
                      <a:pt x="330" y="390"/>
                    </a:lnTo>
                    <a:lnTo>
                      <a:pt x="282" y="444"/>
                    </a:lnTo>
                    <a:lnTo>
                      <a:pt x="234" y="504"/>
                    </a:lnTo>
                    <a:lnTo>
                      <a:pt x="186" y="570"/>
                    </a:lnTo>
                    <a:lnTo>
                      <a:pt x="150" y="636"/>
                    </a:lnTo>
                    <a:lnTo>
                      <a:pt x="114" y="702"/>
                    </a:lnTo>
                    <a:lnTo>
                      <a:pt x="84" y="774"/>
                    </a:lnTo>
                    <a:lnTo>
                      <a:pt x="60" y="846"/>
                    </a:lnTo>
                    <a:lnTo>
                      <a:pt x="36" y="924"/>
                    </a:lnTo>
                    <a:lnTo>
                      <a:pt x="18" y="996"/>
                    </a:lnTo>
                    <a:lnTo>
                      <a:pt x="6" y="1074"/>
                    </a:lnTo>
                    <a:lnTo>
                      <a:pt x="0" y="1152"/>
                    </a:lnTo>
                    <a:lnTo>
                      <a:pt x="0" y="1302"/>
                    </a:lnTo>
                    <a:lnTo>
                      <a:pt x="6" y="1380"/>
                    </a:lnTo>
                    <a:lnTo>
                      <a:pt x="18" y="1458"/>
                    </a:lnTo>
                    <a:lnTo>
                      <a:pt x="36" y="1530"/>
                    </a:lnTo>
                    <a:lnTo>
                      <a:pt x="60" y="1608"/>
                    </a:lnTo>
                    <a:lnTo>
                      <a:pt x="84" y="1680"/>
                    </a:lnTo>
                    <a:lnTo>
                      <a:pt x="114" y="1752"/>
                    </a:lnTo>
                    <a:lnTo>
                      <a:pt x="150" y="1818"/>
                    </a:lnTo>
                    <a:lnTo>
                      <a:pt x="186" y="1884"/>
                    </a:lnTo>
                    <a:lnTo>
                      <a:pt x="234" y="1950"/>
                    </a:lnTo>
                    <a:lnTo>
                      <a:pt x="282" y="2010"/>
                    </a:lnTo>
                    <a:lnTo>
                      <a:pt x="330" y="2064"/>
                    </a:lnTo>
                    <a:lnTo>
                      <a:pt x="384" y="2118"/>
                    </a:lnTo>
                    <a:lnTo>
                      <a:pt x="444" y="2172"/>
                    </a:lnTo>
                    <a:lnTo>
                      <a:pt x="504" y="2220"/>
                    </a:lnTo>
                    <a:lnTo>
                      <a:pt x="570" y="2262"/>
                    </a:lnTo>
                    <a:lnTo>
                      <a:pt x="636" y="2304"/>
                    </a:lnTo>
                    <a:lnTo>
                      <a:pt x="702" y="2334"/>
                    </a:lnTo>
                    <a:lnTo>
                      <a:pt x="774" y="2364"/>
                    </a:lnTo>
                    <a:lnTo>
                      <a:pt x="846" y="2394"/>
                    </a:lnTo>
                    <a:lnTo>
                      <a:pt x="918" y="2412"/>
                    </a:lnTo>
                    <a:lnTo>
                      <a:pt x="996" y="2430"/>
                    </a:lnTo>
                    <a:lnTo>
                      <a:pt x="1068" y="2442"/>
                    </a:lnTo>
                    <a:lnTo>
                      <a:pt x="1146" y="2448"/>
                    </a:lnTo>
                    <a:lnTo>
                      <a:pt x="1224" y="2454"/>
                    </a:lnTo>
                    <a:lnTo>
                      <a:pt x="1302" y="2448"/>
                    </a:lnTo>
                    <a:lnTo>
                      <a:pt x="1380" y="2442"/>
                    </a:lnTo>
                    <a:lnTo>
                      <a:pt x="1452" y="2430"/>
                    </a:lnTo>
                    <a:lnTo>
                      <a:pt x="1530" y="2412"/>
                    </a:lnTo>
                    <a:lnTo>
                      <a:pt x="1602" y="2394"/>
                    </a:lnTo>
                    <a:lnTo>
                      <a:pt x="1674" y="2364"/>
                    </a:lnTo>
                    <a:lnTo>
                      <a:pt x="1746" y="2334"/>
                    </a:lnTo>
                    <a:lnTo>
                      <a:pt x="1812" y="2304"/>
                    </a:lnTo>
                    <a:lnTo>
                      <a:pt x="1878" y="2262"/>
                    </a:lnTo>
                    <a:lnTo>
                      <a:pt x="1944" y="2220"/>
                    </a:lnTo>
                    <a:lnTo>
                      <a:pt x="2004" y="2172"/>
                    </a:lnTo>
                    <a:lnTo>
                      <a:pt x="2064" y="2118"/>
                    </a:lnTo>
                    <a:lnTo>
                      <a:pt x="2118" y="2064"/>
                    </a:lnTo>
                    <a:lnTo>
                      <a:pt x="2166" y="2010"/>
                    </a:lnTo>
                    <a:lnTo>
                      <a:pt x="2214" y="1950"/>
                    </a:lnTo>
                    <a:lnTo>
                      <a:pt x="2262" y="1884"/>
                    </a:lnTo>
                    <a:lnTo>
                      <a:pt x="2298" y="1818"/>
                    </a:lnTo>
                    <a:lnTo>
                      <a:pt x="2334" y="1752"/>
                    </a:lnTo>
                    <a:lnTo>
                      <a:pt x="2364" y="1680"/>
                    </a:lnTo>
                    <a:lnTo>
                      <a:pt x="2388" y="1608"/>
                    </a:lnTo>
                    <a:lnTo>
                      <a:pt x="2412" y="1530"/>
                    </a:lnTo>
                    <a:lnTo>
                      <a:pt x="2430" y="1458"/>
                    </a:lnTo>
                    <a:lnTo>
                      <a:pt x="2442" y="1380"/>
                    </a:lnTo>
                    <a:lnTo>
                      <a:pt x="2448" y="1302"/>
                    </a:lnTo>
                    <a:lnTo>
                      <a:pt x="2448" y="123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2" name="Line 33"/>
              <p:cNvSpPr>
                <a:spLocks noChangeShapeType="1"/>
              </p:cNvSpPr>
              <p:nvPr/>
            </p:nvSpPr>
            <p:spPr bwMode="auto">
              <a:xfrm flipV="1">
                <a:off x="1895" y="1481"/>
                <a:ext cx="2124" cy="1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3" name="Line 34"/>
              <p:cNvSpPr>
                <a:spLocks noChangeShapeType="1"/>
              </p:cNvSpPr>
              <p:nvPr/>
            </p:nvSpPr>
            <p:spPr bwMode="auto">
              <a:xfrm flipV="1">
                <a:off x="2345" y="1037"/>
                <a:ext cx="1224" cy="21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4" name="Line 35"/>
              <p:cNvSpPr>
                <a:spLocks noChangeShapeType="1"/>
              </p:cNvSpPr>
              <p:nvPr/>
            </p:nvSpPr>
            <p:spPr bwMode="auto">
              <a:xfrm flipV="1">
                <a:off x="2957" y="869"/>
                <a:ext cx="1" cy="245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5" name="Line 36"/>
              <p:cNvSpPr>
                <a:spLocks noChangeShapeType="1"/>
              </p:cNvSpPr>
              <p:nvPr/>
            </p:nvSpPr>
            <p:spPr bwMode="auto">
              <a:xfrm flipH="1" flipV="1">
                <a:off x="2345" y="1037"/>
                <a:ext cx="1224" cy="21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6" name="Line 37"/>
              <p:cNvSpPr>
                <a:spLocks noChangeShapeType="1"/>
              </p:cNvSpPr>
              <p:nvPr/>
            </p:nvSpPr>
            <p:spPr bwMode="auto">
              <a:xfrm flipH="1" flipV="1">
                <a:off x="1895" y="1481"/>
                <a:ext cx="2124" cy="1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7" name="Line 38"/>
              <p:cNvSpPr>
                <a:spLocks noChangeShapeType="1"/>
              </p:cNvSpPr>
              <p:nvPr/>
            </p:nvSpPr>
            <p:spPr bwMode="auto">
              <a:xfrm flipH="1">
                <a:off x="1733" y="2099"/>
                <a:ext cx="2448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8" name="Freeform 39"/>
              <p:cNvSpPr>
                <a:spLocks/>
              </p:cNvSpPr>
              <p:nvPr/>
            </p:nvSpPr>
            <p:spPr bwMode="auto">
              <a:xfrm>
                <a:off x="2957" y="2099"/>
                <a:ext cx="138" cy="546"/>
              </a:xfrm>
              <a:custGeom>
                <a:avLst/>
                <a:gdLst>
                  <a:gd name="T0" fmla="*/ 0 w 138"/>
                  <a:gd name="T1" fmla="*/ 0 h 546"/>
                  <a:gd name="T2" fmla="*/ 120 w 138"/>
                  <a:gd name="T3" fmla="*/ 546 h 546"/>
                  <a:gd name="T4" fmla="*/ 138 w 138"/>
                  <a:gd name="T5" fmla="*/ 426 h 546"/>
                  <a:gd name="T6" fmla="*/ 120 w 138"/>
                  <a:gd name="T7" fmla="*/ 546 h 546"/>
                  <a:gd name="T8" fmla="*/ 54 w 138"/>
                  <a:gd name="T9" fmla="*/ 444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546"/>
                  <a:gd name="T17" fmla="*/ 138 w 138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546">
                    <a:moveTo>
                      <a:pt x="0" y="0"/>
                    </a:moveTo>
                    <a:lnTo>
                      <a:pt x="120" y="546"/>
                    </a:lnTo>
                    <a:lnTo>
                      <a:pt x="138" y="426"/>
                    </a:lnTo>
                    <a:lnTo>
                      <a:pt x="120" y="546"/>
                    </a:lnTo>
                    <a:lnTo>
                      <a:pt x="54" y="4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69" name="Freeform 40"/>
              <p:cNvSpPr>
                <a:spLocks/>
              </p:cNvSpPr>
              <p:nvPr/>
            </p:nvSpPr>
            <p:spPr bwMode="auto">
              <a:xfrm>
                <a:off x="2957" y="1433"/>
                <a:ext cx="294" cy="666"/>
              </a:xfrm>
              <a:custGeom>
                <a:avLst/>
                <a:gdLst>
                  <a:gd name="T0" fmla="*/ 0 w 294"/>
                  <a:gd name="T1" fmla="*/ 666 h 666"/>
                  <a:gd name="T2" fmla="*/ 294 w 294"/>
                  <a:gd name="T3" fmla="*/ 0 h 666"/>
                  <a:gd name="T4" fmla="*/ 180 w 294"/>
                  <a:gd name="T5" fmla="*/ 108 h 666"/>
                  <a:gd name="T6" fmla="*/ 294 w 294"/>
                  <a:gd name="T7" fmla="*/ 0 h 666"/>
                  <a:gd name="T8" fmla="*/ 288 w 294"/>
                  <a:gd name="T9" fmla="*/ 156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4"/>
                  <a:gd name="T16" fmla="*/ 0 h 666"/>
                  <a:gd name="T17" fmla="*/ 294 w 294"/>
                  <a:gd name="T18" fmla="*/ 666 h 6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4" h="666">
                    <a:moveTo>
                      <a:pt x="0" y="666"/>
                    </a:moveTo>
                    <a:lnTo>
                      <a:pt x="294" y="0"/>
                    </a:lnTo>
                    <a:lnTo>
                      <a:pt x="180" y="108"/>
                    </a:lnTo>
                    <a:lnTo>
                      <a:pt x="294" y="0"/>
                    </a:lnTo>
                    <a:lnTo>
                      <a:pt x="288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0" name="Freeform 41"/>
              <p:cNvSpPr>
                <a:spLocks/>
              </p:cNvSpPr>
              <p:nvPr/>
            </p:nvSpPr>
            <p:spPr bwMode="auto">
              <a:xfrm>
                <a:off x="2675" y="1745"/>
                <a:ext cx="282" cy="354"/>
              </a:xfrm>
              <a:custGeom>
                <a:avLst/>
                <a:gdLst>
                  <a:gd name="T0" fmla="*/ 282 w 282"/>
                  <a:gd name="T1" fmla="*/ 354 h 354"/>
                  <a:gd name="T2" fmla="*/ 0 w 282"/>
                  <a:gd name="T3" fmla="*/ 0 h 354"/>
                  <a:gd name="T4" fmla="*/ 30 w 282"/>
                  <a:gd name="T5" fmla="*/ 96 h 354"/>
                  <a:gd name="T6" fmla="*/ 0 w 282"/>
                  <a:gd name="T7" fmla="*/ 0 h 354"/>
                  <a:gd name="T8" fmla="*/ 84 w 282"/>
                  <a:gd name="T9" fmla="*/ 48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354"/>
                  <a:gd name="T17" fmla="*/ 282 w 282"/>
                  <a:gd name="T18" fmla="*/ 354 h 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354">
                    <a:moveTo>
                      <a:pt x="282" y="354"/>
                    </a:moveTo>
                    <a:lnTo>
                      <a:pt x="0" y="0"/>
                    </a:lnTo>
                    <a:lnTo>
                      <a:pt x="30" y="96"/>
                    </a:lnTo>
                    <a:lnTo>
                      <a:pt x="0" y="0"/>
                    </a:lnTo>
                    <a:lnTo>
                      <a:pt x="84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1" name="Freeform 42"/>
              <p:cNvSpPr>
                <a:spLocks/>
              </p:cNvSpPr>
              <p:nvPr/>
            </p:nvSpPr>
            <p:spPr bwMode="auto">
              <a:xfrm>
                <a:off x="2957" y="2099"/>
                <a:ext cx="510" cy="648"/>
              </a:xfrm>
              <a:custGeom>
                <a:avLst/>
                <a:gdLst>
                  <a:gd name="T0" fmla="*/ 0 w 510"/>
                  <a:gd name="T1" fmla="*/ 0 h 648"/>
                  <a:gd name="T2" fmla="*/ 510 w 510"/>
                  <a:gd name="T3" fmla="*/ 648 h 648"/>
                  <a:gd name="T4" fmla="*/ 462 w 510"/>
                  <a:gd name="T5" fmla="*/ 480 h 648"/>
                  <a:gd name="T6" fmla="*/ 510 w 510"/>
                  <a:gd name="T7" fmla="*/ 648 h 648"/>
                  <a:gd name="T8" fmla="*/ 360 w 510"/>
                  <a:gd name="T9" fmla="*/ 558 h 6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0"/>
                  <a:gd name="T16" fmla="*/ 0 h 648"/>
                  <a:gd name="T17" fmla="*/ 510 w 510"/>
                  <a:gd name="T18" fmla="*/ 648 h 6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0" h="648">
                    <a:moveTo>
                      <a:pt x="0" y="0"/>
                    </a:moveTo>
                    <a:lnTo>
                      <a:pt x="510" y="648"/>
                    </a:lnTo>
                    <a:lnTo>
                      <a:pt x="462" y="480"/>
                    </a:lnTo>
                    <a:lnTo>
                      <a:pt x="510" y="648"/>
                    </a:lnTo>
                    <a:lnTo>
                      <a:pt x="360" y="55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2" name="Freeform 43"/>
              <p:cNvSpPr>
                <a:spLocks/>
              </p:cNvSpPr>
              <p:nvPr/>
            </p:nvSpPr>
            <p:spPr bwMode="auto">
              <a:xfrm>
                <a:off x="2369" y="1865"/>
                <a:ext cx="588" cy="234"/>
              </a:xfrm>
              <a:custGeom>
                <a:avLst/>
                <a:gdLst>
                  <a:gd name="T0" fmla="*/ 588 w 588"/>
                  <a:gd name="T1" fmla="*/ 234 h 234"/>
                  <a:gd name="T2" fmla="*/ 0 w 588"/>
                  <a:gd name="T3" fmla="*/ 0 h 234"/>
                  <a:gd name="T4" fmla="*/ 96 w 588"/>
                  <a:gd name="T5" fmla="*/ 90 h 234"/>
                  <a:gd name="T6" fmla="*/ 0 w 588"/>
                  <a:gd name="T7" fmla="*/ 0 h 234"/>
                  <a:gd name="T8" fmla="*/ 138 w 588"/>
                  <a:gd name="T9" fmla="*/ 0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8"/>
                  <a:gd name="T16" fmla="*/ 0 h 234"/>
                  <a:gd name="T17" fmla="*/ 588 w 588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8" h="234">
                    <a:moveTo>
                      <a:pt x="588" y="234"/>
                    </a:moveTo>
                    <a:lnTo>
                      <a:pt x="0" y="0"/>
                    </a:lnTo>
                    <a:lnTo>
                      <a:pt x="96" y="90"/>
                    </a:lnTo>
                    <a:lnTo>
                      <a:pt x="0" y="0"/>
                    </a:lnTo>
                    <a:lnTo>
                      <a:pt x="13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3" name="Freeform 44"/>
              <p:cNvSpPr>
                <a:spLocks/>
              </p:cNvSpPr>
              <p:nvPr/>
            </p:nvSpPr>
            <p:spPr bwMode="auto">
              <a:xfrm>
                <a:off x="2795" y="1817"/>
                <a:ext cx="162" cy="282"/>
              </a:xfrm>
              <a:custGeom>
                <a:avLst/>
                <a:gdLst>
                  <a:gd name="T0" fmla="*/ 162 w 162"/>
                  <a:gd name="T1" fmla="*/ 282 h 282"/>
                  <a:gd name="T2" fmla="*/ 0 w 162"/>
                  <a:gd name="T3" fmla="*/ 0 h 282"/>
                  <a:gd name="T4" fmla="*/ 6 w 162"/>
                  <a:gd name="T5" fmla="*/ 66 h 282"/>
                  <a:gd name="T6" fmla="*/ 0 w 162"/>
                  <a:gd name="T7" fmla="*/ 0 h 282"/>
                  <a:gd name="T8" fmla="*/ 54 w 162"/>
                  <a:gd name="T9" fmla="*/ 42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282"/>
                  <a:gd name="T17" fmla="*/ 162 w 162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282">
                    <a:moveTo>
                      <a:pt x="162" y="282"/>
                    </a:moveTo>
                    <a:lnTo>
                      <a:pt x="0" y="0"/>
                    </a:lnTo>
                    <a:lnTo>
                      <a:pt x="6" y="66"/>
                    </a:lnTo>
                    <a:lnTo>
                      <a:pt x="0" y="0"/>
                    </a:lnTo>
                    <a:lnTo>
                      <a:pt x="54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4" name="Freeform 45"/>
              <p:cNvSpPr>
                <a:spLocks/>
              </p:cNvSpPr>
              <p:nvPr/>
            </p:nvSpPr>
            <p:spPr bwMode="auto">
              <a:xfrm>
                <a:off x="2957" y="1805"/>
                <a:ext cx="336" cy="294"/>
              </a:xfrm>
              <a:custGeom>
                <a:avLst/>
                <a:gdLst>
                  <a:gd name="T0" fmla="*/ 0 w 336"/>
                  <a:gd name="T1" fmla="*/ 294 h 294"/>
                  <a:gd name="T2" fmla="*/ 336 w 336"/>
                  <a:gd name="T3" fmla="*/ 0 h 294"/>
                  <a:gd name="T4" fmla="*/ 246 w 336"/>
                  <a:gd name="T5" fmla="*/ 30 h 294"/>
                  <a:gd name="T6" fmla="*/ 336 w 336"/>
                  <a:gd name="T7" fmla="*/ 0 h 294"/>
                  <a:gd name="T8" fmla="*/ 288 w 336"/>
                  <a:gd name="T9" fmla="*/ 84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294"/>
                  <a:gd name="T17" fmla="*/ 336 w 336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294">
                    <a:moveTo>
                      <a:pt x="0" y="294"/>
                    </a:moveTo>
                    <a:lnTo>
                      <a:pt x="336" y="0"/>
                    </a:lnTo>
                    <a:lnTo>
                      <a:pt x="246" y="30"/>
                    </a:lnTo>
                    <a:lnTo>
                      <a:pt x="336" y="0"/>
                    </a:lnTo>
                    <a:lnTo>
                      <a:pt x="288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5" name="Freeform 46"/>
              <p:cNvSpPr>
                <a:spLocks/>
              </p:cNvSpPr>
              <p:nvPr/>
            </p:nvSpPr>
            <p:spPr bwMode="auto">
              <a:xfrm>
                <a:off x="2957" y="1823"/>
                <a:ext cx="528" cy="276"/>
              </a:xfrm>
              <a:custGeom>
                <a:avLst/>
                <a:gdLst>
                  <a:gd name="T0" fmla="*/ 0 w 528"/>
                  <a:gd name="T1" fmla="*/ 276 h 276"/>
                  <a:gd name="T2" fmla="*/ 528 w 528"/>
                  <a:gd name="T3" fmla="*/ 0 h 276"/>
                  <a:gd name="T4" fmla="*/ 402 w 528"/>
                  <a:gd name="T5" fmla="*/ 12 h 276"/>
                  <a:gd name="T6" fmla="*/ 528 w 528"/>
                  <a:gd name="T7" fmla="*/ 0 h 276"/>
                  <a:gd name="T8" fmla="*/ 444 w 528"/>
                  <a:gd name="T9" fmla="*/ 96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276"/>
                  <a:gd name="T17" fmla="*/ 528 w 528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276">
                    <a:moveTo>
                      <a:pt x="0" y="276"/>
                    </a:moveTo>
                    <a:lnTo>
                      <a:pt x="528" y="0"/>
                    </a:lnTo>
                    <a:lnTo>
                      <a:pt x="402" y="12"/>
                    </a:lnTo>
                    <a:lnTo>
                      <a:pt x="528" y="0"/>
                    </a:lnTo>
                    <a:lnTo>
                      <a:pt x="444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6" name="Freeform 47"/>
              <p:cNvSpPr>
                <a:spLocks/>
              </p:cNvSpPr>
              <p:nvPr/>
            </p:nvSpPr>
            <p:spPr bwMode="auto">
              <a:xfrm>
                <a:off x="2957" y="2099"/>
                <a:ext cx="486" cy="486"/>
              </a:xfrm>
              <a:custGeom>
                <a:avLst/>
                <a:gdLst>
                  <a:gd name="T0" fmla="*/ 0 w 486"/>
                  <a:gd name="T1" fmla="*/ 0 h 486"/>
                  <a:gd name="T2" fmla="*/ 486 w 486"/>
                  <a:gd name="T3" fmla="*/ 486 h 486"/>
                  <a:gd name="T4" fmla="*/ 426 w 486"/>
                  <a:gd name="T5" fmla="*/ 354 h 486"/>
                  <a:gd name="T6" fmla="*/ 486 w 486"/>
                  <a:gd name="T7" fmla="*/ 486 h 486"/>
                  <a:gd name="T8" fmla="*/ 348 w 486"/>
                  <a:gd name="T9" fmla="*/ 432 h 4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6"/>
                  <a:gd name="T16" fmla="*/ 0 h 486"/>
                  <a:gd name="T17" fmla="*/ 486 w 486"/>
                  <a:gd name="T18" fmla="*/ 486 h 4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6" h="486">
                    <a:moveTo>
                      <a:pt x="0" y="0"/>
                    </a:moveTo>
                    <a:lnTo>
                      <a:pt x="486" y="486"/>
                    </a:lnTo>
                    <a:lnTo>
                      <a:pt x="426" y="354"/>
                    </a:lnTo>
                    <a:lnTo>
                      <a:pt x="486" y="486"/>
                    </a:lnTo>
                    <a:lnTo>
                      <a:pt x="348" y="4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7" name="Freeform 48"/>
              <p:cNvSpPr>
                <a:spLocks/>
              </p:cNvSpPr>
              <p:nvPr/>
            </p:nvSpPr>
            <p:spPr bwMode="auto">
              <a:xfrm>
                <a:off x="2945" y="2099"/>
                <a:ext cx="12" cy="60"/>
              </a:xfrm>
              <a:custGeom>
                <a:avLst/>
                <a:gdLst>
                  <a:gd name="T0" fmla="*/ 12 w 12"/>
                  <a:gd name="T1" fmla="*/ 0 h 60"/>
                  <a:gd name="T2" fmla="*/ 6 w 12"/>
                  <a:gd name="T3" fmla="*/ 60 h 60"/>
                  <a:gd name="T4" fmla="*/ 12 w 12"/>
                  <a:gd name="T5" fmla="*/ 48 h 60"/>
                  <a:gd name="T6" fmla="*/ 6 w 12"/>
                  <a:gd name="T7" fmla="*/ 60 h 60"/>
                  <a:gd name="T8" fmla="*/ 0 w 12"/>
                  <a:gd name="T9" fmla="*/ 48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60"/>
                  <a:gd name="T17" fmla="*/ 12 w 12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60">
                    <a:moveTo>
                      <a:pt x="12" y="0"/>
                    </a:moveTo>
                    <a:lnTo>
                      <a:pt x="6" y="60"/>
                    </a:lnTo>
                    <a:lnTo>
                      <a:pt x="12" y="48"/>
                    </a:lnTo>
                    <a:lnTo>
                      <a:pt x="6" y="60"/>
                    </a:lnTo>
                    <a:lnTo>
                      <a:pt x="0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8" name="Freeform 49"/>
              <p:cNvSpPr>
                <a:spLocks/>
              </p:cNvSpPr>
              <p:nvPr/>
            </p:nvSpPr>
            <p:spPr bwMode="auto">
              <a:xfrm>
                <a:off x="2303" y="1961"/>
                <a:ext cx="654" cy="138"/>
              </a:xfrm>
              <a:custGeom>
                <a:avLst/>
                <a:gdLst>
                  <a:gd name="T0" fmla="*/ 654 w 654"/>
                  <a:gd name="T1" fmla="*/ 138 h 138"/>
                  <a:gd name="T2" fmla="*/ 0 w 654"/>
                  <a:gd name="T3" fmla="*/ 30 h 138"/>
                  <a:gd name="T4" fmla="*/ 120 w 654"/>
                  <a:gd name="T5" fmla="*/ 102 h 138"/>
                  <a:gd name="T6" fmla="*/ 0 w 654"/>
                  <a:gd name="T7" fmla="*/ 30 h 138"/>
                  <a:gd name="T8" fmla="*/ 138 w 654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4"/>
                  <a:gd name="T16" fmla="*/ 0 h 138"/>
                  <a:gd name="T17" fmla="*/ 654 w 654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4" h="138">
                    <a:moveTo>
                      <a:pt x="654" y="138"/>
                    </a:moveTo>
                    <a:lnTo>
                      <a:pt x="0" y="30"/>
                    </a:lnTo>
                    <a:lnTo>
                      <a:pt x="120" y="102"/>
                    </a:lnTo>
                    <a:lnTo>
                      <a:pt x="0" y="30"/>
                    </a:lnTo>
                    <a:lnTo>
                      <a:pt x="13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79" name="Freeform 50"/>
              <p:cNvSpPr>
                <a:spLocks/>
              </p:cNvSpPr>
              <p:nvPr/>
            </p:nvSpPr>
            <p:spPr bwMode="auto">
              <a:xfrm>
                <a:off x="2525" y="1517"/>
                <a:ext cx="432" cy="582"/>
              </a:xfrm>
              <a:custGeom>
                <a:avLst/>
                <a:gdLst>
                  <a:gd name="T0" fmla="*/ 432 w 432"/>
                  <a:gd name="T1" fmla="*/ 582 h 582"/>
                  <a:gd name="T2" fmla="*/ 0 w 432"/>
                  <a:gd name="T3" fmla="*/ 0 h 582"/>
                  <a:gd name="T4" fmla="*/ 42 w 432"/>
                  <a:gd name="T5" fmla="*/ 150 h 582"/>
                  <a:gd name="T6" fmla="*/ 0 w 432"/>
                  <a:gd name="T7" fmla="*/ 0 h 582"/>
                  <a:gd name="T8" fmla="*/ 132 w 432"/>
                  <a:gd name="T9" fmla="*/ 84 h 5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82"/>
                  <a:gd name="T17" fmla="*/ 432 w 432"/>
                  <a:gd name="T18" fmla="*/ 582 h 5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82">
                    <a:moveTo>
                      <a:pt x="432" y="582"/>
                    </a:moveTo>
                    <a:lnTo>
                      <a:pt x="0" y="0"/>
                    </a:lnTo>
                    <a:lnTo>
                      <a:pt x="42" y="150"/>
                    </a:lnTo>
                    <a:lnTo>
                      <a:pt x="0" y="0"/>
                    </a:lnTo>
                    <a:lnTo>
                      <a:pt x="132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0" name="Freeform 51"/>
              <p:cNvSpPr>
                <a:spLocks/>
              </p:cNvSpPr>
              <p:nvPr/>
            </p:nvSpPr>
            <p:spPr bwMode="auto">
              <a:xfrm>
                <a:off x="2627" y="1877"/>
                <a:ext cx="330" cy="222"/>
              </a:xfrm>
              <a:custGeom>
                <a:avLst/>
                <a:gdLst>
                  <a:gd name="T0" fmla="*/ 330 w 330"/>
                  <a:gd name="T1" fmla="*/ 222 h 222"/>
                  <a:gd name="T2" fmla="*/ 0 w 330"/>
                  <a:gd name="T3" fmla="*/ 0 h 222"/>
                  <a:gd name="T4" fmla="*/ 48 w 330"/>
                  <a:gd name="T5" fmla="*/ 72 h 222"/>
                  <a:gd name="T6" fmla="*/ 0 w 330"/>
                  <a:gd name="T7" fmla="*/ 0 h 222"/>
                  <a:gd name="T8" fmla="*/ 84 w 330"/>
                  <a:gd name="T9" fmla="*/ 18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222"/>
                  <a:gd name="T17" fmla="*/ 330 w 330"/>
                  <a:gd name="T18" fmla="*/ 222 h 2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222">
                    <a:moveTo>
                      <a:pt x="330" y="222"/>
                    </a:moveTo>
                    <a:lnTo>
                      <a:pt x="0" y="0"/>
                    </a:lnTo>
                    <a:lnTo>
                      <a:pt x="48" y="72"/>
                    </a:lnTo>
                    <a:lnTo>
                      <a:pt x="0" y="0"/>
                    </a:lnTo>
                    <a:lnTo>
                      <a:pt x="84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1" name="Freeform 52"/>
              <p:cNvSpPr>
                <a:spLocks/>
              </p:cNvSpPr>
              <p:nvPr/>
            </p:nvSpPr>
            <p:spPr bwMode="auto">
              <a:xfrm>
                <a:off x="2957" y="2099"/>
                <a:ext cx="102" cy="372"/>
              </a:xfrm>
              <a:custGeom>
                <a:avLst/>
                <a:gdLst>
                  <a:gd name="T0" fmla="*/ 0 w 102"/>
                  <a:gd name="T1" fmla="*/ 0 h 372"/>
                  <a:gd name="T2" fmla="*/ 90 w 102"/>
                  <a:gd name="T3" fmla="*/ 372 h 372"/>
                  <a:gd name="T4" fmla="*/ 102 w 102"/>
                  <a:gd name="T5" fmla="*/ 294 h 372"/>
                  <a:gd name="T6" fmla="*/ 90 w 102"/>
                  <a:gd name="T7" fmla="*/ 372 h 372"/>
                  <a:gd name="T8" fmla="*/ 42 w 102"/>
                  <a:gd name="T9" fmla="*/ 306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72"/>
                  <a:gd name="T17" fmla="*/ 102 w 102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72">
                    <a:moveTo>
                      <a:pt x="0" y="0"/>
                    </a:moveTo>
                    <a:lnTo>
                      <a:pt x="90" y="372"/>
                    </a:lnTo>
                    <a:lnTo>
                      <a:pt x="102" y="294"/>
                    </a:lnTo>
                    <a:lnTo>
                      <a:pt x="90" y="372"/>
                    </a:lnTo>
                    <a:lnTo>
                      <a:pt x="42" y="30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2" name="Freeform 53"/>
              <p:cNvSpPr>
                <a:spLocks/>
              </p:cNvSpPr>
              <p:nvPr/>
            </p:nvSpPr>
            <p:spPr bwMode="auto">
              <a:xfrm>
                <a:off x="2069" y="2045"/>
                <a:ext cx="888" cy="144"/>
              </a:xfrm>
              <a:custGeom>
                <a:avLst/>
                <a:gdLst>
                  <a:gd name="T0" fmla="*/ 888 w 888"/>
                  <a:gd name="T1" fmla="*/ 54 h 144"/>
                  <a:gd name="T2" fmla="*/ 0 w 888"/>
                  <a:gd name="T3" fmla="*/ 78 h 144"/>
                  <a:gd name="T4" fmla="*/ 180 w 888"/>
                  <a:gd name="T5" fmla="*/ 144 h 144"/>
                  <a:gd name="T6" fmla="*/ 0 w 888"/>
                  <a:gd name="T7" fmla="*/ 78 h 144"/>
                  <a:gd name="T8" fmla="*/ 174 w 888"/>
                  <a:gd name="T9" fmla="*/ 0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"/>
                  <a:gd name="T16" fmla="*/ 0 h 144"/>
                  <a:gd name="T17" fmla="*/ 888 w 88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" h="144">
                    <a:moveTo>
                      <a:pt x="888" y="54"/>
                    </a:moveTo>
                    <a:lnTo>
                      <a:pt x="0" y="78"/>
                    </a:lnTo>
                    <a:lnTo>
                      <a:pt x="180" y="144"/>
                    </a:lnTo>
                    <a:lnTo>
                      <a:pt x="0" y="78"/>
                    </a:lnTo>
                    <a:lnTo>
                      <a:pt x="174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3" name="Freeform 54"/>
              <p:cNvSpPr>
                <a:spLocks/>
              </p:cNvSpPr>
              <p:nvPr/>
            </p:nvSpPr>
            <p:spPr bwMode="auto">
              <a:xfrm>
                <a:off x="2543" y="1847"/>
                <a:ext cx="414" cy="252"/>
              </a:xfrm>
              <a:custGeom>
                <a:avLst/>
                <a:gdLst>
                  <a:gd name="T0" fmla="*/ 414 w 414"/>
                  <a:gd name="T1" fmla="*/ 252 h 252"/>
                  <a:gd name="T2" fmla="*/ 0 w 414"/>
                  <a:gd name="T3" fmla="*/ 0 h 252"/>
                  <a:gd name="T4" fmla="*/ 66 w 414"/>
                  <a:gd name="T5" fmla="*/ 84 h 252"/>
                  <a:gd name="T6" fmla="*/ 0 w 414"/>
                  <a:gd name="T7" fmla="*/ 0 h 252"/>
                  <a:gd name="T8" fmla="*/ 102 w 414"/>
                  <a:gd name="T9" fmla="*/ 18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4"/>
                  <a:gd name="T16" fmla="*/ 0 h 252"/>
                  <a:gd name="T17" fmla="*/ 414 w 414"/>
                  <a:gd name="T18" fmla="*/ 252 h 2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4" h="252">
                    <a:moveTo>
                      <a:pt x="414" y="252"/>
                    </a:moveTo>
                    <a:lnTo>
                      <a:pt x="0" y="0"/>
                    </a:lnTo>
                    <a:lnTo>
                      <a:pt x="66" y="84"/>
                    </a:lnTo>
                    <a:lnTo>
                      <a:pt x="0" y="0"/>
                    </a:lnTo>
                    <a:lnTo>
                      <a:pt x="102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4" name="Freeform 55"/>
              <p:cNvSpPr>
                <a:spLocks/>
              </p:cNvSpPr>
              <p:nvPr/>
            </p:nvSpPr>
            <p:spPr bwMode="auto">
              <a:xfrm>
                <a:off x="2957" y="1403"/>
                <a:ext cx="222" cy="696"/>
              </a:xfrm>
              <a:custGeom>
                <a:avLst/>
                <a:gdLst>
                  <a:gd name="T0" fmla="*/ 0 w 222"/>
                  <a:gd name="T1" fmla="*/ 696 h 696"/>
                  <a:gd name="T2" fmla="*/ 210 w 222"/>
                  <a:gd name="T3" fmla="*/ 0 h 696"/>
                  <a:gd name="T4" fmla="*/ 108 w 222"/>
                  <a:gd name="T5" fmla="*/ 126 h 696"/>
                  <a:gd name="T6" fmla="*/ 210 w 222"/>
                  <a:gd name="T7" fmla="*/ 0 h 696"/>
                  <a:gd name="T8" fmla="*/ 222 w 222"/>
                  <a:gd name="T9" fmla="*/ 156 h 6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696"/>
                  <a:gd name="T17" fmla="*/ 222 w 222"/>
                  <a:gd name="T18" fmla="*/ 696 h 6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696">
                    <a:moveTo>
                      <a:pt x="0" y="696"/>
                    </a:moveTo>
                    <a:lnTo>
                      <a:pt x="210" y="0"/>
                    </a:lnTo>
                    <a:lnTo>
                      <a:pt x="108" y="126"/>
                    </a:lnTo>
                    <a:lnTo>
                      <a:pt x="210" y="0"/>
                    </a:lnTo>
                    <a:lnTo>
                      <a:pt x="222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5" name="Freeform 56"/>
              <p:cNvSpPr>
                <a:spLocks/>
              </p:cNvSpPr>
              <p:nvPr/>
            </p:nvSpPr>
            <p:spPr bwMode="auto">
              <a:xfrm>
                <a:off x="2957" y="2099"/>
                <a:ext cx="240" cy="258"/>
              </a:xfrm>
              <a:custGeom>
                <a:avLst/>
                <a:gdLst>
                  <a:gd name="T0" fmla="*/ 0 w 240"/>
                  <a:gd name="T1" fmla="*/ 0 h 258"/>
                  <a:gd name="T2" fmla="*/ 240 w 240"/>
                  <a:gd name="T3" fmla="*/ 258 h 258"/>
                  <a:gd name="T4" fmla="*/ 216 w 240"/>
                  <a:gd name="T5" fmla="*/ 186 h 258"/>
                  <a:gd name="T6" fmla="*/ 240 w 240"/>
                  <a:gd name="T7" fmla="*/ 258 h 258"/>
                  <a:gd name="T8" fmla="*/ 174 w 240"/>
                  <a:gd name="T9" fmla="*/ 228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258"/>
                  <a:gd name="T17" fmla="*/ 240 w 240"/>
                  <a:gd name="T18" fmla="*/ 258 h 2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258">
                    <a:moveTo>
                      <a:pt x="0" y="0"/>
                    </a:moveTo>
                    <a:lnTo>
                      <a:pt x="240" y="258"/>
                    </a:lnTo>
                    <a:lnTo>
                      <a:pt x="216" y="186"/>
                    </a:lnTo>
                    <a:lnTo>
                      <a:pt x="240" y="258"/>
                    </a:lnTo>
                    <a:lnTo>
                      <a:pt x="174" y="22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6" name="Freeform 57"/>
              <p:cNvSpPr>
                <a:spLocks/>
              </p:cNvSpPr>
              <p:nvPr/>
            </p:nvSpPr>
            <p:spPr bwMode="auto">
              <a:xfrm>
                <a:off x="2957" y="2099"/>
                <a:ext cx="156" cy="408"/>
              </a:xfrm>
              <a:custGeom>
                <a:avLst/>
                <a:gdLst>
                  <a:gd name="T0" fmla="*/ 0 w 156"/>
                  <a:gd name="T1" fmla="*/ 0 h 408"/>
                  <a:gd name="T2" fmla="*/ 156 w 156"/>
                  <a:gd name="T3" fmla="*/ 408 h 408"/>
                  <a:gd name="T4" fmla="*/ 156 w 156"/>
                  <a:gd name="T5" fmla="*/ 312 h 408"/>
                  <a:gd name="T6" fmla="*/ 156 w 156"/>
                  <a:gd name="T7" fmla="*/ 408 h 408"/>
                  <a:gd name="T8" fmla="*/ 90 w 156"/>
                  <a:gd name="T9" fmla="*/ 342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408"/>
                  <a:gd name="T17" fmla="*/ 156 w 156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408">
                    <a:moveTo>
                      <a:pt x="0" y="0"/>
                    </a:moveTo>
                    <a:lnTo>
                      <a:pt x="156" y="408"/>
                    </a:lnTo>
                    <a:lnTo>
                      <a:pt x="156" y="312"/>
                    </a:lnTo>
                    <a:lnTo>
                      <a:pt x="156" y="408"/>
                    </a:lnTo>
                    <a:lnTo>
                      <a:pt x="90" y="3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7" name="Freeform 58"/>
              <p:cNvSpPr>
                <a:spLocks/>
              </p:cNvSpPr>
              <p:nvPr/>
            </p:nvSpPr>
            <p:spPr bwMode="auto">
              <a:xfrm>
                <a:off x="2951" y="2099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0 w 6"/>
                  <a:gd name="T5" fmla="*/ 12 h 18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18"/>
                  <a:gd name="T11" fmla="*/ 6 w 6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0" y="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8" name="Freeform 59"/>
              <p:cNvSpPr>
                <a:spLocks/>
              </p:cNvSpPr>
              <p:nvPr/>
            </p:nvSpPr>
            <p:spPr bwMode="auto">
              <a:xfrm>
                <a:off x="2945" y="2099"/>
                <a:ext cx="24" cy="126"/>
              </a:xfrm>
              <a:custGeom>
                <a:avLst/>
                <a:gdLst>
                  <a:gd name="T0" fmla="*/ 12 w 24"/>
                  <a:gd name="T1" fmla="*/ 0 h 126"/>
                  <a:gd name="T2" fmla="*/ 12 w 24"/>
                  <a:gd name="T3" fmla="*/ 126 h 126"/>
                  <a:gd name="T4" fmla="*/ 24 w 24"/>
                  <a:gd name="T5" fmla="*/ 102 h 126"/>
                  <a:gd name="T6" fmla="*/ 12 w 24"/>
                  <a:gd name="T7" fmla="*/ 126 h 126"/>
                  <a:gd name="T8" fmla="*/ 0 w 24"/>
                  <a:gd name="T9" fmla="*/ 102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26"/>
                  <a:gd name="T17" fmla="*/ 24 w 24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26">
                    <a:moveTo>
                      <a:pt x="12" y="0"/>
                    </a:moveTo>
                    <a:lnTo>
                      <a:pt x="12" y="126"/>
                    </a:lnTo>
                    <a:lnTo>
                      <a:pt x="24" y="102"/>
                    </a:lnTo>
                    <a:lnTo>
                      <a:pt x="12" y="126"/>
                    </a:lnTo>
                    <a:lnTo>
                      <a:pt x="0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89" name="Freeform 60"/>
              <p:cNvSpPr>
                <a:spLocks/>
              </p:cNvSpPr>
              <p:nvPr/>
            </p:nvSpPr>
            <p:spPr bwMode="auto">
              <a:xfrm>
                <a:off x="2957" y="2099"/>
                <a:ext cx="450" cy="762"/>
              </a:xfrm>
              <a:custGeom>
                <a:avLst/>
                <a:gdLst>
                  <a:gd name="T0" fmla="*/ 0 w 450"/>
                  <a:gd name="T1" fmla="*/ 0 h 762"/>
                  <a:gd name="T2" fmla="*/ 450 w 450"/>
                  <a:gd name="T3" fmla="*/ 762 h 762"/>
                  <a:gd name="T4" fmla="*/ 420 w 450"/>
                  <a:gd name="T5" fmla="*/ 576 h 762"/>
                  <a:gd name="T6" fmla="*/ 450 w 450"/>
                  <a:gd name="T7" fmla="*/ 762 h 762"/>
                  <a:gd name="T8" fmla="*/ 294 w 450"/>
                  <a:gd name="T9" fmla="*/ 648 h 7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0"/>
                  <a:gd name="T16" fmla="*/ 0 h 762"/>
                  <a:gd name="T17" fmla="*/ 450 w 450"/>
                  <a:gd name="T18" fmla="*/ 762 h 7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0" h="762">
                    <a:moveTo>
                      <a:pt x="0" y="0"/>
                    </a:moveTo>
                    <a:lnTo>
                      <a:pt x="450" y="762"/>
                    </a:lnTo>
                    <a:lnTo>
                      <a:pt x="420" y="576"/>
                    </a:lnTo>
                    <a:lnTo>
                      <a:pt x="450" y="762"/>
                    </a:lnTo>
                    <a:lnTo>
                      <a:pt x="294" y="6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0" name="Freeform 61"/>
              <p:cNvSpPr>
                <a:spLocks/>
              </p:cNvSpPr>
              <p:nvPr/>
            </p:nvSpPr>
            <p:spPr bwMode="auto">
              <a:xfrm>
                <a:off x="2957" y="1727"/>
                <a:ext cx="174" cy="372"/>
              </a:xfrm>
              <a:custGeom>
                <a:avLst/>
                <a:gdLst>
                  <a:gd name="T0" fmla="*/ 0 w 174"/>
                  <a:gd name="T1" fmla="*/ 372 h 372"/>
                  <a:gd name="T2" fmla="*/ 174 w 174"/>
                  <a:gd name="T3" fmla="*/ 0 h 372"/>
                  <a:gd name="T4" fmla="*/ 108 w 174"/>
                  <a:gd name="T5" fmla="*/ 60 h 372"/>
                  <a:gd name="T6" fmla="*/ 174 w 174"/>
                  <a:gd name="T7" fmla="*/ 0 h 372"/>
                  <a:gd name="T8" fmla="*/ 168 w 174"/>
                  <a:gd name="T9" fmla="*/ 90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372"/>
                  <a:gd name="T17" fmla="*/ 174 w 174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372">
                    <a:moveTo>
                      <a:pt x="0" y="372"/>
                    </a:moveTo>
                    <a:lnTo>
                      <a:pt x="174" y="0"/>
                    </a:lnTo>
                    <a:lnTo>
                      <a:pt x="108" y="60"/>
                    </a:lnTo>
                    <a:lnTo>
                      <a:pt x="174" y="0"/>
                    </a:lnTo>
                    <a:lnTo>
                      <a:pt x="168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1" name="Freeform 62"/>
              <p:cNvSpPr>
                <a:spLocks/>
              </p:cNvSpPr>
              <p:nvPr/>
            </p:nvSpPr>
            <p:spPr bwMode="auto">
              <a:xfrm>
                <a:off x="2957" y="1859"/>
                <a:ext cx="300" cy="240"/>
              </a:xfrm>
              <a:custGeom>
                <a:avLst/>
                <a:gdLst>
                  <a:gd name="T0" fmla="*/ 0 w 300"/>
                  <a:gd name="T1" fmla="*/ 240 h 240"/>
                  <a:gd name="T2" fmla="*/ 300 w 300"/>
                  <a:gd name="T3" fmla="*/ 0 h 240"/>
                  <a:gd name="T4" fmla="*/ 222 w 300"/>
                  <a:gd name="T5" fmla="*/ 24 h 240"/>
                  <a:gd name="T6" fmla="*/ 300 w 300"/>
                  <a:gd name="T7" fmla="*/ 0 h 240"/>
                  <a:gd name="T8" fmla="*/ 258 w 300"/>
                  <a:gd name="T9" fmla="*/ 72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240"/>
                  <a:gd name="T17" fmla="*/ 300 w 300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240">
                    <a:moveTo>
                      <a:pt x="0" y="240"/>
                    </a:moveTo>
                    <a:lnTo>
                      <a:pt x="300" y="0"/>
                    </a:lnTo>
                    <a:lnTo>
                      <a:pt x="222" y="24"/>
                    </a:lnTo>
                    <a:lnTo>
                      <a:pt x="300" y="0"/>
                    </a:lnTo>
                    <a:lnTo>
                      <a:pt x="258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2" name="Freeform 63"/>
              <p:cNvSpPr>
                <a:spLocks/>
              </p:cNvSpPr>
              <p:nvPr/>
            </p:nvSpPr>
            <p:spPr bwMode="auto">
              <a:xfrm>
                <a:off x="2951" y="1817"/>
                <a:ext cx="42" cy="282"/>
              </a:xfrm>
              <a:custGeom>
                <a:avLst/>
                <a:gdLst>
                  <a:gd name="T0" fmla="*/ 6 w 42"/>
                  <a:gd name="T1" fmla="*/ 282 h 282"/>
                  <a:gd name="T2" fmla="*/ 24 w 42"/>
                  <a:gd name="T3" fmla="*/ 0 h 282"/>
                  <a:gd name="T4" fmla="*/ 0 w 42"/>
                  <a:gd name="T5" fmla="*/ 54 h 282"/>
                  <a:gd name="T6" fmla="*/ 24 w 42"/>
                  <a:gd name="T7" fmla="*/ 0 h 282"/>
                  <a:gd name="T8" fmla="*/ 42 w 42"/>
                  <a:gd name="T9" fmla="*/ 60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82"/>
                  <a:gd name="T17" fmla="*/ 42 w 42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82">
                    <a:moveTo>
                      <a:pt x="6" y="282"/>
                    </a:moveTo>
                    <a:lnTo>
                      <a:pt x="24" y="0"/>
                    </a:lnTo>
                    <a:lnTo>
                      <a:pt x="0" y="54"/>
                    </a:lnTo>
                    <a:lnTo>
                      <a:pt x="24" y="0"/>
                    </a:lnTo>
                    <a:lnTo>
                      <a:pt x="42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3" name="Freeform 64"/>
              <p:cNvSpPr>
                <a:spLocks/>
              </p:cNvSpPr>
              <p:nvPr/>
            </p:nvSpPr>
            <p:spPr bwMode="auto">
              <a:xfrm>
                <a:off x="2957" y="2099"/>
                <a:ext cx="234" cy="102"/>
              </a:xfrm>
              <a:custGeom>
                <a:avLst/>
                <a:gdLst>
                  <a:gd name="T0" fmla="*/ 0 w 234"/>
                  <a:gd name="T1" fmla="*/ 0 h 102"/>
                  <a:gd name="T2" fmla="*/ 234 w 234"/>
                  <a:gd name="T3" fmla="*/ 102 h 102"/>
                  <a:gd name="T4" fmla="*/ 192 w 234"/>
                  <a:gd name="T5" fmla="*/ 60 h 102"/>
                  <a:gd name="T6" fmla="*/ 234 w 234"/>
                  <a:gd name="T7" fmla="*/ 102 h 102"/>
                  <a:gd name="T8" fmla="*/ 180 w 234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"/>
                  <a:gd name="T16" fmla="*/ 0 h 102"/>
                  <a:gd name="T17" fmla="*/ 234 w 234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" h="102">
                    <a:moveTo>
                      <a:pt x="0" y="0"/>
                    </a:moveTo>
                    <a:lnTo>
                      <a:pt x="234" y="102"/>
                    </a:lnTo>
                    <a:lnTo>
                      <a:pt x="192" y="60"/>
                    </a:lnTo>
                    <a:lnTo>
                      <a:pt x="234" y="102"/>
                    </a:lnTo>
                    <a:lnTo>
                      <a:pt x="180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4" name="Freeform 65"/>
              <p:cNvSpPr>
                <a:spLocks/>
              </p:cNvSpPr>
              <p:nvPr/>
            </p:nvSpPr>
            <p:spPr bwMode="auto">
              <a:xfrm>
                <a:off x="2801" y="2099"/>
                <a:ext cx="156" cy="120"/>
              </a:xfrm>
              <a:custGeom>
                <a:avLst/>
                <a:gdLst>
                  <a:gd name="T0" fmla="*/ 156 w 156"/>
                  <a:gd name="T1" fmla="*/ 0 h 120"/>
                  <a:gd name="T2" fmla="*/ 0 w 156"/>
                  <a:gd name="T3" fmla="*/ 120 h 120"/>
                  <a:gd name="T4" fmla="*/ 42 w 156"/>
                  <a:gd name="T5" fmla="*/ 108 h 120"/>
                  <a:gd name="T6" fmla="*/ 0 w 156"/>
                  <a:gd name="T7" fmla="*/ 120 h 120"/>
                  <a:gd name="T8" fmla="*/ 24 w 156"/>
                  <a:gd name="T9" fmla="*/ 84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120"/>
                  <a:gd name="T17" fmla="*/ 156 w 156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120">
                    <a:moveTo>
                      <a:pt x="156" y="0"/>
                    </a:moveTo>
                    <a:lnTo>
                      <a:pt x="0" y="120"/>
                    </a:lnTo>
                    <a:lnTo>
                      <a:pt x="42" y="108"/>
                    </a:lnTo>
                    <a:lnTo>
                      <a:pt x="0" y="120"/>
                    </a:lnTo>
                    <a:lnTo>
                      <a:pt x="24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5" name="Freeform 66"/>
              <p:cNvSpPr>
                <a:spLocks/>
              </p:cNvSpPr>
              <p:nvPr/>
            </p:nvSpPr>
            <p:spPr bwMode="auto">
              <a:xfrm>
                <a:off x="2357" y="2099"/>
                <a:ext cx="600" cy="120"/>
              </a:xfrm>
              <a:custGeom>
                <a:avLst/>
                <a:gdLst>
                  <a:gd name="T0" fmla="*/ 600 w 600"/>
                  <a:gd name="T1" fmla="*/ 0 h 120"/>
                  <a:gd name="T2" fmla="*/ 0 w 600"/>
                  <a:gd name="T3" fmla="*/ 90 h 120"/>
                  <a:gd name="T4" fmla="*/ 126 w 600"/>
                  <a:gd name="T5" fmla="*/ 120 h 120"/>
                  <a:gd name="T6" fmla="*/ 0 w 600"/>
                  <a:gd name="T7" fmla="*/ 90 h 120"/>
                  <a:gd name="T8" fmla="*/ 108 w 600"/>
                  <a:gd name="T9" fmla="*/ 24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120"/>
                  <a:gd name="T17" fmla="*/ 600 w 600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120">
                    <a:moveTo>
                      <a:pt x="600" y="0"/>
                    </a:moveTo>
                    <a:lnTo>
                      <a:pt x="0" y="90"/>
                    </a:lnTo>
                    <a:lnTo>
                      <a:pt x="126" y="120"/>
                    </a:lnTo>
                    <a:lnTo>
                      <a:pt x="0" y="90"/>
                    </a:lnTo>
                    <a:lnTo>
                      <a:pt x="108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6" name="Freeform 67"/>
              <p:cNvSpPr>
                <a:spLocks/>
              </p:cNvSpPr>
              <p:nvPr/>
            </p:nvSpPr>
            <p:spPr bwMode="auto">
              <a:xfrm>
                <a:off x="2957" y="1967"/>
                <a:ext cx="48" cy="132"/>
              </a:xfrm>
              <a:custGeom>
                <a:avLst/>
                <a:gdLst>
                  <a:gd name="T0" fmla="*/ 0 w 48"/>
                  <a:gd name="T1" fmla="*/ 132 h 132"/>
                  <a:gd name="T2" fmla="*/ 48 w 48"/>
                  <a:gd name="T3" fmla="*/ 0 h 132"/>
                  <a:gd name="T4" fmla="*/ 30 w 48"/>
                  <a:gd name="T5" fmla="*/ 24 h 132"/>
                  <a:gd name="T6" fmla="*/ 48 w 48"/>
                  <a:gd name="T7" fmla="*/ 0 h 132"/>
                  <a:gd name="T8" fmla="*/ 48 w 48"/>
                  <a:gd name="T9" fmla="*/ 30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32"/>
                  <a:gd name="T17" fmla="*/ 48 w 48"/>
                  <a:gd name="T18" fmla="*/ 132 h 1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32">
                    <a:moveTo>
                      <a:pt x="0" y="132"/>
                    </a:moveTo>
                    <a:lnTo>
                      <a:pt x="48" y="0"/>
                    </a:lnTo>
                    <a:lnTo>
                      <a:pt x="30" y="24"/>
                    </a:lnTo>
                    <a:lnTo>
                      <a:pt x="48" y="0"/>
                    </a:lnTo>
                    <a:lnTo>
                      <a:pt x="48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7" name="Freeform 68"/>
              <p:cNvSpPr>
                <a:spLocks/>
              </p:cNvSpPr>
              <p:nvPr/>
            </p:nvSpPr>
            <p:spPr bwMode="auto">
              <a:xfrm>
                <a:off x="2957" y="2099"/>
                <a:ext cx="588" cy="156"/>
              </a:xfrm>
              <a:custGeom>
                <a:avLst/>
                <a:gdLst>
                  <a:gd name="T0" fmla="*/ 0 w 588"/>
                  <a:gd name="T1" fmla="*/ 0 h 156"/>
                  <a:gd name="T2" fmla="*/ 588 w 588"/>
                  <a:gd name="T3" fmla="*/ 138 h 156"/>
                  <a:gd name="T4" fmla="*/ 486 w 588"/>
                  <a:gd name="T5" fmla="*/ 66 h 156"/>
                  <a:gd name="T6" fmla="*/ 588 w 588"/>
                  <a:gd name="T7" fmla="*/ 138 h 156"/>
                  <a:gd name="T8" fmla="*/ 462 w 588"/>
                  <a:gd name="T9" fmla="*/ 156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8"/>
                  <a:gd name="T16" fmla="*/ 0 h 156"/>
                  <a:gd name="T17" fmla="*/ 588 w 58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8" h="156">
                    <a:moveTo>
                      <a:pt x="0" y="0"/>
                    </a:moveTo>
                    <a:lnTo>
                      <a:pt x="588" y="138"/>
                    </a:lnTo>
                    <a:lnTo>
                      <a:pt x="486" y="66"/>
                    </a:lnTo>
                    <a:lnTo>
                      <a:pt x="588" y="138"/>
                    </a:lnTo>
                    <a:lnTo>
                      <a:pt x="462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8" name="Freeform 69"/>
              <p:cNvSpPr>
                <a:spLocks/>
              </p:cNvSpPr>
              <p:nvPr/>
            </p:nvSpPr>
            <p:spPr bwMode="auto">
              <a:xfrm>
                <a:off x="2957" y="1769"/>
                <a:ext cx="252" cy="330"/>
              </a:xfrm>
              <a:custGeom>
                <a:avLst/>
                <a:gdLst>
                  <a:gd name="T0" fmla="*/ 0 w 252"/>
                  <a:gd name="T1" fmla="*/ 330 h 330"/>
                  <a:gd name="T2" fmla="*/ 252 w 252"/>
                  <a:gd name="T3" fmla="*/ 0 h 330"/>
                  <a:gd name="T4" fmla="*/ 180 w 252"/>
                  <a:gd name="T5" fmla="*/ 48 h 330"/>
                  <a:gd name="T6" fmla="*/ 252 w 252"/>
                  <a:gd name="T7" fmla="*/ 0 h 330"/>
                  <a:gd name="T8" fmla="*/ 228 w 252"/>
                  <a:gd name="T9" fmla="*/ 84 h 3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330"/>
                  <a:gd name="T17" fmla="*/ 252 w 252"/>
                  <a:gd name="T18" fmla="*/ 330 h 3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330">
                    <a:moveTo>
                      <a:pt x="0" y="330"/>
                    </a:moveTo>
                    <a:lnTo>
                      <a:pt x="252" y="0"/>
                    </a:lnTo>
                    <a:lnTo>
                      <a:pt x="180" y="48"/>
                    </a:lnTo>
                    <a:lnTo>
                      <a:pt x="252" y="0"/>
                    </a:lnTo>
                    <a:lnTo>
                      <a:pt x="228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599" name="Freeform 70"/>
              <p:cNvSpPr>
                <a:spLocks/>
              </p:cNvSpPr>
              <p:nvPr/>
            </p:nvSpPr>
            <p:spPr bwMode="auto">
              <a:xfrm>
                <a:off x="2957" y="2099"/>
                <a:ext cx="384" cy="402"/>
              </a:xfrm>
              <a:custGeom>
                <a:avLst/>
                <a:gdLst>
                  <a:gd name="T0" fmla="*/ 0 w 384"/>
                  <a:gd name="T1" fmla="*/ 0 h 402"/>
                  <a:gd name="T2" fmla="*/ 384 w 384"/>
                  <a:gd name="T3" fmla="*/ 402 h 402"/>
                  <a:gd name="T4" fmla="*/ 342 w 384"/>
                  <a:gd name="T5" fmla="*/ 288 h 402"/>
                  <a:gd name="T6" fmla="*/ 384 w 384"/>
                  <a:gd name="T7" fmla="*/ 402 h 402"/>
                  <a:gd name="T8" fmla="*/ 276 w 384"/>
                  <a:gd name="T9" fmla="*/ 354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402"/>
                  <a:gd name="T17" fmla="*/ 384 w 384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402">
                    <a:moveTo>
                      <a:pt x="0" y="0"/>
                    </a:moveTo>
                    <a:lnTo>
                      <a:pt x="384" y="402"/>
                    </a:lnTo>
                    <a:lnTo>
                      <a:pt x="342" y="288"/>
                    </a:lnTo>
                    <a:lnTo>
                      <a:pt x="384" y="402"/>
                    </a:lnTo>
                    <a:lnTo>
                      <a:pt x="276" y="3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0" name="Freeform 71"/>
              <p:cNvSpPr>
                <a:spLocks/>
              </p:cNvSpPr>
              <p:nvPr/>
            </p:nvSpPr>
            <p:spPr bwMode="auto">
              <a:xfrm>
                <a:off x="2957" y="1997"/>
                <a:ext cx="84" cy="102"/>
              </a:xfrm>
              <a:custGeom>
                <a:avLst/>
                <a:gdLst>
                  <a:gd name="T0" fmla="*/ 0 w 84"/>
                  <a:gd name="T1" fmla="*/ 102 h 102"/>
                  <a:gd name="T2" fmla="*/ 84 w 84"/>
                  <a:gd name="T3" fmla="*/ 0 h 102"/>
                  <a:gd name="T4" fmla="*/ 60 w 84"/>
                  <a:gd name="T5" fmla="*/ 12 h 102"/>
                  <a:gd name="T6" fmla="*/ 84 w 84"/>
                  <a:gd name="T7" fmla="*/ 0 h 102"/>
                  <a:gd name="T8" fmla="*/ 78 w 84"/>
                  <a:gd name="T9" fmla="*/ 3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02"/>
                  <a:gd name="T17" fmla="*/ 84 w 84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02">
                    <a:moveTo>
                      <a:pt x="0" y="102"/>
                    </a:moveTo>
                    <a:lnTo>
                      <a:pt x="84" y="0"/>
                    </a:lnTo>
                    <a:lnTo>
                      <a:pt x="60" y="12"/>
                    </a:lnTo>
                    <a:lnTo>
                      <a:pt x="84" y="0"/>
                    </a:lnTo>
                    <a:lnTo>
                      <a:pt x="78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1" name="Freeform 72"/>
              <p:cNvSpPr>
                <a:spLocks/>
              </p:cNvSpPr>
              <p:nvPr/>
            </p:nvSpPr>
            <p:spPr bwMode="auto">
              <a:xfrm>
                <a:off x="2543" y="2099"/>
                <a:ext cx="414" cy="300"/>
              </a:xfrm>
              <a:custGeom>
                <a:avLst/>
                <a:gdLst>
                  <a:gd name="T0" fmla="*/ 414 w 414"/>
                  <a:gd name="T1" fmla="*/ 0 h 300"/>
                  <a:gd name="T2" fmla="*/ 0 w 414"/>
                  <a:gd name="T3" fmla="*/ 300 h 300"/>
                  <a:gd name="T4" fmla="*/ 108 w 414"/>
                  <a:gd name="T5" fmla="*/ 270 h 300"/>
                  <a:gd name="T6" fmla="*/ 0 w 414"/>
                  <a:gd name="T7" fmla="*/ 300 h 300"/>
                  <a:gd name="T8" fmla="*/ 60 w 414"/>
                  <a:gd name="T9" fmla="*/ 204 h 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4"/>
                  <a:gd name="T16" fmla="*/ 0 h 300"/>
                  <a:gd name="T17" fmla="*/ 414 w 414"/>
                  <a:gd name="T18" fmla="*/ 300 h 3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4" h="300">
                    <a:moveTo>
                      <a:pt x="414" y="0"/>
                    </a:moveTo>
                    <a:lnTo>
                      <a:pt x="0" y="300"/>
                    </a:lnTo>
                    <a:lnTo>
                      <a:pt x="108" y="270"/>
                    </a:lnTo>
                    <a:lnTo>
                      <a:pt x="0" y="300"/>
                    </a:lnTo>
                    <a:lnTo>
                      <a:pt x="60" y="20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2" name="Freeform 73"/>
              <p:cNvSpPr>
                <a:spLocks/>
              </p:cNvSpPr>
              <p:nvPr/>
            </p:nvSpPr>
            <p:spPr bwMode="auto">
              <a:xfrm>
                <a:off x="2957" y="2099"/>
                <a:ext cx="444" cy="78"/>
              </a:xfrm>
              <a:custGeom>
                <a:avLst/>
                <a:gdLst>
                  <a:gd name="T0" fmla="*/ 0 w 444"/>
                  <a:gd name="T1" fmla="*/ 0 h 78"/>
                  <a:gd name="T2" fmla="*/ 444 w 444"/>
                  <a:gd name="T3" fmla="*/ 48 h 78"/>
                  <a:gd name="T4" fmla="*/ 360 w 444"/>
                  <a:gd name="T5" fmla="*/ 6 h 78"/>
                  <a:gd name="T6" fmla="*/ 444 w 444"/>
                  <a:gd name="T7" fmla="*/ 48 h 78"/>
                  <a:gd name="T8" fmla="*/ 348 w 444"/>
                  <a:gd name="T9" fmla="*/ 7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78"/>
                  <a:gd name="T17" fmla="*/ 444 w 444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78">
                    <a:moveTo>
                      <a:pt x="0" y="0"/>
                    </a:moveTo>
                    <a:lnTo>
                      <a:pt x="444" y="48"/>
                    </a:lnTo>
                    <a:lnTo>
                      <a:pt x="360" y="6"/>
                    </a:lnTo>
                    <a:lnTo>
                      <a:pt x="444" y="48"/>
                    </a:lnTo>
                    <a:lnTo>
                      <a:pt x="348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3" name="Freeform 74"/>
              <p:cNvSpPr>
                <a:spLocks/>
              </p:cNvSpPr>
              <p:nvPr/>
            </p:nvSpPr>
            <p:spPr bwMode="auto">
              <a:xfrm>
                <a:off x="2957" y="2057"/>
                <a:ext cx="162" cy="42"/>
              </a:xfrm>
              <a:custGeom>
                <a:avLst/>
                <a:gdLst>
                  <a:gd name="T0" fmla="*/ 0 w 162"/>
                  <a:gd name="T1" fmla="*/ 42 h 42"/>
                  <a:gd name="T2" fmla="*/ 162 w 162"/>
                  <a:gd name="T3" fmla="*/ 6 h 42"/>
                  <a:gd name="T4" fmla="*/ 126 w 162"/>
                  <a:gd name="T5" fmla="*/ 0 h 42"/>
                  <a:gd name="T6" fmla="*/ 162 w 162"/>
                  <a:gd name="T7" fmla="*/ 6 h 42"/>
                  <a:gd name="T8" fmla="*/ 132 w 162"/>
                  <a:gd name="T9" fmla="*/ 24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42"/>
                  <a:gd name="T17" fmla="*/ 162 w 162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42">
                    <a:moveTo>
                      <a:pt x="0" y="42"/>
                    </a:moveTo>
                    <a:lnTo>
                      <a:pt x="162" y="6"/>
                    </a:lnTo>
                    <a:lnTo>
                      <a:pt x="126" y="0"/>
                    </a:lnTo>
                    <a:lnTo>
                      <a:pt x="162" y="6"/>
                    </a:lnTo>
                    <a:lnTo>
                      <a:pt x="132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4" name="Freeform 75"/>
              <p:cNvSpPr>
                <a:spLocks/>
              </p:cNvSpPr>
              <p:nvPr/>
            </p:nvSpPr>
            <p:spPr bwMode="auto">
              <a:xfrm>
                <a:off x="2699" y="2099"/>
                <a:ext cx="258" cy="228"/>
              </a:xfrm>
              <a:custGeom>
                <a:avLst/>
                <a:gdLst>
                  <a:gd name="T0" fmla="*/ 258 w 258"/>
                  <a:gd name="T1" fmla="*/ 0 h 228"/>
                  <a:gd name="T2" fmla="*/ 0 w 258"/>
                  <a:gd name="T3" fmla="*/ 228 h 228"/>
                  <a:gd name="T4" fmla="*/ 66 w 258"/>
                  <a:gd name="T5" fmla="*/ 198 h 228"/>
                  <a:gd name="T6" fmla="*/ 0 w 258"/>
                  <a:gd name="T7" fmla="*/ 228 h 228"/>
                  <a:gd name="T8" fmla="*/ 30 w 258"/>
                  <a:gd name="T9" fmla="*/ 162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228"/>
                  <a:gd name="T17" fmla="*/ 258 w 258"/>
                  <a:gd name="T18" fmla="*/ 228 h 2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228">
                    <a:moveTo>
                      <a:pt x="258" y="0"/>
                    </a:moveTo>
                    <a:lnTo>
                      <a:pt x="0" y="228"/>
                    </a:lnTo>
                    <a:lnTo>
                      <a:pt x="66" y="198"/>
                    </a:lnTo>
                    <a:lnTo>
                      <a:pt x="0" y="228"/>
                    </a:lnTo>
                    <a:lnTo>
                      <a:pt x="30" y="16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5" name="Freeform 76"/>
              <p:cNvSpPr>
                <a:spLocks/>
              </p:cNvSpPr>
              <p:nvPr/>
            </p:nvSpPr>
            <p:spPr bwMode="auto">
              <a:xfrm>
                <a:off x="2957" y="2099"/>
                <a:ext cx="180" cy="384"/>
              </a:xfrm>
              <a:custGeom>
                <a:avLst/>
                <a:gdLst>
                  <a:gd name="T0" fmla="*/ 0 w 180"/>
                  <a:gd name="T1" fmla="*/ 0 h 384"/>
                  <a:gd name="T2" fmla="*/ 180 w 180"/>
                  <a:gd name="T3" fmla="*/ 384 h 384"/>
                  <a:gd name="T4" fmla="*/ 174 w 180"/>
                  <a:gd name="T5" fmla="*/ 294 h 384"/>
                  <a:gd name="T6" fmla="*/ 180 w 180"/>
                  <a:gd name="T7" fmla="*/ 384 h 384"/>
                  <a:gd name="T8" fmla="*/ 114 w 180"/>
                  <a:gd name="T9" fmla="*/ 32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"/>
                  <a:gd name="T16" fmla="*/ 0 h 384"/>
                  <a:gd name="T17" fmla="*/ 180 w 180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" h="384">
                    <a:moveTo>
                      <a:pt x="0" y="0"/>
                    </a:moveTo>
                    <a:lnTo>
                      <a:pt x="180" y="384"/>
                    </a:lnTo>
                    <a:lnTo>
                      <a:pt x="174" y="294"/>
                    </a:lnTo>
                    <a:lnTo>
                      <a:pt x="180" y="384"/>
                    </a:lnTo>
                    <a:lnTo>
                      <a:pt x="114" y="3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6" name="Freeform 77"/>
              <p:cNvSpPr>
                <a:spLocks/>
              </p:cNvSpPr>
              <p:nvPr/>
            </p:nvSpPr>
            <p:spPr bwMode="auto">
              <a:xfrm>
                <a:off x="2957" y="1865"/>
                <a:ext cx="318" cy="234"/>
              </a:xfrm>
              <a:custGeom>
                <a:avLst/>
                <a:gdLst>
                  <a:gd name="T0" fmla="*/ 0 w 318"/>
                  <a:gd name="T1" fmla="*/ 234 h 234"/>
                  <a:gd name="T2" fmla="*/ 318 w 318"/>
                  <a:gd name="T3" fmla="*/ 0 h 234"/>
                  <a:gd name="T4" fmla="*/ 234 w 318"/>
                  <a:gd name="T5" fmla="*/ 18 h 234"/>
                  <a:gd name="T6" fmla="*/ 318 w 318"/>
                  <a:gd name="T7" fmla="*/ 0 h 234"/>
                  <a:gd name="T8" fmla="*/ 276 w 318"/>
                  <a:gd name="T9" fmla="*/ 72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234"/>
                  <a:gd name="T17" fmla="*/ 318 w 318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234">
                    <a:moveTo>
                      <a:pt x="0" y="234"/>
                    </a:moveTo>
                    <a:lnTo>
                      <a:pt x="318" y="0"/>
                    </a:lnTo>
                    <a:lnTo>
                      <a:pt x="234" y="18"/>
                    </a:lnTo>
                    <a:lnTo>
                      <a:pt x="318" y="0"/>
                    </a:lnTo>
                    <a:lnTo>
                      <a:pt x="276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7" name="Freeform 78"/>
              <p:cNvSpPr>
                <a:spLocks/>
              </p:cNvSpPr>
              <p:nvPr/>
            </p:nvSpPr>
            <p:spPr bwMode="auto">
              <a:xfrm>
                <a:off x="2621" y="2099"/>
                <a:ext cx="336" cy="108"/>
              </a:xfrm>
              <a:custGeom>
                <a:avLst/>
                <a:gdLst>
                  <a:gd name="T0" fmla="*/ 336 w 336"/>
                  <a:gd name="T1" fmla="*/ 0 h 108"/>
                  <a:gd name="T2" fmla="*/ 0 w 336"/>
                  <a:gd name="T3" fmla="*/ 108 h 108"/>
                  <a:gd name="T4" fmla="*/ 78 w 336"/>
                  <a:gd name="T5" fmla="*/ 108 h 108"/>
                  <a:gd name="T6" fmla="*/ 0 w 336"/>
                  <a:gd name="T7" fmla="*/ 108 h 108"/>
                  <a:gd name="T8" fmla="*/ 60 w 336"/>
                  <a:gd name="T9" fmla="*/ 5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6"/>
                  <a:gd name="T16" fmla="*/ 0 h 108"/>
                  <a:gd name="T17" fmla="*/ 336 w 336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6" h="108">
                    <a:moveTo>
                      <a:pt x="336" y="0"/>
                    </a:moveTo>
                    <a:lnTo>
                      <a:pt x="0" y="108"/>
                    </a:lnTo>
                    <a:lnTo>
                      <a:pt x="78" y="108"/>
                    </a:lnTo>
                    <a:lnTo>
                      <a:pt x="0" y="108"/>
                    </a:lnTo>
                    <a:lnTo>
                      <a:pt x="60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8" name="Freeform 79"/>
              <p:cNvSpPr>
                <a:spLocks/>
              </p:cNvSpPr>
              <p:nvPr/>
            </p:nvSpPr>
            <p:spPr bwMode="auto">
              <a:xfrm>
                <a:off x="2471" y="2099"/>
                <a:ext cx="486" cy="900"/>
              </a:xfrm>
              <a:custGeom>
                <a:avLst/>
                <a:gdLst>
                  <a:gd name="T0" fmla="*/ 486 w 486"/>
                  <a:gd name="T1" fmla="*/ 0 h 900"/>
                  <a:gd name="T2" fmla="*/ 0 w 486"/>
                  <a:gd name="T3" fmla="*/ 900 h 900"/>
                  <a:gd name="T4" fmla="*/ 168 w 486"/>
                  <a:gd name="T5" fmla="*/ 756 h 900"/>
                  <a:gd name="T6" fmla="*/ 0 w 486"/>
                  <a:gd name="T7" fmla="*/ 900 h 900"/>
                  <a:gd name="T8" fmla="*/ 24 w 486"/>
                  <a:gd name="T9" fmla="*/ 678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6"/>
                  <a:gd name="T16" fmla="*/ 0 h 900"/>
                  <a:gd name="T17" fmla="*/ 486 w 486"/>
                  <a:gd name="T18" fmla="*/ 900 h 9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6" h="900">
                    <a:moveTo>
                      <a:pt x="486" y="0"/>
                    </a:moveTo>
                    <a:lnTo>
                      <a:pt x="0" y="900"/>
                    </a:lnTo>
                    <a:lnTo>
                      <a:pt x="168" y="756"/>
                    </a:lnTo>
                    <a:lnTo>
                      <a:pt x="0" y="900"/>
                    </a:lnTo>
                    <a:lnTo>
                      <a:pt x="24" y="6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09" name="Freeform 80"/>
              <p:cNvSpPr>
                <a:spLocks/>
              </p:cNvSpPr>
              <p:nvPr/>
            </p:nvSpPr>
            <p:spPr bwMode="auto">
              <a:xfrm>
                <a:off x="2957" y="2099"/>
                <a:ext cx="402" cy="210"/>
              </a:xfrm>
              <a:custGeom>
                <a:avLst/>
                <a:gdLst>
                  <a:gd name="T0" fmla="*/ 0 w 402"/>
                  <a:gd name="T1" fmla="*/ 0 h 210"/>
                  <a:gd name="T2" fmla="*/ 402 w 402"/>
                  <a:gd name="T3" fmla="*/ 210 h 210"/>
                  <a:gd name="T4" fmla="*/ 342 w 402"/>
                  <a:gd name="T5" fmla="*/ 132 h 210"/>
                  <a:gd name="T6" fmla="*/ 402 w 402"/>
                  <a:gd name="T7" fmla="*/ 210 h 210"/>
                  <a:gd name="T8" fmla="*/ 306 w 402"/>
                  <a:gd name="T9" fmla="*/ 198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2"/>
                  <a:gd name="T16" fmla="*/ 0 h 210"/>
                  <a:gd name="T17" fmla="*/ 402 w 402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2" h="210">
                    <a:moveTo>
                      <a:pt x="0" y="0"/>
                    </a:moveTo>
                    <a:lnTo>
                      <a:pt x="402" y="210"/>
                    </a:lnTo>
                    <a:lnTo>
                      <a:pt x="342" y="132"/>
                    </a:lnTo>
                    <a:lnTo>
                      <a:pt x="402" y="210"/>
                    </a:lnTo>
                    <a:lnTo>
                      <a:pt x="306" y="1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0" name="Freeform 81"/>
              <p:cNvSpPr>
                <a:spLocks/>
              </p:cNvSpPr>
              <p:nvPr/>
            </p:nvSpPr>
            <p:spPr bwMode="auto">
              <a:xfrm>
                <a:off x="2957" y="2003"/>
                <a:ext cx="132" cy="96"/>
              </a:xfrm>
              <a:custGeom>
                <a:avLst/>
                <a:gdLst>
                  <a:gd name="T0" fmla="*/ 0 w 132"/>
                  <a:gd name="T1" fmla="*/ 96 h 96"/>
                  <a:gd name="T2" fmla="*/ 132 w 132"/>
                  <a:gd name="T3" fmla="*/ 0 h 96"/>
                  <a:gd name="T4" fmla="*/ 102 w 132"/>
                  <a:gd name="T5" fmla="*/ 6 h 96"/>
                  <a:gd name="T6" fmla="*/ 132 w 132"/>
                  <a:gd name="T7" fmla="*/ 0 h 96"/>
                  <a:gd name="T8" fmla="*/ 114 w 132"/>
                  <a:gd name="T9" fmla="*/ 3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96"/>
                  <a:gd name="T17" fmla="*/ 132 w 13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96">
                    <a:moveTo>
                      <a:pt x="0" y="96"/>
                    </a:moveTo>
                    <a:lnTo>
                      <a:pt x="132" y="0"/>
                    </a:lnTo>
                    <a:lnTo>
                      <a:pt x="102" y="6"/>
                    </a:lnTo>
                    <a:lnTo>
                      <a:pt x="132" y="0"/>
                    </a:lnTo>
                    <a:lnTo>
                      <a:pt x="114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1" name="Freeform 82"/>
              <p:cNvSpPr>
                <a:spLocks/>
              </p:cNvSpPr>
              <p:nvPr/>
            </p:nvSpPr>
            <p:spPr bwMode="auto">
              <a:xfrm>
                <a:off x="2933" y="2099"/>
                <a:ext cx="66" cy="408"/>
              </a:xfrm>
              <a:custGeom>
                <a:avLst/>
                <a:gdLst>
                  <a:gd name="T0" fmla="*/ 24 w 66"/>
                  <a:gd name="T1" fmla="*/ 0 h 408"/>
                  <a:gd name="T2" fmla="*/ 30 w 66"/>
                  <a:gd name="T3" fmla="*/ 408 h 408"/>
                  <a:gd name="T4" fmla="*/ 66 w 66"/>
                  <a:gd name="T5" fmla="*/ 324 h 408"/>
                  <a:gd name="T6" fmla="*/ 30 w 66"/>
                  <a:gd name="T7" fmla="*/ 408 h 408"/>
                  <a:gd name="T8" fmla="*/ 0 w 66"/>
                  <a:gd name="T9" fmla="*/ 324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408"/>
                  <a:gd name="T17" fmla="*/ 66 w 66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408">
                    <a:moveTo>
                      <a:pt x="24" y="0"/>
                    </a:moveTo>
                    <a:lnTo>
                      <a:pt x="30" y="408"/>
                    </a:lnTo>
                    <a:lnTo>
                      <a:pt x="66" y="324"/>
                    </a:lnTo>
                    <a:lnTo>
                      <a:pt x="30" y="408"/>
                    </a:lnTo>
                    <a:lnTo>
                      <a:pt x="0" y="3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2" name="Freeform 83"/>
              <p:cNvSpPr>
                <a:spLocks/>
              </p:cNvSpPr>
              <p:nvPr/>
            </p:nvSpPr>
            <p:spPr bwMode="auto">
              <a:xfrm>
                <a:off x="2567" y="2099"/>
                <a:ext cx="390" cy="150"/>
              </a:xfrm>
              <a:custGeom>
                <a:avLst/>
                <a:gdLst>
                  <a:gd name="T0" fmla="*/ 390 w 390"/>
                  <a:gd name="T1" fmla="*/ 0 h 150"/>
                  <a:gd name="T2" fmla="*/ 0 w 390"/>
                  <a:gd name="T3" fmla="*/ 150 h 150"/>
                  <a:gd name="T4" fmla="*/ 90 w 390"/>
                  <a:gd name="T5" fmla="*/ 150 h 150"/>
                  <a:gd name="T6" fmla="*/ 0 w 390"/>
                  <a:gd name="T7" fmla="*/ 150 h 150"/>
                  <a:gd name="T8" fmla="*/ 66 w 390"/>
                  <a:gd name="T9" fmla="*/ 90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"/>
                  <a:gd name="T16" fmla="*/ 0 h 150"/>
                  <a:gd name="T17" fmla="*/ 390 w 390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" h="150">
                    <a:moveTo>
                      <a:pt x="390" y="0"/>
                    </a:moveTo>
                    <a:lnTo>
                      <a:pt x="0" y="150"/>
                    </a:lnTo>
                    <a:lnTo>
                      <a:pt x="90" y="150"/>
                    </a:lnTo>
                    <a:lnTo>
                      <a:pt x="0" y="150"/>
                    </a:lnTo>
                    <a:lnTo>
                      <a:pt x="66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3" name="Freeform 84"/>
              <p:cNvSpPr>
                <a:spLocks/>
              </p:cNvSpPr>
              <p:nvPr/>
            </p:nvSpPr>
            <p:spPr bwMode="auto">
              <a:xfrm>
                <a:off x="2471" y="2099"/>
                <a:ext cx="486" cy="426"/>
              </a:xfrm>
              <a:custGeom>
                <a:avLst/>
                <a:gdLst>
                  <a:gd name="T0" fmla="*/ 486 w 486"/>
                  <a:gd name="T1" fmla="*/ 0 h 426"/>
                  <a:gd name="T2" fmla="*/ 0 w 486"/>
                  <a:gd name="T3" fmla="*/ 426 h 426"/>
                  <a:gd name="T4" fmla="*/ 132 w 486"/>
                  <a:gd name="T5" fmla="*/ 384 h 426"/>
                  <a:gd name="T6" fmla="*/ 0 w 486"/>
                  <a:gd name="T7" fmla="*/ 426 h 426"/>
                  <a:gd name="T8" fmla="*/ 66 w 486"/>
                  <a:gd name="T9" fmla="*/ 306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6"/>
                  <a:gd name="T16" fmla="*/ 0 h 426"/>
                  <a:gd name="T17" fmla="*/ 486 w 486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6" h="426">
                    <a:moveTo>
                      <a:pt x="486" y="0"/>
                    </a:moveTo>
                    <a:lnTo>
                      <a:pt x="0" y="426"/>
                    </a:lnTo>
                    <a:lnTo>
                      <a:pt x="132" y="384"/>
                    </a:lnTo>
                    <a:lnTo>
                      <a:pt x="0" y="426"/>
                    </a:lnTo>
                    <a:lnTo>
                      <a:pt x="66" y="30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4" name="Freeform 85"/>
              <p:cNvSpPr>
                <a:spLocks/>
              </p:cNvSpPr>
              <p:nvPr/>
            </p:nvSpPr>
            <p:spPr bwMode="auto">
              <a:xfrm>
                <a:off x="2957" y="2027"/>
                <a:ext cx="600" cy="96"/>
              </a:xfrm>
              <a:custGeom>
                <a:avLst/>
                <a:gdLst>
                  <a:gd name="T0" fmla="*/ 0 w 600"/>
                  <a:gd name="T1" fmla="*/ 72 h 96"/>
                  <a:gd name="T2" fmla="*/ 600 w 600"/>
                  <a:gd name="T3" fmla="*/ 48 h 96"/>
                  <a:gd name="T4" fmla="*/ 480 w 600"/>
                  <a:gd name="T5" fmla="*/ 0 h 96"/>
                  <a:gd name="T6" fmla="*/ 600 w 600"/>
                  <a:gd name="T7" fmla="*/ 48 h 96"/>
                  <a:gd name="T8" fmla="*/ 486 w 600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0"/>
                  <a:gd name="T16" fmla="*/ 0 h 96"/>
                  <a:gd name="T17" fmla="*/ 600 w 600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0" h="96">
                    <a:moveTo>
                      <a:pt x="0" y="72"/>
                    </a:moveTo>
                    <a:lnTo>
                      <a:pt x="600" y="48"/>
                    </a:lnTo>
                    <a:lnTo>
                      <a:pt x="480" y="0"/>
                    </a:lnTo>
                    <a:lnTo>
                      <a:pt x="600" y="48"/>
                    </a:lnTo>
                    <a:lnTo>
                      <a:pt x="486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5" name="Freeform 86"/>
              <p:cNvSpPr>
                <a:spLocks/>
              </p:cNvSpPr>
              <p:nvPr/>
            </p:nvSpPr>
            <p:spPr bwMode="auto">
              <a:xfrm>
                <a:off x="2459" y="2069"/>
                <a:ext cx="498" cy="78"/>
              </a:xfrm>
              <a:custGeom>
                <a:avLst/>
                <a:gdLst>
                  <a:gd name="T0" fmla="*/ 498 w 498"/>
                  <a:gd name="T1" fmla="*/ 30 h 78"/>
                  <a:gd name="T2" fmla="*/ 0 w 498"/>
                  <a:gd name="T3" fmla="*/ 42 h 78"/>
                  <a:gd name="T4" fmla="*/ 102 w 498"/>
                  <a:gd name="T5" fmla="*/ 78 h 78"/>
                  <a:gd name="T6" fmla="*/ 0 w 498"/>
                  <a:gd name="T7" fmla="*/ 42 h 78"/>
                  <a:gd name="T8" fmla="*/ 96 w 498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8"/>
                  <a:gd name="T16" fmla="*/ 0 h 78"/>
                  <a:gd name="T17" fmla="*/ 498 w 498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8" h="78">
                    <a:moveTo>
                      <a:pt x="498" y="30"/>
                    </a:moveTo>
                    <a:lnTo>
                      <a:pt x="0" y="42"/>
                    </a:lnTo>
                    <a:lnTo>
                      <a:pt x="102" y="78"/>
                    </a:lnTo>
                    <a:lnTo>
                      <a:pt x="0" y="42"/>
                    </a:lnTo>
                    <a:lnTo>
                      <a:pt x="96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6" name="Freeform 87"/>
              <p:cNvSpPr>
                <a:spLocks/>
              </p:cNvSpPr>
              <p:nvPr/>
            </p:nvSpPr>
            <p:spPr bwMode="auto">
              <a:xfrm>
                <a:off x="2495" y="2099"/>
                <a:ext cx="462" cy="546"/>
              </a:xfrm>
              <a:custGeom>
                <a:avLst/>
                <a:gdLst>
                  <a:gd name="T0" fmla="*/ 462 w 462"/>
                  <a:gd name="T1" fmla="*/ 0 h 546"/>
                  <a:gd name="T2" fmla="*/ 0 w 462"/>
                  <a:gd name="T3" fmla="*/ 546 h 546"/>
                  <a:gd name="T4" fmla="*/ 138 w 462"/>
                  <a:gd name="T5" fmla="*/ 474 h 546"/>
                  <a:gd name="T6" fmla="*/ 0 w 462"/>
                  <a:gd name="T7" fmla="*/ 546 h 546"/>
                  <a:gd name="T8" fmla="*/ 48 w 462"/>
                  <a:gd name="T9" fmla="*/ 402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2"/>
                  <a:gd name="T16" fmla="*/ 0 h 546"/>
                  <a:gd name="T17" fmla="*/ 462 w 462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546">
                    <a:moveTo>
                      <a:pt x="462" y="0"/>
                    </a:moveTo>
                    <a:lnTo>
                      <a:pt x="0" y="546"/>
                    </a:lnTo>
                    <a:lnTo>
                      <a:pt x="138" y="474"/>
                    </a:lnTo>
                    <a:lnTo>
                      <a:pt x="0" y="546"/>
                    </a:lnTo>
                    <a:lnTo>
                      <a:pt x="48" y="4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7" name="Freeform 88"/>
              <p:cNvSpPr>
                <a:spLocks/>
              </p:cNvSpPr>
              <p:nvPr/>
            </p:nvSpPr>
            <p:spPr bwMode="auto">
              <a:xfrm>
                <a:off x="2843" y="1709"/>
                <a:ext cx="114" cy="390"/>
              </a:xfrm>
              <a:custGeom>
                <a:avLst/>
                <a:gdLst>
                  <a:gd name="T0" fmla="*/ 114 w 114"/>
                  <a:gd name="T1" fmla="*/ 390 h 390"/>
                  <a:gd name="T2" fmla="*/ 6 w 114"/>
                  <a:gd name="T3" fmla="*/ 0 h 390"/>
                  <a:gd name="T4" fmla="*/ 0 w 114"/>
                  <a:gd name="T5" fmla="*/ 84 h 390"/>
                  <a:gd name="T6" fmla="*/ 6 w 114"/>
                  <a:gd name="T7" fmla="*/ 0 h 390"/>
                  <a:gd name="T8" fmla="*/ 60 w 114"/>
                  <a:gd name="T9" fmla="*/ 66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390"/>
                  <a:gd name="T17" fmla="*/ 114 w 114"/>
                  <a:gd name="T18" fmla="*/ 390 h 3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390">
                    <a:moveTo>
                      <a:pt x="114" y="390"/>
                    </a:moveTo>
                    <a:lnTo>
                      <a:pt x="6" y="0"/>
                    </a:lnTo>
                    <a:lnTo>
                      <a:pt x="0" y="84"/>
                    </a:lnTo>
                    <a:lnTo>
                      <a:pt x="6" y="0"/>
                    </a:lnTo>
                    <a:lnTo>
                      <a:pt x="60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8" name="Freeform 89"/>
              <p:cNvSpPr>
                <a:spLocks/>
              </p:cNvSpPr>
              <p:nvPr/>
            </p:nvSpPr>
            <p:spPr bwMode="auto">
              <a:xfrm>
                <a:off x="2957" y="1829"/>
                <a:ext cx="66" cy="270"/>
              </a:xfrm>
              <a:custGeom>
                <a:avLst/>
                <a:gdLst>
                  <a:gd name="T0" fmla="*/ 0 w 66"/>
                  <a:gd name="T1" fmla="*/ 270 h 270"/>
                  <a:gd name="T2" fmla="*/ 54 w 66"/>
                  <a:gd name="T3" fmla="*/ 0 h 270"/>
                  <a:gd name="T4" fmla="*/ 18 w 66"/>
                  <a:gd name="T5" fmla="*/ 48 h 270"/>
                  <a:gd name="T6" fmla="*/ 54 w 66"/>
                  <a:gd name="T7" fmla="*/ 0 h 270"/>
                  <a:gd name="T8" fmla="*/ 66 w 66"/>
                  <a:gd name="T9" fmla="*/ 54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270"/>
                  <a:gd name="T17" fmla="*/ 66 w 66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270">
                    <a:moveTo>
                      <a:pt x="0" y="270"/>
                    </a:moveTo>
                    <a:lnTo>
                      <a:pt x="54" y="0"/>
                    </a:lnTo>
                    <a:lnTo>
                      <a:pt x="18" y="48"/>
                    </a:lnTo>
                    <a:lnTo>
                      <a:pt x="54" y="0"/>
                    </a:lnTo>
                    <a:lnTo>
                      <a:pt x="66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19" name="Freeform 90"/>
              <p:cNvSpPr>
                <a:spLocks/>
              </p:cNvSpPr>
              <p:nvPr/>
            </p:nvSpPr>
            <p:spPr bwMode="auto">
              <a:xfrm>
                <a:off x="2477" y="2099"/>
                <a:ext cx="480" cy="186"/>
              </a:xfrm>
              <a:custGeom>
                <a:avLst/>
                <a:gdLst>
                  <a:gd name="T0" fmla="*/ 480 w 480"/>
                  <a:gd name="T1" fmla="*/ 0 h 186"/>
                  <a:gd name="T2" fmla="*/ 0 w 480"/>
                  <a:gd name="T3" fmla="*/ 186 h 186"/>
                  <a:gd name="T4" fmla="*/ 114 w 480"/>
                  <a:gd name="T5" fmla="*/ 186 h 186"/>
                  <a:gd name="T6" fmla="*/ 0 w 480"/>
                  <a:gd name="T7" fmla="*/ 186 h 186"/>
                  <a:gd name="T8" fmla="*/ 84 w 480"/>
                  <a:gd name="T9" fmla="*/ 108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186"/>
                  <a:gd name="T17" fmla="*/ 480 w 480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186">
                    <a:moveTo>
                      <a:pt x="480" y="0"/>
                    </a:moveTo>
                    <a:lnTo>
                      <a:pt x="0" y="186"/>
                    </a:lnTo>
                    <a:lnTo>
                      <a:pt x="114" y="186"/>
                    </a:lnTo>
                    <a:lnTo>
                      <a:pt x="0" y="186"/>
                    </a:lnTo>
                    <a:lnTo>
                      <a:pt x="84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0" name="Freeform 91"/>
              <p:cNvSpPr>
                <a:spLocks/>
              </p:cNvSpPr>
              <p:nvPr/>
            </p:nvSpPr>
            <p:spPr bwMode="auto">
              <a:xfrm>
                <a:off x="2831" y="2099"/>
                <a:ext cx="126" cy="492"/>
              </a:xfrm>
              <a:custGeom>
                <a:avLst/>
                <a:gdLst>
                  <a:gd name="T0" fmla="*/ 126 w 126"/>
                  <a:gd name="T1" fmla="*/ 0 h 492"/>
                  <a:gd name="T2" fmla="*/ 18 w 126"/>
                  <a:gd name="T3" fmla="*/ 492 h 492"/>
                  <a:gd name="T4" fmla="*/ 78 w 126"/>
                  <a:gd name="T5" fmla="*/ 402 h 492"/>
                  <a:gd name="T6" fmla="*/ 18 w 126"/>
                  <a:gd name="T7" fmla="*/ 492 h 492"/>
                  <a:gd name="T8" fmla="*/ 0 w 126"/>
                  <a:gd name="T9" fmla="*/ 384 h 4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492"/>
                  <a:gd name="T17" fmla="*/ 126 w 126"/>
                  <a:gd name="T18" fmla="*/ 492 h 4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492">
                    <a:moveTo>
                      <a:pt x="126" y="0"/>
                    </a:moveTo>
                    <a:lnTo>
                      <a:pt x="18" y="492"/>
                    </a:lnTo>
                    <a:lnTo>
                      <a:pt x="78" y="402"/>
                    </a:lnTo>
                    <a:lnTo>
                      <a:pt x="18" y="492"/>
                    </a:lnTo>
                    <a:lnTo>
                      <a:pt x="0" y="3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1" name="Freeform 92"/>
              <p:cNvSpPr>
                <a:spLocks/>
              </p:cNvSpPr>
              <p:nvPr/>
            </p:nvSpPr>
            <p:spPr bwMode="auto">
              <a:xfrm>
                <a:off x="2417" y="1715"/>
                <a:ext cx="540" cy="384"/>
              </a:xfrm>
              <a:custGeom>
                <a:avLst/>
                <a:gdLst>
                  <a:gd name="T0" fmla="*/ 540 w 540"/>
                  <a:gd name="T1" fmla="*/ 384 h 384"/>
                  <a:gd name="T2" fmla="*/ 0 w 540"/>
                  <a:gd name="T3" fmla="*/ 0 h 384"/>
                  <a:gd name="T4" fmla="*/ 78 w 540"/>
                  <a:gd name="T5" fmla="*/ 120 h 384"/>
                  <a:gd name="T6" fmla="*/ 0 w 540"/>
                  <a:gd name="T7" fmla="*/ 0 h 384"/>
                  <a:gd name="T8" fmla="*/ 138 w 540"/>
                  <a:gd name="T9" fmla="*/ 3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0"/>
                  <a:gd name="T16" fmla="*/ 0 h 384"/>
                  <a:gd name="T17" fmla="*/ 540 w 540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0" h="384">
                    <a:moveTo>
                      <a:pt x="540" y="384"/>
                    </a:moveTo>
                    <a:lnTo>
                      <a:pt x="0" y="0"/>
                    </a:lnTo>
                    <a:lnTo>
                      <a:pt x="78" y="120"/>
                    </a:lnTo>
                    <a:lnTo>
                      <a:pt x="0" y="0"/>
                    </a:lnTo>
                    <a:lnTo>
                      <a:pt x="138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2" name="Freeform 93"/>
              <p:cNvSpPr>
                <a:spLocks/>
              </p:cNvSpPr>
              <p:nvPr/>
            </p:nvSpPr>
            <p:spPr bwMode="auto">
              <a:xfrm>
                <a:off x="2939" y="2099"/>
                <a:ext cx="42" cy="258"/>
              </a:xfrm>
              <a:custGeom>
                <a:avLst/>
                <a:gdLst>
                  <a:gd name="T0" fmla="*/ 18 w 42"/>
                  <a:gd name="T1" fmla="*/ 0 h 258"/>
                  <a:gd name="T2" fmla="*/ 24 w 42"/>
                  <a:gd name="T3" fmla="*/ 258 h 258"/>
                  <a:gd name="T4" fmla="*/ 42 w 42"/>
                  <a:gd name="T5" fmla="*/ 210 h 258"/>
                  <a:gd name="T6" fmla="*/ 24 w 42"/>
                  <a:gd name="T7" fmla="*/ 258 h 258"/>
                  <a:gd name="T8" fmla="*/ 0 w 42"/>
                  <a:gd name="T9" fmla="*/ 210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58"/>
                  <a:gd name="T17" fmla="*/ 42 w 42"/>
                  <a:gd name="T18" fmla="*/ 258 h 2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58">
                    <a:moveTo>
                      <a:pt x="18" y="0"/>
                    </a:moveTo>
                    <a:lnTo>
                      <a:pt x="24" y="258"/>
                    </a:lnTo>
                    <a:lnTo>
                      <a:pt x="42" y="210"/>
                    </a:lnTo>
                    <a:lnTo>
                      <a:pt x="24" y="258"/>
                    </a:lnTo>
                    <a:lnTo>
                      <a:pt x="0" y="21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3" name="Freeform 94"/>
              <p:cNvSpPr>
                <a:spLocks/>
              </p:cNvSpPr>
              <p:nvPr/>
            </p:nvSpPr>
            <p:spPr bwMode="auto">
              <a:xfrm>
                <a:off x="2957" y="1991"/>
                <a:ext cx="330" cy="108"/>
              </a:xfrm>
              <a:custGeom>
                <a:avLst/>
                <a:gdLst>
                  <a:gd name="T0" fmla="*/ 0 w 330"/>
                  <a:gd name="T1" fmla="*/ 108 h 108"/>
                  <a:gd name="T2" fmla="*/ 330 w 330"/>
                  <a:gd name="T3" fmla="*/ 12 h 108"/>
                  <a:gd name="T4" fmla="*/ 258 w 330"/>
                  <a:gd name="T5" fmla="*/ 0 h 108"/>
                  <a:gd name="T6" fmla="*/ 330 w 330"/>
                  <a:gd name="T7" fmla="*/ 12 h 108"/>
                  <a:gd name="T8" fmla="*/ 270 w 330"/>
                  <a:gd name="T9" fmla="*/ 5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108"/>
                  <a:gd name="T17" fmla="*/ 330 w 330"/>
                  <a:gd name="T18" fmla="*/ 108 h 1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108">
                    <a:moveTo>
                      <a:pt x="0" y="108"/>
                    </a:moveTo>
                    <a:lnTo>
                      <a:pt x="330" y="12"/>
                    </a:lnTo>
                    <a:lnTo>
                      <a:pt x="258" y="0"/>
                    </a:lnTo>
                    <a:lnTo>
                      <a:pt x="330" y="12"/>
                    </a:lnTo>
                    <a:lnTo>
                      <a:pt x="270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4" name="Freeform 95"/>
              <p:cNvSpPr>
                <a:spLocks/>
              </p:cNvSpPr>
              <p:nvPr/>
            </p:nvSpPr>
            <p:spPr bwMode="auto">
              <a:xfrm>
                <a:off x="2555" y="1547"/>
                <a:ext cx="402" cy="552"/>
              </a:xfrm>
              <a:custGeom>
                <a:avLst/>
                <a:gdLst>
                  <a:gd name="T0" fmla="*/ 402 w 402"/>
                  <a:gd name="T1" fmla="*/ 552 h 552"/>
                  <a:gd name="T2" fmla="*/ 0 w 402"/>
                  <a:gd name="T3" fmla="*/ 0 h 552"/>
                  <a:gd name="T4" fmla="*/ 36 w 402"/>
                  <a:gd name="T5" fmla="*/ 144 h 552"/>
                  <a:gd name="T6" fmla="*/ 0 w 402"/>
                  <a:gd name="T7" fmla="*/ 0 h 552"/>
                  <a:gd name="T8" fmla="*/ 120 w 402"/>
                  <a:gd name="T9" fmla="*/ 78 h 5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2"/>
                  <a:gd name="T16" fmla="*/ 0 h 552"/>
                  <a:gd name="T17" fmla="*/ 402 w 402"/>
                  <a:gd name="T18" fmla="*/ 552 h 5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2" h="552">
                    <a:moveTo>
                      <a:pt x="402" y="552"/>
                    </a:moveTo>
                    <a:lnTo>
                      <a:pt x="0" y="0"/>
                    </a:lnTo>
                    <a:lnTo>
                      <a:pt x="36" y="144"/>
                    </a:lnTo>
                    <a:lnTo>
                      <a:pt x="0" y="0"/>
                    </a:lnTo>
                    <a:lnTo>
                      <a:pt x="120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5" name="Freeform 96"/>
              <p:cNvSpPr>
                <a:spLocks/>
              </p:cNvSpPr>
              <p:nvPr/>
            </p:nvSpPr>
            <p:spPr bwMode="auto">
              <a:xfrm>
                <a:off x="2957" y="1493"/>
                <a:ext cx="144" cy="606"/>
              </a:xfrm>
              <a:custGeom>
                <a:avLst/>
                <a:gdLst>
                  <a:gd name="T0" fmla="*/ 0 w 144"/>
                  <a:gd name="T1" fmla="*/ 606 h 606"/>
                  <a:gd name="T2" fmla="*/ 120 w 144"/>
                  <a:gd name="T3" fmla="*/ 0 h 606"/>
                  <a:gd name="T4" fmla="*/ 48 w 144"/>
                  <a:gd name="T5" fmla="*/ 108 h 606"/>
                  <a:gd name="T6" fmla="*/ 120 w 144"/>
                  <a:gd name="T7" fmla="*/ 0 h 606"/>
                  <a:gd name="T8" fmla="*/ 144 w 144"/>
                  <a:gd name="T9" fmla="*/ 126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606"/>
                  <a:gd name="T17" fmla="*/ 144 w 144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606">
                    <a:moveTo>
                      <a:pt x="0" y="606"/>
                    </a:moveTo>
                    <a:lnTo>
                      <a:pt x="120" y="0"/>
                    </a:lnTo>
                    <a:lnTo>
                      <a:pt x="48" y="108"/>
                    </a:lnTo>
                    <a:lnTo>
                      <a:pt x="120" y="0"/>
                    </a:lnTo>
                    <a:lnTo>
                      <a:pt x="144" y="12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6" name="Freeform 97"/>
              <p:cNvSpPr>
                <a:spLocks/>
              </p:cNvSpPr>
              <p:nvPr/>
            </p:nvSpPr>
            <p:spPr bwMode="auto">
              <a:xfrm>
                <a:off x="2957" y="2099"/>
                <a:ext cx="468" cy="276"/>
              </a:xfrm>
              <a:custGeom>
                <a:avLst/>
                <a:gdLst>
                  <a:gd name="T0" fmla="*/ 0 w 468"/>
                  <a:gd name="T1" fmla="*/ 0 h 276"/>
                  <a:gd name="T2" fmla="*/ 468 w 468"/>
                  <a:gd name="T3" fmla="*/ 276 h 276"/>
                  <a:gd name="T4" fmla="*/ 396 w 468"/>
                  <a:gd name="T5" fmla="*/ 186 h 276"/>
                  <a:gd name="T6" fmla="*/ 468 w 468"/>
                  <a:gd name="T7" fmla="*/ 276 h 276"/>
                  <a:gd name="T8" fmla="*/ 348 w 468"/>
                  <a:gd name="T9" fmla="*/ 258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276"/>
                  <a:gd name="T17" fmla="*/ 468 w 468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276">
                    <a:moveTo>
                      <a:pt x="0" y="0"/>
                    </a:moveTo>
                    <a:lnTo>
                      <a:pt x="468" y="276"/>
                    </a:lnTo>
                    <a:lnTo>
                      <a:pt x="396" y="186"/>
                    </a:lnTo>
                    <a:lnTo>
                      <a:pt x="468" y="276"/>
                    </a:lnTo>
                    <a:lnTo>
                      <a:pt x="348" y="25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7" name="Freeform 98"/>
              <p:cNvSpPr>
                <a:spLocks/>
              </p:cNvSpPr>
              <p:nvPr/>
            </p:nvSpPr>
            <p:spPr bwMode="auto">
              <a:xfrm>
                <a:off x="2429" y="2075"/>
                <a:ext cx="528" cy="90"/>
              </a:xfrm>
              <a:custGeom>
                <a:avLst/>
                <a:gdLst>
                  <a:gd name="T0" fmla="*/ 528 w 528"/>
                  <a:gd name="T1" fmla="*/ 24 h 90"/>
                  <a:gd name="T2" fmla="*/ 0 w 528"/>
                  <a:gd name="T3" fmla="*/ 48 h 90"/>
                  <a:gd name="T4" fmla="*/ 108 w 528"/>
                  <a:gd name="T5" fmla="*/ 90 h 90"/>
                  <a:gd name="T6" fmla="*/ 0 w 528"/>
                  <a:gd name="T7" fmla="*/ 48 h 90"/>
                  <a:gd name="T8" fmla="*/ 102 w 528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90"/>
                  <a:gd name="T17" fmla="*/ 528 w 528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90">
                    <a:moveTo>
                      <a:pt x="528" y="24"/>
                    </a:moveTo>
                    <a:lnTo>
                      <a:pt x="0" y="48"/>
                    </a:lnTo>
                    <a:lnTo>
                      <a:pt x="108" y="90"/>
                    </a:lnTo>
                    <a:lnTo>
                      <a:pt x="0" y="48"/>
                    </a:lnTo>
                    <a:lnTo>
                      <a:pt x="10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8" name="Freeform 99"/>
              <p:cNvSpPr>
                <a:spLocks/>
              </p:cNvSpPr>
              <p:nvPr/>
            </p:nvSpPr>
            <p:spPr bwMode="auto">
              <a:xfrm>
                <a:off x="2819" y="2099"/>
                <a:ext cx="138" cy="342"/>
              </a:xfrm>
              <a:custGeom>
                <a:avLst/>
                <a:gdLst>
                  <a:gd name="T0" fmla="*/ 138 w 138"/>
                  <a:gd name="T1" fmla="*/ 0 h 342"/>
                  <a:gd name="T2" fmla="*/ 0 w 138"/>
                  <a:gd name="T3" fmla="*/ 342 h 342"/>
                  <a:gd name="T4" fmla="*/ 60 w 138"/>
                  <a:gd name="T5" fmla="*/ 282 h 342"/>
                  <a:gd name="T6" fmla="*/ 0 w 138"/>
                  <a:gd name="T7" fmla="*/ 342 h 342"/>
                  <a:gd name="T8" fmla="*/ 0 w 138"/>
                  <a:gd name="T9" fmla="*/ 264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342"/>
                  <a:gd name="T17" fmla="*/ 138 w 138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342">
                    <a:moveTo>
                      <a:pt x="138" y="0"/>
                    </a:moveTo>
                    <a:lnTo>
                      <a:pt x="0" y="342"/>
                    </a:lnTo>
                    <a:lnTo>
                      <a:pt x="60" y="282"/>
                    </a:lnTo>
                    <a:lnTo>
                      <a:pt x="0" y="342"/>
                    </a:lnTo>
                    <a:lnTo>
                      <a:pt x="0" y="26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29" name="Freeform 100"/>
              <p:cNvSpPr>
                <a:spLocks/>
              </p:cNvSpPr>
              <p:nvPr/>
            </p:nvSpPr>
            <p:spPr bwMode="auto">
              <a:xfrm>
                <a:off x="2957" y="1487"/>
                <a:ext cx="210" cy="612"/>
              </a:xfrm>
              <a:custGeom>
                <a:avLst/>
                <a:gdLst>
                  <a:gd name="T0" fmla="*/ 0 w 210"/>
                  <a:gd name="T1" fmla="*/ 612 h 612"/>
                  <a:gd name="T2" fmla="*/ 204 w 210"/>
                  <a:gd name="T3" fmla="*/ 0 h 612"/>
                  <a:gd name="T4" fmla="*/ 114 w 210"/>
                  <a:gd name="T5" fmla="*/ 108 h 612"/>
                  <a:gd name="T6" fmla="*/ 204 w 210"/>
                  <a:gd name="T7" fmla="*/ 0 h 612"/>
                  <a:gd name="T8" fmla="*/ 210 w 210"/>
                  <a:gd name="T9" fmla="*/ 138 h 6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0"/>
                  <a:gd name="T16" fmla="*/ 0 h 612"/>
                  <a:gd name="T17" fmla="*/ 210 w 210"/>
                  <a:gd name="T18" fmla="*/ 612 h 6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0" h="612">
                    <a:moveTo>
                      <a:pt x="0" y="612"/>
                    </a:moveTo>
                    <a:lnTo>
                      <a:pt x="204" y="0"/>
                    </a:lnTo>
                    <a:lnTo>
                      <a:pt x="114" y="108"/>
                    </a:lnTo>
                    <a:lnTo>
                      <a:pt x="204" y="0"/>
                    </a:lnTo>
                    <a:lnTo>
                      <a:pt x="210" y="1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0" name="Freeform 101"/>
              <p:cNvSpPr>
                <a:spLocks/>
              </p:cNvSpPr>
              <p:nvPr/>
            </p:nvSpPr>
            <p:spPr bwMode="auto">
              <a:xfrm>
                <a:off x="2735" y="2099"/>
                <a:ext cx="222" cy="342"/>
              </a:xfrm>
              <a:custGeom>
                <a:avLst/>
                <a:gdLst>
                  <a:gd name="T0" fmla="*/ 222 w 222"/>
                  <a:gd name="T1" fmla="*/ 0 h 342"/>
                  <a:gd name="T2" fmla="*/ 0 w 222"/>
                  <a:gd name="T3" fmla="*/ 342 h 342"/>
                  <a:gd name="T4" fmla="*/ 72 w 222"/>
                  <a:gd name="T5" fmla="*/ 294 h 342"/>
                  <a:gd name="T6" fmla="*/ 0 w 222"/>
                  <a:gd name="T7" fmla="*/ 342 h 342"/>
                  <a:gd name="T8" fmla="*/ 18 w 222"/>
                  <a:gd name="T9" fmla="*/ 258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342"/>
                  <a:gd name="T17" fmla="*/ 222 w 222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342">
                    <a:moveTo>
                      <a:pt x="222" y="0"/>
                    </a:moveTo>
                    <a:lnTo>
                      <a:pt x="0" y="342"/>
                    </a:lnTo>
                    <a:lnTo>
                      <a:pt x="72" y="294"/>
                    </a:lnTo>
                    <a:lnTo>
                      <a:pt x="0" y="342"/>
                    </a:lnTo>
                    <a:lnTo>
                      <a:pt x="18" y="25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1" name="Freeform 102"/>
              <p:cNvSpPr>
                <a:spLocks/>
              </p:cNvSpPr>
              <p:nvPr/>
            </p:nvSpPr>
            <p:spPr bwMode="auto">
              <a:xfrm>
                <a:off x="2855" y="1823"/>
                <a:ext cx="102" cy="276"/>
              </a:xfrm>
              <a:custGeom>
                <a:avLst/>
                <a:gdLst>
                  <a:gd name="T0" fmla="*/ 102 w 102"/>
                  <a:gd name="T1" fmla="*/ 276 h 276"/>
                  <a:gd name="T2" fmla="*/ 0 w 102"/>
                  <a:gd name="T3" fmla="*/ 0 h 276"/>
                  <a:gd name="T4" fmla="*/ 0 w 102"/>
                  <a:gd name="T5" fmla="*/ 66 h 276"/>
                  <a:gd name="T6" fmla="*/ 0 w 102"/>
                  <a:gd name="T7" fmla="*/ 0 h 276"/>
                  <a:gd name="T8" fmla="*/ 42 w 102"/>
                  <a:gd name="T9" fmla="*/ 48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276"/>
                  <a:gd name="T17" fmla="*/ 102 w 102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276">
                    <a:moveTo>
                      <a:pt x="102" y="276"/>
                    </a:moveTo>
                    <a:lnTo>
                      <a:pt x="0" y="0"/>
                    </a:lnTo>
                    <a:lnTo>
                      <a:pt x="0" y="66"/>
                    </a:lnTo>
                    <a:lnTo>
                      <a:pt x="0" y="0"/>
                    </a:lnTo>
                    <a:lnTo>
                      <a:pt x="42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2" name="Freeform 103"/>
              <p:cNvSpPr>
                <a:spLocks/>
              </p:cNvSpPr>
              <p:nvPr/>
            </p:nvSpPr>
            <p:spPr bwMode="auto">
              <a:xfrm>
                <a:off x="2609" y="2099"/>
                <a:ext cx="348" cy="486"/>
              </a:xfrm>
              <a:custGeom>
                <a:avLst/>
                <a:gdLst>
                  <a:gd name="T0" fmla="*/ 348 w 348"/>
                  <a:gd name="T1" fmla="*/ 0 h 486"/>
                  <a:gd name="T2" fmla="*/ 0 w 348"/>
                  <a:gd name="T3" fmla="*/ 486 h 486"/>
                  <a:gd name="T4" fmla="*/ 108 w 348"/>
                  <a:gd name="T5" fmla="*/ 420 h 486"/>
                  <a:gd name="T6" fmla="*/ 0 w 348"/>
                  <a:gd name="T7" fmla="*/ 486 h 486"/>
                  <a:gd name="T8" fmla="*/ 30 w 348"/>
                  <a:gd name="T9" fmla="*/ 360 h 4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8"/>
                  <a:gd name="T16" fmla="*/ 0 h 486"/>
                  <a:gd name="T17" fmla="*/ 348 w 348"/>
                  <a:gd name="T18" fmla="*/ 486 h 4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8" h="486">
                    <a:moveTo>
                      <a:pt x="348" y="0"/>
                    </a:moveTo>
                    <a:lnTo>
                      <a:pt x="0" y="486"/>
                    </a:lnTo>
                    <a:lnTo>
                      <a:pt x="108" y="420"/>
                    </a:lnTo>
                    <a:lnTo>
                      <a:pt x="0" y="486"/>
                    </a:lnTo>
                    <a:lnTo>
                      <a:pt x="30" y="3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3" name="Freeform 104"/>
              <p:cNvSpPr>
                <a:spLocks/>
              </p:cNvSpPr>
              <p:nvPr/>
            </p:nvSpPr>
            <p:spPr bwMode="auto">
              <a:xfrm>
                <a:off x="2909" y="2099"/>
                <a:ext cx="48" cy="24"/>
              </a:xfrm>
              <a:custGeom>
                <a:avLst/>
                <a:gdLst>
                  <a:gd name="T0" fmla="*/ 48 w 48"/>
                  <a:gd name="T1" fmla="*/ 0 h 24"/>
                  <a:gd name="T2" fmla="*/ 0 w 48"/>
                  <a:gd name="T3" fmla="*/ 24 h 24"/>
                  <a:gd name="T4" fmla="*/ 12 w 48"/>
                  <a:gd name="T5" fmla="*/ 24 h 24"/>
                  <a:gd name="T6" fmla="*/ 0 w 48"/>
                  <a:gd name="T7" fmla="*/ 24 h 24"/>
                  <a:gd name="T8" fmla="*/ 6 w 48"/>
                  <a:gd name="T9" fmla="*/ 12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4"/>
                  <a:gd name="T17" fmla="*/ 48 w 4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4">
                    <a:moveTo>
                      <a:pt x="48" y="0"/>
                    </a:moveTo>
                    <a:lnTo>
                      <a:pt x="0" y="24"/>
                    </a:lnTo>
                    <a:lnTo>
                      <a:pt x="12" y="24"/>
                    </a:lnTo>
                    <a:lnTo>
                      <a:pt x="0" y="24"/>
                    </a:lnTo>
                    <a:lnTo>
                      <a:pt x="6" y="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4" name="Freeform 105"/>
              <p:cNvSpPr>
                <a:spLocks/>
              </p:cNvSpPr>
              <p:nvPr/>
            </p:nvSpPr>
            <p:spPr bwMode="auto">
              <a:xfrm>
                <a:off x="2957" y="2099"/>
                <a:ext cx="198" cy="240"/>
              </a:xfrm>
              <a:custGeom>
                <a:avLst/>
                <a:gdLst>
                  <a:gd name="T0" fmla="*/ 0 w 198"/>
                  <a:gd name="T1" fmla="*/ 0 h 240"/>
                  <a:gd name="T2" fmla="*/ 198 w 198"/>
                  <a:gd name="T3" fmla="*/ 240 h 240"/>
                  <a:gd name="T4" fmla="*/ 180 w 198"/>
                  <a:gd name="T5" fmla="*/ 174 h 240"/>
                  <a:gd name="T6" fmla="*/ 198 w 198"/>
                  <a:gd name="T7" fmla="*/ 240 h 240"/>
                  <a:gd name="T8" fmla="*/ 138 w 198"/>
                  <a:gd name="T9" fmla="*/ 21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240"/>
                  <a:gd name="T17" fmla="*/ 198 w 198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240">
                    <a:moveTo>
                      <a:pt x="0" y="0"/>
                    </a:moveTo>
                    <a:lnTo>
                      <a:pt x="198" y="240"/>
                    </a:lnTo>
                    <a:lnTo>
                      <a:pt x="180" y="174"/>
                    </a:lnTo>
                    <a:lnTo>
                      <a:pt x="198" y="240"/>
                    </a:lnTo>
                    <a:lnTo>
                      <a:pt x="138" y="21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5" name="Freeform 106"/>
              <p:cNvSpPr>
                <a:spLocks/>
              </p:cNvSpPr>
              <p:nvPr/>
            </p:nvSpPr>
            <p:spPr bwMode="auto">
              <a:xfrm>
                <a:off x="2891" y="2099"/>
                <a:ext cx="66" cy="174"/>
              </a:xfrm>
              <a:custGeom>
                <a:avLst/>
                <a:gdLst>
                  <a:gd name="T0" fmla="*/ 66 w 66"/>
                  <a:gd name="T1" fmla="*/ 0 h 174"/>
                  <a:gd name="T2" fmla="*/ 6 w 66"/>
                  <a:gd name="T3" fmla="*/ 174 h 174"/>
                  <a:gd name="T4" fmla="*/ 30 w 66"/>
                  <a:gd name="T5" fmla="*/ 144 h 174"/>
                  <a:gd name="T6" fmla="*/ 6 w 66"/>
                  <a:gd name="T7" fmla="*/ 174 h 174"/>
                  <a:gd name="T8" fmla="*/ 0 w 66"/>
                  <a:gd name="T9" fmla="*/ 132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174"/>
                  <a:gd name="T17" fmla="*/ 66 w 66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174">
                    <a:moveTo>
                      <a:pt x="66" y="0"/>
                    </a:moveTo>
                    <a:lnTo>
                      <a:pt x="6" y="174"/>
                    </a:lnTo>
                    <a:lnTo>
                      <a:pt x="30" y="144"/>
                    </a:lnTo>
                    <a:lnTo>
                      <a:pt x="6" y="174"/>
                    </a:lnTo>
                    <a:lnTo>
                      <a:pt x="0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6" name="Freeform 107"/>
              <p:cNvSpPr>
                <a:spLocks/>
              </p:cNvSpPr>
              <p:nvPr/>
            </p:nvSpPr>
            <p:spPr bwMode="auto">
              <a:xfrm>
                <a:off x="2879" y="1469"/>
                <a:ext cx="102" cy="630"/>
              </a:xfrm>
              <a:custGeom>
                <a:avLst/>
                <a:gdLst>
                  <a:gd name="T0" fmla="*/ 78 w 102"/>
                  <a:gd name="T1" fmla="*/ 630 h 630"/>
                  <a:gd name="T2" fmla="*/ 48 w 102"/>
                  <a:gd name="T3" fmla="*/ 0 h 630"/>
                  <a:gd name="T4" fmla="*/ 0 w 102"/>
                  <a:gd name="T5" fmla="*/ 126 h 630"/>
                  <a:gd name="T6" fmla="*/ 48 w 102"/>
                  <a:gd name="T7" fmla="*/ 0 h 630"/>
                  <a:gd name="T8" fmla="*/ 102 w 102"/>
                  <a:gd name="T9" fmla="*/ 120 h 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630"/>
                  <a:gd name="T17" fmla="*/ 102 w 102"/>
                  <a:gd name="T18" fmla="*/ 630 h 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630">
                    <a:moveTo>
                      <a:pt x="78" y="630"/>
                    </a:moveTo>
                    <a:lnTo>
                      <a:pt x="48" y="0"/>
                    </a:lnTo>
                    <a:lnTo>
                      <a:pt x="0" y="126"/>
                    </a:lnTo>
                    <a:lnTo>
                      <a:pt x="48" y="0"/>
                    </a:lnTo>
                    <a:lnTo>
                      <a:pt x="102" y="12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7" name="Freeform 108"/>
              <p:cNvSpPr>
                <a:spLocks/>
              </p:cNvSpPr>
              <p:nvPr/>
            </p:nvSpPr>
            <p:spPr bwMode="auto">
              <a:xfrm>
                <a:off x="2711" y="2099"/>
                <a:ext cx="246" cy="546"/>
              </a:xfrm>
              <a:custGeom>
                <a:avLst/>
                <a:gdLst>
                  <a:gd name="T0" fmla="*/ 246 w 246"/>
                  <a:gd name="T1" fmla="*/ 0 h 546"/>
                  <a:gd name="T2" fmla="*/ 0 w 246"/>
                  <a:gd name="T3" fmla="*/ 546 h 546"/>
                  <a:gd name="T4" fmla="*/ 90 w 246"/>
                  <a:gd name="T5" fmla="*/ 456 h 546"/>
                  <a:gd name="T6" fmla="*/ 0 w 246"/>
                  <a:gd name="T7" fmla="*/ 546 h 546"/>
                  <a:gd name="T8" fmla="*/ 6 w 246"/>
                  <a:gd name="T9" fmla="*/ 42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546"/>
                  <a:gd name="T17" fmla="*/ 246 w 246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546">
                    <a:moveTo>
                      <a:pt x="246" y="0"/>
                    </a:moveTo>
                    <a:lnTo>
                      <a:pt x="0" y="546"/>
                    </a:lnTo>
                    <a:lnTo>
                      <a:pt x="90" y="456"/>
                    </a:lnTo>
                    <a:lnTo>
                      <a:pt x="0" y="546"/>
                    </a:lnTo>
                    <a:lnTo>
                      <a:pt x="6" y="42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8" name="Freeform 109"/>
              <p:cNvSpPr>
                <a:spLocks/>
              </p:cNvSpPr>
              <p:nvPr/>
            </p:nvSpPr>
            <p:spPr bwMode="auto">
              <a:xfrm>
                <a:off x="2957" y="2099"/>
                <a:ext cx="192" cy="366"/>
              </a:xfrm>
              <a:custGeom>
                <a:avLst/>
                <a:gdLst>
                  <a:gd name="T0" fmla="*/ 0 w 192"/>
                  <a:gd name="T1" fmla="*/ 0 h 366"/>
                  <a:gd name="T2" fmla="*/ 192 w 192"/>
                  <a:gd name="T3" fmla="*/ 366 h 366"/>
                  <a:gd name="T4" fmla="*/ 186 w 192"/>
                  <a:gd name="T5" fmla="*/ 276 h 366"/>
                  <a:gd name="T6" fmla="*/ 192 w 192"/>
                  <a:gd name="T7" fmla="*/ 366 h 366"/>
                  <a:gd name="T8" fmla="*/ 126 w 192"/>
                  <a:gd name="T9" fmla="*/ 306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366"/>
                  <a:gd name="T17" fmla="*/ 192 w 192"/>
                  <a:gd name="T18" fmla="*/ 366 h 3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366">
                    <a:moveTo>
                      <a:pt x="0" y="0"/>
                    </a:moveTo>
                    <a:lnTo>
                      <a:pt x="192" y="366"/>
                    </a:lnTo>
                    <a:lnTo>
                      <a:pt x="186" y="276"/>
                    </a:lnTo>
                    <a:lnTo>
                      <a:pt x="192" y="366"/>
                    </a:lnTo>
                    <a:lnTo>
                      <a:pt x="126" y="30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39" name="Freeform 110"/>
              <p:cNvSpPr>
                <a:spLocks/>
              </p:cNvSpPr>
              <p:nvPr/>
            </p:nvSpPr>
            <p:spPr bwMode="auto">
              <a:xfrm>
                <a:off x="2951" y="2099"/>
                <a:ext cx="36" cy="252"/>
              </a:xfrm>
              <a:custGeom>
                <a:avLst/>
                <a:gdLst>
                  <a:gd name="T0" fmla="*/ 6 w 36"/>
                  <a:gd name="T1" fmla="*/ 0 h 252"/>
                  <a:gd name="T2" fmla="*/ 18 w 36"/>
                  <a:gd name="T3" fmla="*/ 252 h 252"/>
                  <a:gd name="T4" fmla="*/ 36 w 36"/>
                  <a:gd name="T5" fmla="*/ 204 h 252"/>
                  <a:gd name="T6" fmla="*/ 18 w 36"/>
                  <a:gd name="T7" fmla="*/ 252 h 252"/>
                  <a:gd name="T8" fmla="*/ 0 w 36"/>
                  <a:gd name="T9" fmla="*/ 204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252"/>
                  <a:gd name="T17" fmla="*/ 36 w 36"/>
                  <a:gd name="T18" fmla="*/ 252 h 2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252">
                    <a:moveTo>
                      <a:pt x="6" y="0"/>
                    </a:moveTo>
                    <a:lnTo>
                      <a:pt x="18" y="252"/>
                    </a:lnTo>
                    <a:lnTo>
                      <a:pt x="36" y="204"/>
                    </a:lnTo>
                    <a:lnTo>
                      <a:pt x="18" y="252"/>
                    </a:lnTo>
                    <a:lnTo>
                      <a:pt x="0" y="20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0" name="Freeform 111"/>
              <p:cNvSpPr>
                <a:spLocks/>
              </p:cNvSpPr>
              <p:nvPr/>
            </p:nvSpPr>
            <p:spPr bwMode="auto">
              <a:xfrm>
                <a:off x="2957" y="1871"/>
                <a:ext cx="216" cy="228"/>
              </a:xfrm>
              <a:custGeom>
                <a:avLst/>
                <a:gdLst>
                  <a:gd name="T0" fmla="*/ 0 w 216"/>
                  <a:gd name="T1" fmla="*/ 228 h 228"/>
                  <a:gd name="T2" fmla="*/ 216 w 216"/>
                  <a:gd name="T3" fmla="*/ 0 h 228"/>
                  <a:gd name="T4" fmla="*/ 156 w 216"/>
                  <a:gd name="T5" fmla="*/ 24 h 228"/>
                  <a:gd name="T6" fmla="*/ 216 w 216"/>
                  <a:gd name="T7" fmla="*/ 0 h 228"/>
                  <a:gd name="T8" fmla="*/ 192 w 216"/>
                  <a:gd name="T9" fmla="*/ 6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228"/>
                  <a:gd name="T17" fmla="*/ 216 w 216"/>
                  <a:gd name="T18" fmla="*/ 228 h 2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228">
                    <a:moveTo>
                      <a:pt x="0" y="228"/>
                    </a:moveTo>
                    <a:lnTo>
                      <a:pt x="216" y="0"/>
                    </a:lnTo>
                    <a:lnTo>
                      <a:pt x="156" y="24"/>
                    </a:lnTo>
                    <a:lnTo>
                      <a:pt x="216" y="0"/>
                    </a:lnTo>
                    <a:lnTo>
                      <a:pt x="192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1" name="Freeform 112"/>
              <p:cNvSpPr>
                <a:spLocks/>
              </p:cNvSpPr>
              <p:nvPr/>
            </p:nvSpPr>
            <p:spPr bwMode="auto">
              <a:xfrm>
                <a:off x="2825" y="2099"/>
                <a:ext cx="132" cy="834"/>
              </a:xfrm>
              <a:custGeom>
                <a:avLst/>
                <a:gdLst>
                  <a:gd name="T0" fmla="*/ 132 w 132"/>
                  <a:gd name="T1" fmla="*/ 0 h 834"/>
                  <a:gd name="T2" fmla="*/ 48 w 132"/>
                  <a:gd name="T3" fmla="*/ 834 h 834"/>
                  <a:gd name="T4" fmla="*/ 132 w 132"/>
                  <a:gd name="T5" fmla="*/ 678 h 834"/>
                  <a:gd name="T6" fmla="*/ 48 w 132"/>
                  <a:gd name="T7" fmla="*/ 834 h 834"/>
                  <a:gd name="T8" fmla="*/ 0 w 132"/>
                  <a:gd name="T9" fmla="*/ 660 h 8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834"/>
                  <a:gd name="T17" fmla="*/ 132 w 132"/>
                  <a:gd name="T18" fmla="*/ 834 h 8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834">
                    <a:moveTo>
                      <a:pt x="132" y="0"/>
                    </a:moveTo>
                    <a:lnTo>
                      <a:pt x="48" y="834"/>
                    </a:lnTo>
                    <a:lnTo>
                      <a:pt x="132" y="678"/>
                    </a:lnTo>
                    <a:lnTo>
                      <a:pt x="48" y="834"/>
                    </a:lnTo>
                    <a:lnTo>
                      <a:pt x="0" y="6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2" name="Freeform 113"/>
              <p:cNvSpPr>
                <a:spLocks/>
              </p:cNvSpPr>
              <p:nvPr/>
            </p:nvSpPr>
            <p:spPr bwMode="auto">
              <a:xfrm>
                <a:off x="2951" y="1445"/>
                <a:ext cx="102" cy="654"/>
              </a:xfrm>
              <a:custGeom>
                <a:avLst/>
                <a:gdLst>
                  <a:gd name="T0" fmla="*/ 6 w 102"/>
                  <a:gd name="T1" fmla="*/ 654 h 654"/>
                  <a:gd name="T2" fmla="*/ 60 w 102"/>
                  <a:gd name="T3" fmla="*/ 0 h 654"/>
                  <a:gd name="T4" fmla="*/ 0 w 102"/>
                  <a:gd name="T5" fmla="*/ 126 h 654"/>
                  <a:gd name="T6" fmla="*/ 60 w 102"/>
                  <a:gd name="T7" fmla="*/ 0 h 654"/>
                  <a:gd name="T8" fmla="*/ 102 w 102"/>
                  <a:gd name="T9" fmla="*/ 132 h 6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654"/>
                  <a:gd name="T17" fmla="*/ 102 w 102"/>
                  <a:gd name="T18" fmla="*/ 654 h 6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654">
                    <a:moveTo>
                      <a:pt x="6" y="654"/>
                    </a:moveTo>
                    <a:lnTo>
                      <a:pt x="60" y="0"/>
                    </a:lnTo>
                    <a:lnTo>
                      <a:pt x="0" y="126"/>
                    </a:lnTo>
                    <a:lnTo>
                      <a:pt x="60" y="0"/>
                    </a:lnTo>
                    <a:lnTo>
                      <a:pt x="102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3" name="Freeform 114"/>
              <p:cNvSpPr>
                <a:spLocks/>
              </p:cNvSpPr>
              <p:nvPr/>
            </p:nvSpPr>
            <p:spPr bwMode="auto">
              <a:xfrm>
                <a:off x="2957" y="2099"/>
                <a:ext cx="414" cy="642"/>
              </a:xfrm>
              <a:custGeom>
                <a:avLst/>
                <a:gdLst>
                  <a:gd name="T0" fmla="*/ 0 w 414"/>
                  <a:gd name="T1" fmla="*/ 0 h 642"/>
                  <a:gd name="T2" fmla="*/ 414 w 414"/>
                  <a:gd name="T3" fmla="*/ 642 h 642"/>
                  <a:gd name="T4" fmla="*/ 384 w 414"/>
                  <a:gd name="T5" fmla="*/ 480 h 642"/>
                  <a:gd name="T6" fmla="*/ 414 w 414"/>
                  <a:gd name="T7" fmla="*/ 642 h 642"/>
                  <a:gd name="T8" fmla="*/ 282 w 414"/>
                  <a:gd name="T9" fmla="*/ 546 h 6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4"/>
                  <a:gd name="T16" fmla="*/ 0 h 642"/>
                  <a:gd name="T17" fmla="*/ 414 w 414"/>
                  <a:gd name="T18" fmla="*/ 642 h 6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4" h="642">
                    <a:moveTo>
                      <a:pt x="0" y="0"/>
                    </a:moveTo>
                    <a:lnTo>
                      <a:pt x="414" y="642"/>
                    </a:lnTo>
                    <a:lnTo>
                      <a:pt x="384" y="480"/>
                    </a:lnTo>
                    <a:lnTo>
                      <a:pt x="414" y="642"/>
                    </a:lnTo>
                    <a:lnTo>
                      <a:pt x="282" y="54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4" name="Freeform 115"/>
              <p:cNvSpPr>
                <a:spLocks/>
              </p:cNvSpPr>
              <p:nvPr/>
            </p:nvSpPr>
            <p:spPr bwMode="auto">
              <a:xfrm>
                <a:off x="2909" y="2099"/>
                <a:ext cx="48" cy="276"/>
              </a:xfrm>
              <a:custGeom>
                <a:avLst/>
                <a:gdLst>
                  <a:gd name="T0" fmla="*/ 48 w 48"/>
                  <a:gd name="T1" fmla="*/ 0 h 276"/>
                  <a:gd name="T2" fmla="*/ 18 w 48"/>
                  <a:gd name="T3" fmla="*/ 276 h 276"/>
                  <a:gd name="T4" fmla="*/ 42 w 48"/>
                  <a:gd name="T5" fmla="*/ 222 h 276"/>
                  <a:gd name="T6" fmla="*/ 18 w 48"/>
                  <a:gd name="T7" fmla="*/ 276 h 276"/>
                  <a:gd name="T8" fmla="*/ 0 w 48"/>
                  <a:gd name="T9" fmla="*/ 216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76"/>
                  <a:gd name="T17" fmla="*/ 48 w 48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76">
                    <a:moveTo>
                      <a:pt x="48" y="0"/>
                    </a:moveTo>
                    <a:lnTo>
                      <a:pt x="18" y="276"/>
                    </a:lnTo>
                    <a:lnTo>
                      <a:pt x="42" y="222"/>
                    </a:lnTo>
                    <a:lnTo>
                      <a:pt x="18" y="276"/>
                    </a:lnTo>
                    <a:lnTo>
                      <a:pt x="0" y="21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5" name="Freeform 116"/>
              <p:cNvSpPr>
                <a:spLocks/>
              </p:cNvSpPr>
              <p:nvPr/>
            </p:nvSpPr>
            <p:spPr bwMode="auto">
              <a:xfrm>
                <a:off x="2537" y="2099"/>
                <a:ext cx="420" cy="504"/>
              </a:xfrm>
              <a:custGeom>
                <a:avLst/>
                <a:gdLst>
                  <a:gd name="T0" fmla="*/ 420 w 420"/>
                  <a:gd name="T1" fmla="*/ 0 h 504"/>
                  <a:gd name="T2" fmla="*/ 0 w 420"/>
                  <a:gd name="T3" fmla="*/ 504 h 504"/>
                  <a:gd name="T4" fmla="*/ 126 w 420"/>
                  <a:gd name="T5" fmla="*/ 432 h 504"/>
                  <a:gd name="T6" fmla="*/ 0 w 420"/>
                  <a:gd name="T7" fmla="*/ 504 h 504"/>
                  <a:gd name="T8" fmla="*/ 42 w 420"/>
                  <a:gd name="T9" fmla="*/ 366 h 5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504"/>
                  <a:gd name="T17" fmla="*/ 420 w 420"/>
                  <a:gd name="T18" fmla="*/ 504 h 5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504">
                    <a:moveTo>
                      <a:pt x="420" y="0"/>
                    </a:moveTo>
                    <a:lnTo>
                      <a:pt x="0" y="504"/>
                    </a:lnTo>
                    <a:lnTo>
                      <a:pt x="126" y="432"/>
                    </a:lnTo>
                    <a:lnTo>
                      <a:pt x="0" y="504"/>
                    </a:lnTo>
                    <a:lnTo>
                      <a:pt x="42" y="3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6" name="Freeform 117"/>
              <p:cNvSpPr>
                <a:spLocks/>
              </p:cNvSpPr>
              <p:nvPr/>
            </p:nvSpPr>
            <p:spPr bwMode="auto">
              <a:xfrm>
                <a:off x="2957" y="2099"/>
                <a:ext cx="120" cy="174"/>
              </a:xfrm>
              <a:custGeom>
                <a:avLst/>
                <a:gdLst>
                  <a:gd name="T0" fmla="*/ 0 w 120"/>
                  <a:gd name="T1" fmla="*/ 0 h 174"/>
                  <a:gd name="T2" fmla="*/ 120 w 120"/>
                  <a:gd name="T3" fmla="*/ 174 h 174"/>
                  <a:gd name="T4" fmla="*/ 108 w 120"/>
                  <a:gd name="T5" fmla="*/ 126 h 174"/>
                  <a:gd name="T6" fmla="*/ 120 w 120"/>
                  <a:gd name="T7" fmla="*/ 174 h 174"/>
                  <a:gd name="T8" fmla="*/ 78 w 120"/>
                  <a:gd name="T9" fmla="*/ 144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174"/>
                  <a:gd name="T17" fmla="*/ 120 w 120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174">
                    <a:moveTo>
                      <a:pt x="0" y="0"/>
                    </a:moveTo>
                    <a:lnTo>
                      <a:pt x="120" y="174"/>
                    </a:lnTo>
                    <a:lnTo>
                      <a:pt x="108" y="126"/>
                    </a:lnTo>
                    <a:lnTo>
                      <a:pt x="120" y="174"/>
                    </a:lnTo>
                    <a:lnTo>
                      <a:pt x="78" y="1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7" name="Freeform 118"/>
              <p:cNvSpPr>
                <a:spLocks/>
              </p:cNvSpPr>
              <p:nvPr/>
            </p:nvSpPr>
            <p:spPr bwMode="auto">
              <a:xfrm>
                <a:off x="2957" y="2099"/>
                <a:ext cx="30" cy="150"/>
              </a:xfrm>
              <a:custGeom>
                <a:avLst/>
                <a:gdLst>
                  <a:gd name="T0" fmla="*/ 0 w 30"/>
                  <a:gd name="T1" fmla="*/ 0 h 150"/>
                  <a:gd name="T2" fmla="*/ 24 w 30"/>
                  <a:gd name="T3" fmla="*/ 150 h 150"/>
                  <a:gd name="T4" fmla="*/ 30 w 30"/>
                  <a:gd name="T5" fmla="*/ 114 h 150"/>
                  <a:gd name="T6" fmla="*/ 24 w 30"/>
                  <a:gd name="T7" fmla="*/ 150 h 150"/>
                  <a:gd name="T8" fmla="*/ 6 w 30"/>
                  <a:gd name="T9" fmla="*/ 120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50"/>
                  <a:gd name="T17" fmla="*/ 30 w 30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50">
                    <a:moveTo>
                      <a:pt x="0" y="0"/>
                    </a:moveTo>
                    <a:lnTo>
                      <a:pt x="24" y="150"/>
                    </a:lnTo>
                    <a:lnTo>
                      <a:pt x="30" y="114"/>
                    </a:lnTo>
                    <a:lnTo>
                      <a:pt x="24" y="150"/>
                    </a:lnTo>
                    <a:lnTo>
                      <a:pt x="6" y="12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8" name="Freeform 119"/>
              <p:cNvSpPr>
                <a:spLocks/>
              </p:cNvSpPr>
              <p:nvPr/>
            </p:nvSpPr>
            <p:spPr bwMode="auto">
              <a:xfrm>
                <a:off x="2765" y="1943"/>
                <a:ext cx="192" cy="156"/>
              </a:xfrm>
              <a:custGeom>
                <a:avLst/>
                <a:gdLst>
                  <a:gd name="T0" fmla="*/ 192 w 192"/>
                  <a:gd name="T1" fmla="*/ 156 h 156"/>
                  <a:gd name="T2" fmla="*/ 0 w 192"/>
                  <a:gd name="T3" fmla="*/ 0 h 156"/>
                  <a:gd name="T4" fmla="*/ 30 w 192"/>
                  <a:gd name="T5" fmla="*/ 48 h 156"/>
                  <a:gd name="T6" fmla="*/ 0 w 192"/>
                  <a:gd name="T7" fmla="*/ 0 h 156"/>
                  <a:gd name="T8" fmla="*/ 54 w 192"/>
                  <a:gd name="T9" fmla="*/ 18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156"/>
                  <a:gd name="T17" fmla="*/ 192 w 192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156">
                    <a:moveTo>
                      <a:pt x="192" y="156"/>
                    </a:moveTo>
                    <a:lnTo>
                      <a:pt x="0" y="0"/>
                    </a:lnTo>
                    <a:lnTo>
                      <a:pt x="30" y="48"/>
                    </a:lnTo>
                    <a:lnTo>
                      <a:pt x="0" y="0"/>
                    </a:lnTo>
                    <a:lnTo>
                      <a:pt x="54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49" name="Freeform 120"/>
              <p:cNvSpPr>
                <a:spLocks/>
              </p:cNvSpPr>
              <p:nvPr/>
            </p:nvSpPr>
            <p:spPr bwMode="auto">
              <a:xfrm>
                <a:off x="2957" y="1235"/>
                <a:ext cx="306" cy="864"/>
              </a:xfrm>
              <a:custGeom>
                <a:avLst/>
                <a:gdLst>
                  <a:gd name="T0" fmla="*/ 0 w 306"/>
                  <a:gd name="T1" fmla="*/ 864 h 864"/>
                  <a:gd name="T2" fmla="*/ 300 w 306"/>
                  <a:gd name="T3" fmla="*/ 0 h 864"/>
                  <a:gd name="T4" fmla="*/ 168 w 306"/>
                  <a:gd name="T5" fmla="*/ 144 h 864"/>
                  <a:gd name="T6" fmla="*/ 300 w 306"/>
                  <a:gd name="T7" fmla="*/ 0 h 864"/>
                  <a:gd name="T8" fmla="*/ 306 w 306"/>
                  <a:gd name="T9" fmla="*/ 192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864"/>
                  <a:gd name="T17" fmla="*/ 306 w 306"/>
                  <a:gd name="T18" fmla="*/ 864 h 8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864">
                    <a:moveTo>
                      <a:pt x="0" y="864"/>
                    </a:moveTo>
                    <a:lnTo>
                      <a:pt x="300" y="0"/>
                    </a:lnTo>
                    <a:lnTo>
                      <a:pt x="168" y="144"/>
                    </a:lnTo>
                    <a:lnTo>
                      <a:pt x="300" y="0"/>
                    </a:lnTo>
                    <a:lnTo>
                      <a:pt x="306" y="19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0" name="Freeform 121"/>
              <p:cNvSpPr>
                <a:spLocks/>
              </p:cNvSpPr>
              <p:nvPr/>
            </p:nvSpPr>
            <p:spPr bwMode="auto">
              <a:xfrm>
                <a:off x="2405" y="2099"/>
                <a:ext cx="552" cy="414"/>
              </a:xfrm>
              <a:custGeom>
                <a:avLst/>
                <a:gdLst>
                  <a:gd name="T0" fmla="*/ 552 w 552"/>
                  <a:gd name="T1" fmla="*/ 0 h 414"/>
                  <a:gd name="T2" fmla="*/ 0 w 552"/>
                  <a:gd name="T3" fmla="*/ 414 h 414"/>
                  <a:gd name="T4" fmla="*/ 144 w 552"/>
                  <a:gd name="T5" fmla="*/ 378 h 414"/>
                  <a:gd name="T6" fmla="*/ 0 w 552"/>
                  <a:gd name="T7" fmla="*/ 414 h 414"/>
                  <a:gd name="T8" fmla="*/ 72 w 552"/>
                  <a:gd name="T9" fmla="*/ 288 h 4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2"/>
                  <a:gd name="T16" fmla="*/ 0 h 414"/>
                  <a:gd name="T17" fmla="*/ 552 w 552"/>
                  <a:gd name="T18" fmla="*/ 414 h 4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2" h="414">
                    <a:moveTo>
                      <a:pt x="552" y="0"/>
                    </a:moveTo>
                    <a:lnTo>
                      <a:pt x="0" y="414"/>
                    </a:lnTo>
                    <a:lnTo>
                      <a:pt x="144" y="378"/>
                    </a:lnTo>
                    <a:lnTo>
                      <a:pt x="0" y="414"/>
                    </a:lnTo>
                    <a:lnTo>
                      <a:pt x="72" y="28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1" name="Freeform 122"/>
              <p:cNvSpPr>
                <a:spLocks/>
              </p:cNvSpPr>
              <p:nvPr/>
            </p:nvSpPr>
            <p:spPr bwMode="auto">
              <a:xfrm>
                <a:off x="2957" y="2099"/>
                <a:ext cx="426" cy="156"/>
              </a:xfrm>
              <a:custGeom>
                <a:avLst/>
                <a:gdLst>
                  <a:gd name="T0" fmla="*/ 0 w 426"/>
                  <a:gd name="T1" fmla="*/ 0 h 156"/>
                  <a:gd name="T2" fmla="*/ 426 w 426"/>
                  <a:gd name="T3" fmla="*/ 156 h 156"/>
                  <a:gd name="T4" fmla="*/ 354 w 426"/>
                  <a:gd name="T5" fmla="*/ 90 h 156"/>
                  <a:gd name="T6" fmla="*/ 426 w 426"/>
                  <a:gd name="T7" fmla="*/ 156 h 156"/>
                  <a:gd name="T8" fmla="*/ 324 w 426"/>
                  <a:gd name="T9" fmla="*/ 156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6"/>
                  <a:gd name="T16" fmla="*/ 0 h 156"/>
                  <a:gd name="T17" fmla="*/ 426 w 426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6" h="156">
                    <a:moveTo>
                      <a:pt x="0" y="0"/>
                    </a:moveTo>
                    <a:lnTo>
                      <a:pt x="426" y="156"/>
                    </a:lnTo>
                    <a:lnTo>
                      <a:pt x="354" y="90"/>
                    </a:lnTo>
                    <a:lnTo>
                      <a:pt x="426" y="156"/>
                    </a:lnTo>
                    <a:lnTo>
                      <a:pt x="324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2" name="Freeform 123"/>
              <p:cNvSpPr>
                <a:spLocks/>
              </p:cNvSpPr>
              <p:nvPr/>
            </p:nvSpPr>
            <p:spPr bwMode="auto">
              <a:xfrm>
                <a:off x="2393" y="1949"/>
                <a:ext cx="564" cy="150"/>
              </a:xfrm>
              <a:custGeom>
                <a:avLst/>
                <a:gdLst>
                  <a:gd name="T0" fmla="*/ 564 w 564"/>
                  <a:gd name="T1" fmla="*/ 150 h 150"/>
                  <a:gd name="T2" fmla="*/ 0 w 564"/>
                  <a:gd name="T3" fmla="*/ 18 h 150"/>
                  <a:gd name="T4" fmla="*/ 102 w 564"/>
                  <a:gd name="T5" fmla="*/ 90 h 150"/>
                  <a:gd name="T6" fmla="*/ 0 w 564"/>
                  <a:gd name="T7" fmla="*/ 18 h 150"/>
                  <a:gd name="T8" fmla="*/ 120 w 564"/>
                  <a:gd name="T9" fmla="*/ 0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4"/>
                  <a:gd name="T16" fmla="*/ 0 h 150"/>
                  <a:gd name="T17" fmla="*/ 564 w 564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4" h="150">
                    <a:moveTo>
                      <a:pt x="564" y="150"/>
                    </a:moveTo>
                    <a:lnTo>
                      <a:pt x="0" y="18"/>
                    </a:lnTo>
                    <a:lnTo>
                      <a:pt x="102" y="90"/>
                    </a:lnTo>
                    <a:lnTo>
                      <a:pt x="0" y="18"/>
                    </a:lnTo>
                    <a:lnTo>
                      <a:pt x="120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3" name="Freeform 124"/>
              <p:cNvSpPr>
                <a:spLocks/>
              </p:cNvSpPr>
              <p:nvPr/>
            </p:nvSpPr>
            <p:spPr bwMode="auto">
              <a:xfrm>
                <a:off x="2957" y="1805"/>
                <a:ext cx="636" cy="294"/>
              </a:xfrm>
              <a:custGeom>
                <a:avLst/>
                <a:gdLst>
                  <a:gd name="T0" fmla="*/ 0 w 636"/>
                  <a:gd name="T1" fmla="*/ 294 h 294"/>
                  <a:gd name="T2" fmla="*/ 636 w 636"/>
                  <a:gd name="T3" fmla="*/ 0 h 294"/>
                  <a:gd name="T4" fmla="*/ 486 w 636"/>
                  <a:gd name="T5" fmla="*/ 6 h 294"/>
                  <a:gd name="T6" fmla="*/ 636 w 636"/>
                  <a:gd name="T7" fmla="*/ 0 h 294"/>
                  <a:gd name="T8" fmla="*/ 528 w 636"/>
                  <a:gd name="T9" fmla="*/ 108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294"/>
                  <a:gd name="T17" fmla="*/ 636 w 636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294">
                    <a:moveTo>
                      <a:pt x="0" y="294"/>
                    </a:moveTo>
                    <a:lnTo>
                      <a:pt x="636" y="0"/>
                    </a:lnTo>
                    <a:lnTo>
                      <a:pt x="486" y="6"/>
                    </a:lnTo>
                    <a:lnTo>
                      <a:pt x="636" y="0"/>
                    </a:lnTo>
                    <a:lnTo>
                      <a:pt x="528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4" name="Freeform 125"/>
              <p:cNvSpPr>
                <a:spLocks/>
              </p:cNvSpPr>
              <p:nvPr/>
            </p:nvSpPr>
            <p:spPr bwMode="auto">
              <a:xfrm>
                <a:off x="2957" y="1865"/>
                <a:ext cx="798" cy="234"/>
              </a:xfrm>
              <a:custGeom>
                <a:avLst/>
                <a:gdLst>
                  <a:gd name="T0" fmla="*/ 0 w 798"/>
                  <a:gd name="T1" fmla="*/ 234 h 234"/>
                  <a:gd name="T2" fmla="*/ 798 w 798"/>
                  <a:gd name="T3" fmla="*/ 24 h 234"/>
                  <a:gd name="T4" fmla="*/ 624 w 798"/>
                  <a:gd name="T5" fmla="*/ 0 h 234"/>
                  <a:gd name="T6" fmla="*/ 798 w 798"/>
                  <a:gd name="T7" fmla="*/ 24 h 234"/>
                  <a:gd name="T8" fmla="*/ 654 w 798"/>
                  <a:gd name="T9" fmla="*/ 132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8"/>
                  <a:gd name="T16" fmla="*/ 0 h 234"/>
                  <a:gd name="T17" fmla="*/ 798 w 798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8" h="234">
                    <a:moveTo>
                      <a:pt x="0" y="234"/>
                    </a:moveTo>
                    <a:lnTo>
                      <a:pt x="798" y="24"/>
                    </a:lnTo>
                    <a:lnTo>
                      <a:pt x="624" y="0"/>
                    </a:lnTo>
                    <a:lnTo>
                      <a:pt x="798" y="24"/>
                    </a:lnTo>
                    <a:lnTo>
                      <a:pt x="654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5" name="Freeform 126"/>
              <p:cNvSpPr>
                <a:spLocks/>
              </p:cNvSpPr>
              <p:nvPr/>
            </p:nvSpPr>
            <p:spPr bwMode="auto">
              <a:xfrm>
                <a:off x="2957" y="2099"/>
                <a:ext cx="762" cy="168"/>
              </a:xfrm>
              <a:custGeom>
                <a:avLst/>
                <a:gdLst>
                  <a:gd name="T0" fmla="*/ 0 w 762"/>
                  <a:gd name="T1" fmla="*/ 0 h 168"/>
                  <a:gd name="T2" fmla="*/ 762 w 762"/>
                  <a:gd name="T3" fmla="*/ 138 h 168"/>
                  <a:gd name="T4" fmla="*/ 618 w 762"/>
                  <a:gd name="T5" fmla="*/ 48 h 168"/>
                  <a:gd name="T6" fmla="*/ 762 w 762"/>
                  <a:gd name="T7" fmla="*/ 138 h 168"/>
                  <a:gd name="T8" fmla="*/ 600 w 762"/>
                  <a:gd name="T9" fmla="*/ 168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2"/>
                  <a:gd name="T16" fmla="*/ 0 h 168"/>
                  <a:gd name="T17" fmla="*/ 762 w 762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" h="168">
                    <a:moveTo>
                      <a:pt x="0" y="0"/>
                    </a:moveTo>
                    <a:lnTo>
                      <a:pt x="762" y="138"/>
                    </a:lnTo>
                    <a:lnTo>
                      <a:pt x="618" y="48"/>
                    </a:lnTo>
                    <a:lnTo>
                      <a:pt x="762" y="138"/>
                    </a:lnTo>
                    <a:lnTo>
                      <a:pt x="600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6" name="Freeform 127"/>
              <p:cNvSpPr>
                <a:spLocks/>
              </p:cNvSpPr>
              <p:nvPr/>
            </p:nvSpPr>
            <p:spPr bwMode="auto">
              <a:xfrm>
                <a:off x="2489" y="2099"/>
                <a:ext cx="468" cy="102"/>
              </a:xfrm>
              <a:custGeom>
                <a:avLst/>
                <a:gdLst>
                  <a:gd name="T0" fmla="*/ 468 w 468"/>
                  <a:gd name="T1" fmla="*/ 0 h 102"/>
                  <a:gd name="T2" fmla="*/ 0 w 468"/>
                  <a:gd name="T3" fmla="*/ 84 h 102"/>
                  <a:gd name="T4" fmla="*/ 102 w 468"/>
                  <a:gd name="T5" fmla="*/ 102 h 102"/>
                  <a:gd name="T6" fmla="*/ 0 w 468"/>
                  <a:gd name="T7" fmla="*/ 84 h 102"/>
                  <a:gd name="T8" fmla="*/ 90 w 468"/>
                  <a:gd name="T9" fmla="*/ 3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102"/>
                  <a:gd name="T17" fmla="*/ 468 w 46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102">
                    <a:moveTo>
                      <a:pt x="468" y="0"/>
                    </a:moveTo>
                    <a:lnTo>
                      <a:pt x="0" y="84"/>
                    </a:lnTo>
                    <a:lnTo>
                      <a:pt x="102" y="102"/>
                    </a:lnTo>
                    <a:lnTo>
                      <a:pt x="0" y="84"/>
                    </a:lnTo>
                    <a:lnTo>
                      <a:pt x="90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7" name="Freeform 128"/>
              <p:cNvSpPr>
                <a:spLocks/>
              </p:cNvSpPr>
              <p:nvPr/>
            </p:nvSpPr>
            <p:spPr bwMode="auto">
              <a:xfrm>
                <a:off x="2957" y="2099"/>
                <a:ext cx="486" cy="456"/>
              </a:xfrm>
              <a:custGeom>
                <a:avLst/>
                <a:gdLst>
                  <a:gd name="T0" fmla="*/ 0 w 486"/>
                  <a:gd name="T1" fmla="*/ 0 h 456"/>
                  <a:gd name="T2" fmla="*/ 486 w 486"/>
                  <a:gd name="T3" fmla="*/ 456 h 456"/>
                  <a:gd name="T4" fmla="*/ 426 w 486"/>
                  <a:gd name="T5" fmla="*/ 324 h 456"/>
                  <a:gd name="T6" fmla="*/ 486 w 486"/>
                  <a:gd name="T7" fmla="*/ 456 h 456"/>
                  <a:gd name="T8" fmla="*/ 354 w 486"/>
                  <a:gd name="T9" fmla="*/ 402 h 4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6"/>
                  <a:gd name="T16" fmla="*/ 0 h 456"/>
                  <a:gd name="T17" fmla="*/ 486 w 486"/>
                  <a:gd name="T18" fmla="*/ 456 h 4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6" h="456">
                    <a:moveTo>
                      <a:pt x="0" y="0"/>
                    </a:moveTo>
                    <a:lnTo>
                      <a:pt x="486" y="456"/>
                    </a:lnTo>
                    <a:lnTo>
                      <a:pt x="426" y="324"/>
                    </a:lnTo>
                    <a:lnTo>
                      <a:pt x="486" y="456"/>
                    </a:lnTo>
                    <a:lnTo>
                      <a:pt x="354" y="4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8" name="Freeform 129"/>
              <p:cNvSpPr>
                <a:spLocks/>
              </p:cNvSpPr>
              <p:nvPr/>
            </p:nvSpPr>
            <p:spPr bwMode="auto">
              <a:xfrm>
                <a:off x="2957" y="2099"/>
                <a:ext cx="258" cy="240"/>
              </a:xfrm>
              <a:custGeom>
                <a:avLst/>
                <a:gdLst>
                  <a:gd name="T0" fmla="*/ 0 w 258"/>
                  <a:gd name="T1" fmla="*/ 0 h 240"/>
                  <a:gd name="T2" fmla="*/ 258 w 258"/>
                  <a:gd name="T3" fmla="*/ 240 h 240"/>
                  <a:gd name="T4" fmla="*/ 228 w 258"/>
                  <a:gd name="T5" fmla="*/ 174 h 240"/>
                  <a:gd name="T6" fmla="*/ 258 w 258"/>
                  <a:gd name="T7" fmla="*/ 240 h 240"/>
                  <a:gd name="T8" fmla="*/ 186 w 258"/>
                  <a:gd name="T9" fmla="*/ 21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240"/>
                  <a:gd name="T17" fmla="*/ 258 w 258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240">
                    <a:moveTo>
                      <a:pt x="0" y="0"/>
                    </a:moveTo>
                    <a:lnTo>
                      <a:pt x="258" y="240"/>
                    </a:lnTo>
                    <a:lnTo>
                      <a:pt x="228" y="174"/>
                    </a:lnTo>
                    <a:lnTo>
                      <a:pt x="258" y="240"/>
                    </a:lnTo>
                    <a:lnTo>
                      <a:pt x="186" y="21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59" name="Freeform 130"/>
              <p:cNvSpPr>
                <a:spLocks/>
              </p:cNvSpPr>
              <p:nvPr/>
            </p:nvSpPr>
            <p:spPr bwMode="auto">
              <a:xfrm>
                <a:off x="2957" y="2099"/>
                <a:ext cx="228" cy="444"/>
              </a:xfrm>
              <a:custGeom>
                <a:avLst/>
                <a:gdLst>
                  <a:gd name="T0" fmla="*/ 0 w 228"/>
                  <a:gd name="T1" fmla="*/ 0 h 444"/>
                  <a:gd name="T2" fmla="*/ 228 w 228"/>
                  <a:gd name="T3" fmla="*/ 444 h 444"/>
                  <a:gd name="T4" fmla="*/ 216 w 228"/>
                  <a:gd name="T5" fmla="*/ 336 h 444"/>
                  <a:gd name="T6" fmla="*/ 228 w 228"/>
                  <a:gd name="T7" fmla="*/ 444 h 444"/>
                  <a:gd name="T8" fmla="*/ 144 w 228"/>
                  <a:gd name="T9" fmla="*/ 372 h 4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8"/>
                  <a:gd name="T16" fmla="*/ 0 h 444"/>
                  <a:gd name="T17" fmla="*/ 228 w 228"/>
                  <a:gd name="T18" fmla="*/ 444 h 4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8" h="444">
                    <a:moveTo>
                      <a:pt x="0" y="0"/>
                    </a:moveTo>
                    <a:lnTo>
                      <a:pt x="228" y="444"/>
                    </a:lnTo>
                    <a:lnTo>
                      <a:pt x="216" y="336"/>
                    </a:lnTo>
                    <a:lnTo>
                      <a:pt x="228" y="444"/>
                    </a:lnTo>
                    <a:lnTo>
                      <a:pt x="144" y="3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0" name="Freeform 131"/>
              <p:cNvSpPr>
                <a:spLocks/>
              </p:cNvSpPr>
              <p:nvPr/>
            </p:nvSpPr>
            <p:spPr bwMode="auto">
              <a:xfrm>
                <a:off x="2921" y="2099"/>
                <a:ext cx="132" cy="816"/>
              </a:xfrm>
              <a:custGeom>
                <a:avLst/>
                <a:gdLst>
                  <a:gd name="T0" fmla="*/ 36 w 132"/>
                  <a:gd name="T1" fmla="*/ 0 h 816"/>
                  <a:gd name="T2" fmla="*/ 72 w 132"/>
                  <a:gd name="T3" fmla="*/ 816 h 816"/>
                  <a:gd name="T4" fmla="*/ 132 w 132"/>
                  <a:gd name="T5" fmla="*/ 648 h 816"/>
                  <a:gd name="T6" fmla="*/ 72 w 132"/>
                  <a:gd name="T7" fmla="*/ 816 h 816"/>
                  <a:gd name="T8" fmla="*/ 0 w 132"/>
                  <a:gd name="T9" fmla="*/ 654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816"/>
                  <a:gd name="T17" fmla="*/ 132 w 132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816">
                    <a:moveTo>
                      <a:pt x="36" y="0"/>
                    </a:moveTo>
                    <a:lnTo>
                      <a:pt x="72" y="816"/>
                    </a:lnTo>
                    <a:lnTo>
                      <a:pt x="132" y="648"/>
                    </a:lnTo>
                    <a:lnTo>
                      <a:pt x="72" y="816"/>
                    </a:lnTo>
                    <a:lnTo>
                      <a:pt x="0" y="6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1" name="Freeform 132"/>
              <p:cNvSpPr>
                <a:spLocks/>
              </p:cNvSpPr>
              <p:nvPr/>
            </p:nvSpPr>
            <p:spPr bwMode="auto">
              <a:xfrm>
                <a:off x="2753" y="1907"/>
                <a:ext cx="204" cy="192"/>
              </a:xfrm>
              <a:custGeom>
                <a:avLst/>
                <a:gdLst>
                  <a:gd name="T0" fmla="*/ 204 w 204"/>
                  <a:gd name="T1" fmla="*/ 192 h 192"/>
                  <a:gd name="T2" fmla="*/ 0 w 204"/>
                  <a:gd name="T3" fmla="*/ 0 h 192"/>
                  <a:gd name="T4" fmla="*/ 30 w 204"/>
                  <a:gd name="T5" fmla="*/ 54 h 192"/>
                  <a:gd name="T6" fmla="*/ 0 w 204"/>
                  <a:gd name="T7" fmla="*/ 0 h 192"/>
                  <a:gd name="T8" fmla="*/ 60 w 204"/>
                  <a:gd name="T9" fmla="*/ 24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192"/>
                  <a:gd name="T17" fmla="*/ 204 w 204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192">
                    <a:moveTo>
                      <a:pt x="204" y="192"/>
                    </a:moveTo>
                    <a:lnTo>
                      <a:pt x="0" y="0"/>
                    </a:lnTo>
                    <a:lnTo>
                      <a:pt x="30" y="54"/>
                    </a:lnTo>
                    <a:lnTo>
                      <a:pt x="0" y="0"/>
                    </a:lnTo>
                    <a:lnTo>
                      <a:pt x="60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2" name="Freeform 133"/>
              <p:cNvSpPr>
                <a:spLocks/>
              </p:cNvSpPr>
              <p:nvPr/>
            </p:nvSpPr>
            <p:spPr bwMode="auto">
              <a:xfrm>
                <a:off x="2813" y="1589"/>
                <a:ext cx="144" cy="510"/>
              </a:xfrm>
              <a:custGeom>
                <a:avLst/>
                <a:gdLst>
                  <a:gd name="T0" fmla="*/ 144 w 144"/>
                  <a:gd name="T1" fmla="*/ 510 h 510"/>
                  <a:gd name="T2" fmla="*/ 12 w 144"/>
                  <a:gd name="T3" fmla="*/ 0 h 510"/>
                  <a:gd name="T4" fmla="*/ 0 w 144"/>
                  <a:gd name="T5" fmla="*/ 114 h 510"/>
                  <a:gd name="T6" fmla="*/ 12 w 144"/>
                  <a:gd name="T7" fmla="*/ 0 h 510"/>
                  <a:gd name="T8" fmla="*/ 78 w 144"/>
                  <a:gd name="T9" fmla="*/ 90 h 5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510"/>
                  <a:gd name="T17" fmla="*/ 144 w 144"/>
                  <a:gd name="T18" fmla="*/ 510 h 5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510">
                    <a:moveTo>
                      <a:pt x="144" y="510"/>
                    </a:moveTo>
                    <a:lnTo>
                      <a:pt x="12" y="0"/>
                    </a:lnTo>
                    <a:lnTo>
                      <a:pt x="0" y="114"/>
                    </a:lnTo>
                    <a:lnTo>
                      <a:pt x="12" y="0"/>
                    </a:lnTo>
                    <a:lnTo>
                      <a:pt x="78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3" name="Freeform 134"/>
              <p:cNvSpPr>
                <a:spLocks/>
              </p:cNvSpPr>
              <p:nvPr/>
            </p:nvSpPr>
            <p:spPr bwMode="auto">
              <a:xfrm>
                <a:off x="2675" y="2099"/>
                <a:ext cx="282" cy="948"/>
              </a:xfrm>
              <a:custGeom>
                <a:avLst/>
                <a:gdLst>
                  <a:gd name="T0" fmla="*/ 282 w 282"/>
                  <a:gd name="T1" fmla="*/ 0 h 948"/>
                  <a:gd name="T2" fmla="*/ 24 w 282"/>
                  <a:gd name="T3" fmla="*/ 948 h 948"/>
                  <a:gd name="T4" fmla="*/ 150 w 282"/>
                  <a:gd name="T5" fmla="*/ 780 h 948"/>
                  <a:gd name="T6" fmla="*/ 24 w 282"/>
                  <a:gd name="T7" fmla="*/ 948 h 948"/>
                  <a:gd name="T8" fmla="*/ 0 w 282"/>
                  <a:gd name="T9" fmla="*/ 738 h 9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948"/>
                  <a:gd name="T17" fmla="*/ 282 w 282"/>
                  <a:gd name="T18" fmla="*/ 948 h 9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948">
                    <a:moveTo>
                      <a:pt x="282" y="0"/>
                    </a:moveTo>
                    <a:lnTo>
                      <a:pt x="24" y="948"/>
                    </a:lnTo>
                    <a:lnTo>
                      <a:pt x="150" y="780"/>
                    </a:lnTo>
                    <a:lnTo>
                      <a:pt x="24" y="948"/>
                    </a:lnTo>
                    <a:lnTo>
                      <a:pt x="0" y="7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4" name="Freeform 135"/>
              <p:cNvSpPr>
                <a:spLocks/>
              </p:cNvSpPr>
              <p:nvPr/>
            </p:nvSpPr>
            <p:spPr bwMode="auto">
              <a:xfrm>
                <a:off x="2453" y="1667"/>
                <a:ext cx="504" cy="432"/>
              </a:xfrm>
              <a:custGeom>
                <a:avLst/>
                <a:gdLst>
                  <a:gd name="T0" fmla="*/ 504 w 504"/>
                  <a:gd name="T1" fmla="*/ 432 h 432"/>
                  <a:gd name="T2" fmla="*/ 0 w 504"/>
                  <a:gd name="T3" fmla="*/ 0 h 432"/>
                  <a:gd name="T4" fmla="*/ 66 w 504"/>
                  <a:gd name="T5" fmla="*/ 126 h 432"/>
                  <a:gd name="T6" fmla="*/ 0 w 504"/>
                  <a:gd name="T7" fmla="*/ 0 h 432"/>
                  <a:gd name="T8" fmla="*/ 138 w 504"/>
                  <a:gd name="T9" fmla="*/ 4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4"/>
                  <a:gd name="T16" fmla="*/ 0 h 432"/>
                  <a:gd name="T17" fmla="*/ 504 w 504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4" h="432">
                    <a:moveTo>
                      <a:pt x="504" y="432"/>
                    </a:moveTo>
                    <a:lnTo>
                      <a:pt x="0" y="0"/>
                    </a:lnTo>
                    <a:lnTo>
                      <a:pt x="66" y="126"/>
                    </a:lnTo>
                    <a:lnTo>
                      <a:pt x="0" y="0"/>
                    </a:lnTo>
                    <a:lnTo>
                      <a:pt x="138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5" name="Freeform 136"/>
              <p:cNvSpPr>
                <a:spLocks/>
              </p:cNvSpPr>
              <p:nvPr/>
            </p:nvSpPr>
            <p:spPr bwMode="auto">
              <a:xfrm>
                <a:off x="2909" y="1943"/>
                <a:ext cx="48" cy="156"/>
              </a:xfrm>
              <a:custGeom>
                <a:avLst/>
                <a:gdLst>
                  <a:gd name="T0" fmla="*/ 48 w 48"/>
                  <a:gd name="T1" fmla="*/ 156 h 156"/>
                  <a:gd name="T2" fmla="*/ 0 w 48"/>
                  <a:gd name="T3" fmla="*/ 0 h 156"/>
                  <a:gd name="T4" fmla="*/ 0 w 48"/>
                  <a:gd name="T5" fmla="*/ 30 h 156"/>
                  <a:gd name="T6" fmla="*/ 0 w 48"/>
                  <a:gd name="T7" fmla="*/ 0 h 156"/>
                  <a:gd name="T8" fmla="*/ 24 w 48"/>
                  <a:gd name="T9" fmla="*/ 24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56"/>
                  <a:gd name="T17" fmla="*/ 48 w 48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56">
                    <a:moveTo>
                      <a:pt x="48" y="156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24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6" name="Freeform 137"/>
              <p:cNvSpPr>
                <a:spLocks/>
              </p:cNvSpPr>
              <p:nvPr/>
            </p:nvSpPr>
            <p:spPr bwMode="auto">
              <a:xfrm>
                <a:off x="2957" y="2099"/>
                <a:ext cx="384" cy="864"/>
              </a:xfrm>
              <a:custGeom>
                <a:avLst/>
                <a:gdLst>
                  <a:gd name="T0" fmla="*/ 0 w 384"/>
                  <a:gd name="T1" fmla="*/ 0 h 864"/>
                  <a:gd name="T2" fmla="*/ 384 w 384"/>
                  <a:gd name="T3" fmla="*/ 864 h 864"/>
                  <a:gd name="T4" fmla="*/ 378 w 384"/>
                  <a:gd name="T5" fmla="*/ 660 h 864"/>
                  <a:gd name="T6" fmla="*/ 384 w 384"/>
                  <a:gd name="T7" fmla="*/ 864 h 864"/>
                  <a:gd name="T8" fmla="*/ 240 w 384"/>
                  <a:gd name="T9" fmla="*/ 720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864"/>
                  <a:gd name="T17" fmla="*/ 384 w 384"/>
                  <a:gd name="T18" fmla="*/ 864 h 8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864">
                    <a:moveTo>
                      <a:pt x="0" y="0"/>
                    </a:moveTo>
                    <a:lnTo>
                      <a:pt x="384" y="864"/>
                    </a:lnTo>
                    <a:lnTo>
                      <a:pt x="378" y="660"/>
                    </a:lnTo>
                    <a:lnTo>
                      <a:pt x="384" y="864"/>
                    </a:lnTo>
                    <a:lnTo>
                      <a:pt x="240" y="72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667" name="Freeform 138"/>
              <p:cNvSpPr>
                <a:spLocks/>
              </p:cNvSpPr>
              <p:nvPr/>
            </p:nvSpPr>
            <p:spPr bwMode="auto">
              <a:xfrm>
                <a:off x="2693" y="2099"/>
                <a:ext cx="264" cy="282"/>
              </a:xfrm>
              <a:custGeom>
                <a:avLst/>
                <a:gdLst>
                  <a:gd name="T0" fmla="*/ 264 w 264"/>
                  <a:gd name="T1" fmla="*/ 0 h 282"/>
                  <a:gd name="T2" fmla="*/ 0 w 264"/>
                  <a:gd name="T3" fmla="*/ 282 h 282"/>
                  <a:gd name="T4" fmla="*/ 78 w 264"/>
                  <a:gd name="T5" fmla="*/ 246 h 282"/>
                  <a:gd name="T6" fmla="*/ 0 w 264"/>
                  <a:gd name="T7" fmla="*/ 282 h 282"/>
                  <a:gd name="T8" fmla="*/ 30 w 264"/>
                  <a:gd name="T9" fmla="*/ 204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4"/>
                  <a:gd name="T16" fmla="*/ 0 h 282"/>
                  <a:gd name="T17" fmla="*/ 264 w 264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4" h="282">
                    <a:moveTo>
                      <a:pt x="264" y="0"/>
                    </a:moveTo>
                    <a:lnTo>
                      <a:pt x="0" y="282"/>
                    </a:lnTo>
                    <a:lnTo>
                      <a:pt x="78" y="246"/>
                    </a:lnTo>
                    <a:lnTo>
                      <a:pt x="0" y="282"/>
                    </a:lnTo>
                    <a:lnTo>
                      <a:pt x="30" y="20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2535" name="Freeform 139"/>
            <p:cNvSpPr>
              <a:spLocks/>
            </p:cNvSpPr>
            <p:nvPr/>
          </p:nvSpPr>
          <p:spPr bwMode="auto">
            <a:xfrm>
              <a:off x="2304" y="2541"/>
              <a:ext cx="1440" cy="1440"/>
            </a:xfrm>
            <a:custGeom>
              <a:avLst/>
              <a:gdLst>
                <a:gd name="T0" fmla="*/ 293 w 2448"/>
                <a:gd name="T1" fmla="*/ 137 h 2454"/>
                <a:gd name="T2" fmla="*/ 291 w 2448"/>
                <a:gd name="T3" fmla="*/ 118 h 2454"/>
                <a:gd name="T4" fmla="*/ 286 w 2448"/>
                <a:gd name="T5" fmla="*/ 100 h 2454"/>
                <a:gd name="T6" fmla="*/ 279 w 2448"/>
                <a:gd name="T7" fmla="*/ 83 h 2454"/>
                <a:gd name="T8" fmla="*/ 271 w 2448"/>
                <a:gd name="T9" fmla="*/ 67 h 2454"/>
                <a:gd name="T10" fmla="*/ 259 w 2448"/>
                <a:gd name="T11" fmla="*/ 53 h 2454"/>
                <a:gd name="T12" fmla="*/ 247 w 2448"/>
                <a:gd name="T13" fmla="*/ 40 h 2454"/>
                <a:gd name="T14" fmla="*/ 233 w 2448"/>
                <a:gd name="T15" fmla="*/ 28 h 2454"/>
                <a:gd name="T16" fmla="*/ 217 w 2448"/>
                <a:gd name="T17" fmla="*/ 18 h 2454"/>
                <a:gd name="T18" fmla="*/ 201 w 2448"/>
                <a:gd name="T19" fmla="*/ 11 h 2454"/>
                <a:gd name="T20" fmla="*/ 183 w 2448"/>
                <a:gd name="T21" fmla="*/ 5 h 2454"/>
                <a:gd name="T22" fmla="*/ 165 w 2448"/>
                <a:gd name="T23" fmla="*/ 1 h 2454"/>
                <a:gd name="T24" fmla="*/ 146 w 2448"/>
                <a:gd name="T25" fmla="*/ 0 h 2454"/>
                <a:gd name="T26" fmla="*/ 128 w 2448"/>
                <a:gd name="T27" fmla="*/ 1 h 2454"/>
                <a:gd name="T28" fmla="*/ 110 w 2448"/>
                <a:gd name="T29" fmla="*/ 5 h 2454"/>
                <a:gd name="T30" fmla="*/ 93 w 2448"/>
                <a:gd name="T31" fmla="*/ 11 h 2454"/>
                <a:gd name="T32" fmla="*/ 76 w 2448"/>
                <a:gd name="T33" fmla="*/ 18 h 2454"/>
                <a:gd name="T34" fmla="*/ 60 w 2448"/>
                <a:gd name="T35" fmla="*/ 28 h 2454"/>
                <a:gd name="T36" fmla="*/ 46 w 2448"/>
                <a:gd name="T37" fmla="*/ 40 h 2454"/>
                <a:gd name="T38" fmla="*/ 34 w 2448"/>
                <a:gd name="T39" fmla="*/ 53 h 2454"/>
                <a:gd name="T40" fmla="*/ 22 w 2448"/>
                <a:gd name="T41" fmla="*/ 67 h 2454"/>
                <a:gd name="T42" fmla="*/ 14 w 2448"/>
                <a:gd name="T43" fmla="*/ 83 h 2454"/>
                <a:gd name="T44" fmla="*/ 7 w 2448"/>
                <a:gd name="T45" fmla="*/ 100 h 2454"/>
                <a:gd name="T46" fmla="*/ 2 w 2448"/>
                <a:gd name="T47" fmla="*/ 118 h 2454"/>
                <a:gd name="T48" fmla="*/ 0 w 2448"/>
                <a:gd name="T49" fmla="*/ 137 h 2454"/>
                <a:gd name="T50" fmla="*/ 0 w 2448"/>
                <a:gd name="T51" fmla="*/ 154 h 2454"/>
                <a:gd name="T52" fmla="*/ 2 w 2448"/>
                <a:gd name="T53" fmla="*/ 173 h 2454"/>
                <a:gd name="T54" fmla="*/ 7 w 2448"/>
                <a:gd name="T55" fmla="*/ 191 h 2454"/>
                <a:gd name="T56" fmla="*/ 14 w 2448"/>
                <a:gd name="T57" fmla="*/ 208 h 2454"/>
                <a:gd name="T58" fmla="*/ 22 w 2448"/>
                <a:gd name="T59" fmla="*/ 224 h 2454"/>
                <a:gd name="T60" fmla="*/ 34 w 2448"/>
                <a:gd name="T61" fmla="*/ 238 h 2454"/>
                <a:gd name="T62" fmla="*/ 46 w 2448"/>
                <a:gd name="T63" fmla="*/ 251 h 2454"/>
                <a:gd name="T64" fmla="*/ 60 w 2448"/>
                <a:gd name="T65" fmla="*/ 263 h 2454"/>
                <a:gd name="T66" fmla="*/ 76 w 2448"/>
                <a:gd name="T67" fmla="*/ 273 h 2454"/>
                <a:gd name="T68" fmla="*/ 93 w 2448"/>
                <a:gd name="T69" fmla="*/ 280 h 2454"/>
                <a:gd name="T70" fmla="*/ 110 w 2448"/>
                <a:gd name="T71" fmla="*/ 286 h 2454"/>
                <a:gd name="T72" fmla="*/ 128 w 2448"/>
                <a:gd name="T73" fmla="*/ 289 h 2454"/>
                <a:gd name="T74" fmla="*/ 146 w 2448"/>
                <a:gd name="T75" fmla="*/ 291 h 2454"/>
                <a:gd name="T76" fmla="*/ 165 w 2448"/>
                <a:gd name="T77" fmla="*/ 289 h 2454"/>
                <a:gd name="T78" fmla="*/ 183 w 2448"/>
                <a:gd name="T79" fmla="*/ 286 h 2454"/>
                <a:gd name="T80" fmla="*/ 201 w 2448"/>
                <a:gd name="T81" fmla="*/ 280 h 2454"/>
                <a:gd name="T82" fmla="*/ 217 w 2448"/>
                <a:gd name="T83" fmla="*/ 273 h 2454"/>
                <a:gd name="T84" fmla="*/ 233 w 2448"/>
                <a:gd name="T85" fmla="*/ 263 h 2454"/>
                <a:gd name="T86" fmla="*/ 247 w 2448"/>
                <a:gd name="T87" fmla="*/ 251 h 2454"/>
                <a:gd name="T88" fmla="*/ 259 w 2448"/>
                <a:gd name="T89" fmla="*/ 238 h 2454"/>
                <a:gd name="T90" fmla="*/ 271 w 2448"/>
                <a:gd name="T91" fmla="*/ 224 h 2454"/>
                <a:gd name="T92" fmla="*/ 279 w 2448"/>
                <a:gd name="T93" fmla="*/ 208 h 2454"/>
                <a:gd name="T94" fmla="*/ 286 w 2448"/>
                <a:gd name="T95" fmla="*/ 191 h 2454"/>
                <a:gd name="T96" fmla="*/ 291 w 2448"/>
                <a:gd name="T97" fmla="*/ 173 h 2454"/>
                <a:gd name="T98" fmla="*/ 293 w 2448"/>
                <a:gd name="T99" fmla="*/ 154 h 24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448"/>
                <a:gd name="T151" fmla="*/ 0 h 2454"/>
                <a:gd name="T152" fmla="*/ 2448 w 2448"/>
                <a:gd name="T153" fmla="*/ 2454 h 24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448" h="2454">
                  <a:moveTo>
                    <a:pt x="2448" y="1230"/>
                  </a:moveTo>
                  <a:lnTo>
                    <a:pt x="2448" y="1152"/>
                  </a:lnTo>
                  <a:lnTo>
                    <a:pt x="2442" y="1074"/>
                  </a:lnTo>
                  <a:lnTo>
                    <a:pt x="2430" y="996"/>
                  </a:lnTo>
                  <a:lnTo>
                    <a:pt x="2412" y="924"/>
                  </a:lnTo>
                  <a:lnTo>
                    <a:pt x="2388" y="846"/>
                  </a:lnTo>
                  <a:lnTo>
                    <a:pt x="2364" y="774"/>
                  </a:lnTo>
                  <a:lnTo>
                    <a:pt x="2334" y="702"/>
                  </a:lnTo>
                  <a:lnTo>
                    <a:pt x="2298" y="636"/>
                  </a:lnTo>
                  <a:lnTo>
                    <a:pt x="2262" y="570"/>
                  </a:lnTo>
                  <a:lnTo>
                    <a:pt x="2214" y="504"/>
                  </a:lnTo>
                  <a:lnTo>
                    <a:pt x="2166" y="444"/>
                  </a:lnTo>
                  <a:lnTo>
                    <a:pt x="2118" y="390"/>
                  </a:lnTo>
                  <a:lnTo>
                    <a:pt x="2064" y="336"/>
                  </a:lnTo>
                  <a:lnTo>
                    <a:pt x="2004" y="282"/>
                  </a:lnTo>
                  <a:lnTo>
                    <a:pt x="1944" y="234"/>
                  </a:lnTo>
                  <a:lnTo>
                    <a:pt x="1878" y="192"/>
                  </a:lnTo>
                  <a:lnTo>
                    <a:pt x="1812" y="150"/>
                  </a:lnTo>
                  <a:lnTo>
                    <a:pt x="1746" y="120"/>
                  </a:lnTo>
                  <a:lnTo>
                    <a:pt x="1674" y="90"/>
                  </a:lnTo>
                  <a:lnTo>
                    <a:pt x="1602" y="60"/>
                  </a:lnTo>
                  <a:lnTo>
                    <a:pt x="1530" y="42"/>
                  </a:lnTo>
                  <a:lnTo>
                    <a:pt x="1452" y="24"/>
                  </a:lnTo>
                  <a:lnTo>
                    <a:pt x="1380" y="12"/>
                  </a:lnTo>
                  <a:lnTo>
                    <a:pt x="1302" y="6"/>
                  </a:lnTo>
                  <a:lnTo>
                    <a:pt x="1224" y="0"/>
                  </a:lnTo>
                  <a:lnTo>
                    <a:pt x="1146" y="6"/>
                  </a:lnTo>
                  <a:lnTo>
                    <a:pt x="1068" y="12"/>
                  </a:lnTo>
                  <a:lnTo>
                    <a:pt x="996" y="24"/>
                  </a:lnTo>
                  <a:lnTo>
                    <a:pt x="918" y="42"/>
                  </a:lnTo>
                  <a:lnTo>
                    <a:pt x="846" y="60"/>
                  </a:lnTo>
                  <a:lnTo>
                    <a:pt x="774" y="90"/>
                  </a:lnTo>
                  <a:lnTo>
                    <a:pt x="702" y="120"/>
                  </a:lnTo>
                  <a:lnTo>
                    <a:pt x="636" y="150"/>
                  </a:lnTo>
                  <a:lnTo>
                    <a:pt x="570" y="192"/>
                  </a:lnTo>
                  <a:lnTo>
                    <a:pt x="504" y="234"/>
                  </a:lnTo>
                  <a:lnTo>
                    <a:pt x="444" y="282"/>
                  </a:lnTo>
                  <a:lnTo>
                    <a:pt x="384" y="336"/>
                  </a:lnTo>
                  <a:lnTo>
                    <a:pt x="330" y="390"/>
                  </a:lnTo>
                  <a:lnTo>
                    <a:pt x="282" y="444"/>
                  </a:lnTo>
                  <a:lnTo>
                    <a:pt x="234" y="504"/>
                  </a:lnTo>
                  <a:lnTo>
                    <a:pt x="186" y="570"/>
                  </a:lnTo>
                  <a:lnTo>
                    <a:pt x="150" y="636"/>
                  </a:lnTo>
                  <a:lnTo>
                    <a:pt x="114" y="702"/>
                  </a:lnTo>
                  <a:lnTo>
                    <a:pt x="84" y="774"/>
                  </a:lnTo>
                  <a:lnTo>
                    <a:pt x="60" y="846"/>
                  </a:lnTo>
                  <a:lnTo>
                    <a:pt x="36" y="924"/>
                  </a:lnTo>
                  <a:lnTo>
                    <a:pt x="18" y="996"/>
                  </a:lnTo>
                  <a:lnTo>
                    <a:pt x="6" y="1074"/>
                  </a:lnTo>
                  <a:lnTo>
                    <a:pt x="0" y="1152"/>
                  </a:lnTo>
                  <a:lnTo>
                    <a:pt x="0" y="1230"/>
                  </a:lnTo>
                  <a:lnTo>
                    <a:pt x="0" y="1302"/>
                  </a:lnTo>
                  <a:lnTo>
                    <a:pt x="6" y="1380"/>
                  </a:lnTo>
                  <a:lnTo>
                    <a:pt x="18" y="1458"/>
                  </a:lnTo>
                  <a:lnTo>
                    <a:pt x="36" y="1530"/>
                  </a:lnTo>
                  <a:lnTo>
                    <a:pt x="60" y="1608"/>
                  </a:lnTo>
                  <a:lnTo>
                    <a:pt x="84" y="1680"/>
                  </a:lnTo>
                  <a:lnTo>
                    <a:pt x="114" y="1752"/>
                  </a:lnTo>
                  <a:lnTo>
                    <a:pt x="150" y="1818"/>
                  </a:lnTo>
                  <a:lnTo>
                    <a:pt x="186" y="1884"/>
                  </a:lnTo>
                  <a:lnTo>
                    <a:pt x="234" y="1950"/>
                  </a:lnTo>
                  <a:lnTo>
                    <a:pt x="282" y="2010"/>
                  </a:lnTo>
                  <a:lnTo>
                    <a:pt x="330" y="2064"/>
                  </a:lnTo>
                  <a:lnTo>
                    <a:pt x="384" y="2118"/>
                  </a:lnTo>
                  <a:lnTo>
                    <a:pt x="444" y="2172"/>
                  </a:lnTo>
                  <a:lnTo>
                    <a:pt x="504" y="2220"/>
                  </a:lnTo>
                  <a:lnTo>
                    <a:pt x="570" y="2262"/>
                  </a:lnTo>
                  <a:lnTo>
                    <a:pt x="636" y="2304"/>
                  </a:lnTo>
                  <a:lnTo>
                    <a:pt x="702" y="2334"/>
                  </a:lnTo>
                  <a:lnTo>
                    <a:pt x="774" y="2364"/>
                  </a:lnTo>
                  <a:lnTo>
                    <a:pt x="846" y="2394"/>
                  </a:lnTo>
                  <a:lnTo>
                    <a:pt x="918" y="2412"/>
                  </a:lnTo>
                  <a:lnTo>
                    <a:pt x="996" y="2430"/>
                  </a:lnTo>
                  <a:lnTo>
                    <a:pt x="1068" y="2442"/>
                  </a:lnTo>
                  <a:lnTo>
                    <a:pt x="1146" y="2448"/>
                  </a:lnTo>
                  <a:lnTo>
                    <a:pt x="1224" y="2454"/>
                  </a:lnTo>
                  <a:lnTo>
                    <a:pt x="1302" y="2448"/>
                  </a:lnTo>
                  <a:lnTo>
                    <a:pt x="1380" y="2442"/>
                  </a:lnTo>
                  <a:lnTo>
                    <a:pt x="1452" y="2430"/>
                  </a:lnTo>
                  <a:lnTo>
                    <a:pt x="1530" y="2412"/>
                  </a:lnTo>
                  <a:lnTo>
                    <a:pt x="1602" y="2394"/>
                  </a:lnTo>
                  <a:lnTo>
                    <a:pt x="1674" y="2364"/>
                  </a:lnTo>
                  <a:lnTo>
                    <a:pt x="1746" y="2334"/>
                  </a:lnTo>
                  <a:lnTo>
                    <a:pt x="1812" y="2304"/>
                  </a:lnTo>
                  <a:lnTo>
                    <a:pt x="1878" y="2262"/>
                  </a:lnTo>
                  <a:lnTo>
                    <a:pt x="1944" y="2220"/>
                  </a:lnTo>
                  <a:lnTo>
                    <a:pt x="2004" y="2172"/>
                  </a:lnTo>
                  <a:lnTo>
                    <a:pt x="2064" y="2118"/>
                  </a:lnTo>
                  <a:lnTo>
                    <a:pt x="2118" y="2064"/>
                  </a:lnTo>
                  <a:lnTo>
                    <a:pt x="2166" y="2010"/>
                  </a:lnTo>
                  <a:lnTo>
                    <a:pt x="2214" y="1950"/>
                  </a:lnTo>
                  <a:lnTo>
                    <a:pt x="2262" y="1884"/>
                  </a:lnTo>
                  <a:lnTo>
                    <a:pt x="2298" y="1818"/>
                  </a:lnTo>
                  <a:lnTo>
                    <a:pt x="2334" y="1752"/>
                  </a:lnTo>
                  <a:lnTo>
                    <a:pt x="2364" y="1680"/>
                  </a:lnTo>
                  <a:lnTo>
                    <a:pt x="2388" y="1608"/>
                  </a:lnTo>
                  <a:lnTo>
                    <a:pt x="2412" y="1530"/>
                  </a:lnTo>
                  <a:lnTo>
                    <a:pt x="2430" y="1458"/>
                  </a:lnTo>
                  <a:lnTo>
                    <a:pt x="2442" y="1380"/>
                  </a:lnTo>
                  <a:lnTo>
                    <a:pt x="2448" y="1302"/>
                  </a:lnTo>
                  <a:lnTo>
                    <a:pt x="2448" y="123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6" name="Freeform 140"/>
            <p:cNvSpPr>
              <a:spLocks/>
            </p:cNvSpPr>
            <p:nvPr/>
          </p:nvSpPr>
          <p:spPr bwMode="auto">
            <a:xfrm>
              <a:off x="2304" y="2541"/>
              <a:ext cx="1440" cy="1440"/>
            </a:xfrm>
            <a:custGeom>
              <a:avLst/>
              <a:gdLst>
                <a:gd name="T0" fmla="*/ 293 w 2448"/>
                <a:gd name="T1" fmla="*/ 137 h 2454"/>
                <a:gd name="T2" fmla="*/ 291 w 2448"/>
                <a:gd name="T3" fmla="*/ 118 h 2454"/>
                <a:gd name="T4" fmla="*/ 286 w 2448"/>
                <a:gd name="T5" fmla="*/ 100 h 2454"/>
                <a:gd name="T6" fmla="*/ 279 w 2448"/>
                <a:gd name="T7" fmla="*/ 83 h 2454"/>
                <a:gd name="T8" fmla="*/ 271 w 2448"/>
                <a:gd name="T9" fmla="*/ 67 h 2454"/>
                <a:gd name="T10" fmla="*/ 259 w 2448"/>
                <a:gd name="T11" fmla="*/ 53 h 2454"/>
                <a:gd name="T12" fmla="*/ 247 w 2448"/>
                <a:gd name="T13" fmla="*/ 40 h 2454"/>
                <a:gd name="T14" fmla="*/ 233 w 2448"/>
                <a:gd name="T15" fmla="*/ 28 h 2454"/>
                <a:gd name="T16" fmla="*/ 217 w 2448"/>
                <a:gd name="T17" fmla="*/ 18 h 2454"/>
                <a:gd name="T18" fmla="*/ 201 w 2448"/>
                <a:gd name="T19" fmla="*/ 11 h 2454"/>
                <a:gd name="T20" fmla="*/ 183 w 2448"/>
                <a:gd name="T21" fmla="*/ 5 h 2454"/>
                <a:gd name="T22" fmla="*/ 165 w 2448"/>
                <a:gd name="T23" fmla="*/ 1 h 2454"/>
                <a:gd name="T24" fmla="*/ 146 w 2448"/>
                <a:gd name="T25" fmla="*/ 0 h 2454"/>
                <a:gd name="T26" fmla="*/ 128 w 2448"/>
                <a:gd name="T27" fmla="*/ 1 h 2454"/>
                <a:gd name="T28" fmla="*/ 110 w 2448"/>
                <a:gd name="T29" fmla="*/ 5 h 2454"/>
                <a:gd name="T30" fmla="*/ 93 w 2448"/>
                <a:gd name="T31" fmla="*/ 11 h 2454"/>
                <a:gd name="T32" fmla="*/ 76 w 2448"/>
                <a:gd name="T33" fmla="*/ 18 h 2454"/>
                <a:gd name="T34" fmla="*/ 60 w 2448"/>
                <a:gd name="T35" fmla="*/ 28 h 2454"/>
                <a:gd name="T36" fmla="*/ 46 w 2448"/>
                <a:gd name="T37" fmla="*/ 40 h 2454"/>
                <a:gd name="T38" fmla="*/ 34 w 2448"/>
                <a:gd name="T39" fmla="*/ 53 h 2454"/>
                <a:gd name="T40" fmla="*/ 22 w 2448"/>
                <a:gd name="T41" fmla="*/ 67 h 2454"/>
                <a:gd name="T42" fmla="*/ 14 w 2448"/>
                <a:gd name="T43" fmla="*/ 83 h 2454"/>
                <a:gd name="T44" fmla="*/ 7 w 2448"/>
                <a:gd name="T45" fmla="*/ 100 h 2454"/>
                <a:gd name="T46" fmla="*/ 2 w 2448"/>
                <a:gd name="T47" fmla="*/ 118 h 2454"/>
                <a:gd name="T48" fmla="*/ 0 w 2448"/>
                <a:gd name="T49" fmla="*/ 137 h 2454"/>
                <a:gd name="T50" fmla="*/ 0 w 2448"/>
                <a:gd name="T51" fmla="*/ 154 h 2454"/>
                <a:gd name="T52" fmla="*/ 2 w 2448"/>
                <a:gd name="T53" fmla="*/ 173 h 2454"/>
                <a:gd name="T54" fmla="*/ 7 w 2448"/>
                <a:gd name="T55" fmla="*/ 191 h 2454"/>
                <a:gd name="T56" fmla="*/ 14 w 2448"/>
                <a:gd name="T57" fmla="*/ 208 h 2454"/>
                <a:gd name="T58" fmla="*/ 22 w 2448"/>
                <a:gd name="T59" fmla="*/ 224 h 2454"/>
                <a:gd name="T60" fmla="*/ 34 w 2448"/>
                <a:gd name="T61" fmla="*/ 238 h 2454"/>
                <a:gd name="T62" fmla="*/ 46 w 2448"/>
                <a:gd name="T63" fmla="*/ 251 h 2454"/>
                <a:gd name="T64" fmla="*/ 60 w 2448"/>
                <a:gd name="T65" fmla="*/ 263 h 2454"/>
                <a:gd name="T66" fmla="*/ 76 w 2448"/>
                <a:gd name="T67" fmla="*/ 273 h 2454"/>
                <a:gd name="T68" fmla="*/ 93 w 2448"/>
                <a:gd name="T69" fmla="*/ 280 h 2454"/>
                <a:gd name="T70" fmla="*/ 110 w 2448"/>
                <a:gd name="T71" fmla="*/ 286 h 2454"/>
                <a:gd name="T72" fmla="*/ 128 w 2448"/>
                <a:gd name="T73" fmla="*/ 289 h 2454"/>
                <a:gd name="T74" fmla="*/ 146 w 2448"/>
                <a:gd name="T75" fmla="*/ 291 h 2454"/>
                <a:gd name="T76" fmla="*/ 165 w 2448"/>
                <a:gd name="T77" fmla="*/ 289 h 2454"/>
                <a:gd name="T78" fmla="*/ 183 w 2448"/>
                <a:gd name="T79" fmla="*/ 286 h 2454"/>
                <a:gd name="T80" fmla="*/ 201 w 2448"/>
                <a:gd name="T81" fmla="*/ 280 h 2454"/>
                <a:gd name="T82" fmla="*/ 217 w 2448"/>
                <a:gd name="T83" fmla="*/ 273 h 2454"/>
                <a:gd name="T84" fmla="*/ 233 w 2448"/>
                <a:gd name="T85" fmla="*/ 263 h 2454"/>
                <a:gd name="T86" fmla="*/ 247 w 2448"/>
                <a:gd name="T87" fmla="*/ 251 h 2454"/>
                <a:gd name="T88" fmla="*/ 259 w 2448"/>
                <a:gd name="T89" fmla="*/ 238 h 2454"/>
                <a:gd name="T90" fmla="*/ 271 w 2448"/>
                <a:gd name="T91" fmla="*/ 224 h 2454"/>
                <a:gd name="T92" fmla="*/ 279 w 2448"/>
                <a:gd name="T93" fmla="*/ 208 h 2454"/>
                <a:gd name="T94" fmla="*/ 286 w 2448"/>
                <a:gd name="T95" fmla="*/ 191 h 2454"/>
                <a:gd name="T96" fmla="*/ 291 w 2448"/>
                <a:gd name="T97" fmla="*/ 173 h 2454"/>
                <a:gd name="T98" fmla="*/ 293 w 2448"/>
                <a:gd name="T99" fmla="*/ 154 h 2454"/>
                <a:gd name="T100" fmla="*/ 293 w 2448"/>
                <a:gd name="T101" fmla="*/ 146 h 24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48"/>
                <a:gd name="T154" fmla="*/ 0 h 2454"/>
                <a:gd name="T155" fmla="*/ 2448 w 2448"/>
                <a:gd name="T156" fmla="*/ 2454 h 245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48" h="2454">
                  <a:moveTo>
                    <a:pt x="2448" y="1230"/>
                  </a:moveTo>
                  <a:lnTo>
                    <a:pt x="2448" y="1152"/>
                  </a:lnTo>
                  <a:lnTo>
                    <a:pt x="2442" y="1074"/>
                  </a:lnTo>
                  <a:lnTo>
                    <a:pt x="2430" y="996"/>
                  </a:lnTo>
                  <a:lnTo>
                    <a:pt x="2412" y="924"/>
                  </a:lnTo>
                  <a:lnTo>
                    <a:pt x="2388" y="846"/>
                  </a:lnTo>
                  <a:lnTo>
                    <a:pt x="2364" y="774"/>
                  </a:lnTo>
                  <a:lnTo>
                    <a:pt x="2334" y="702"/>
                  </a:lnTo>
                  <a:lnTo>
                    <a:pt x="2298" y="636"/>
                  </a:lnTo>
                  <a:lnTo>
                    <a:pt x="2262" y="570"/>
                  </a:lnTo>
                  <a:lnTo>
                    <a:pt x="2214" y="504"/>
                  </a:lnTo>
                  <a:lnTo>
                    <a:pt x="2166" y="444"/>
                  </a:lnTo>
                  <a:lnTo>
                    <a:pt x="2118" y="390"/>
                  </a:lnTo>
                  <a:lnTo>
                    <a:pt x="2064" y="336"/>
                  </a:lnTo>
                  <a:lnTo>
                    <a:pt x="2004" y="282"/>
                  </a:lnTo>
                  <a:lnTo>
                    <a:pt x="1944" y="234"/>
                  </a:lnTo>
                  <a:lnTo>
                    <a:pt x="1878" y="192"/>
                  </a:lnTo>
                  <a:lnTo>
                    <a:pt x="1812" y="150"/>
                  </a:lnTo>
                  <a:lnTo>
                    <a:pt x="1746" y="120"/>
                  </a:lnTo>
                  <a:lnTo>
                    <a:pt x="1674" y="90"/>
                  </a:lnTo>
                  <a:lnTo>
                    <a:pt x="1602" y="60"/>
                  </a:lnTo>
                  <a:lnTo>
                    <a:pt x="1530" y="42"/>
                  </a:lnTo>
                  <a:lnTo>
                    <a:pt x="1452" y="24"/>
                  </a:lnTo>
                  <a:lnTo>
                    <a:pt x="1380" y="12"/>
                  </a:lnTo>
                  <a:lnTo>
                    <a:pt x="1302" y="6"/>
                  </a:lnTo>
                  <a:lnTo>
                    <a:pt x="1224" y="0"/>
                  </a:lnTo>
                  <a:lnTo>
                    <a:pt x="1146" y="6"/>
                  </a:lnTo>
                  <a:lnTo>
                    <a:pt x="1068" y="12"/>
                  </a:lnTo>
                  <a:lnTo>
                    <a:pt x="996" y="24"/>
                  </a:lnTo>
                  <a:lnTo>
                    <a:pt x="918" y="42"/>
                  </a:lnTo>
                  <a:lnTo>
                    <a:pt x="846" y="60"/>
                  </a:lnTo>
                  <a:lnTo>
                    <a:pt x="774" y="90"/>
                  </a:lnTo>
                  <a:lnTo>
                    <a:pt x="702" y="120"/>
                  </a:lnTo>
                  <a:lnTo>
                    <a:pt x="636" y="150"/>
                  </a:lnTo>
                  <a:lnTo>
                    <a:pt x="570" y="192"/>
                  </a:lnTo>
                  <a:lnTo>
                    <a:pt x="504" y="234"/>
                  </a:lnTo>
                  <a:lnTo>
                    <a:pt x="444" y="282"/>
                  </a:lnTo>
                  <a:lnTo>
                    <a:pt x="384" y="336"/>
                  </a:lnTo>
                  <a:lnTo>
                    <a:pt x="330" y="390"/>
                  </a:lnTo>
                  <a:lnTo>
                    <a:pt x="282" y="444"/>
                  </a:lnTo>
                  <a:lnTo>
                    <a:pt x="234" y="504"/>
                  </a:lnTo>
                  <a:lnTo>
                    <a:pt x="186" y="570"/>
                  </a:lnTo>
                  <a:lnTo>
                    <a:pt x="150" y="636"/>
                  </a:lnTo>
                  <a:lnTo>
                    <a:pt x="114" y="702"/>
                  </a:lnTo>
                  <a:lnTo>
                    <a:pt x="84" y="774"/>
                  </a:lnTo>
                  <a:lnTo>
                    <a:pt x="60" y="846"/>
                  </a:lnTo>
                  <a:lnTo>
                    <a:pt x="36" y="924"/>
                  </a:lnTo>
                  <a:lnTo>
                    <a:pt x="18" y="996"/>
                  </a:lnTo>
                  <a:lnTo>
                    <a:pt x="6" y="1074"/>
                  </a:lnTo>
                  <a:lnTo>
                    <a:pt x="0" y="1152"/>
                  </a:lnTo>
                  <a:lnTo>
                    <a:pt x="0" y="1230"/>
                  </a:lnTo>
                  <a:lnTo>
                    <a:pt x="0" y="1302"/>
                  </a:lnTo>
                  <a:lnTo>
                    <a:pt x="6" y="1380"/>
                  </a:lnTo>
                  <a:lnTo>
                    <a:pt x="18" y="1458"/>
                  </a:lnTo>
                  <a:lnTo>
                    <a:pt x="36" y="1530"/>
                  </a:lnTo>
                  <a:lnTo>
                    <a:pt x="60" y="1608"/>
                  </a:lnTo>
                  <a:lnTo>
                    <a:pt x="84" y="1680"/>
                  </a:lnTo>
                  <a:lnTo>
                    <a:pt x="114" y="1752"/>
                  </a:lnTo>
                  <a:lnTo>
                    <a:pt x="150" y="1818"/>
                  </a:lnTo>
                  <a:lnTo>
                    <a:pt x="186" y="1884"/>
                  </a:lnTo>
                  <a:lnTo>
                    <a:pt x="234" y="1950"/>
                  </a:lnTo>
                  <a:lnTo>
                    <a:pt x="282" y="2010"/>
                  </a:lnTo>
                  <a:lnTo>
                    <a:pt x="330" y="2064"/>
                  </a:lnTo>
                  <a:lnTo>
                    <a:pt x="384" y="2118"/>
                  </a:lnTo>
                  <a:lnTo>
                    <a:pt x="444" y="2172"/>
                  </a:lnTo>
                  <a:lnTo>
                    <a:pt x="504" y="2220"/>
                  </a:lnTo>
                  <a:lnTo>
                    <a:pt x="570" y="2262"/>
                  </a:lnTo>
                  <a:lnTo>
                    <a:pt x="636" y="2304"/>
                  </a:lnTo>
                  <a:lnTo>
                    <a:pt x="702" y="2334"/>
                  </a:lnTo>
                  <a:lnTo>
                    <a:pt x="774" y="2364"/>
                  </a:lnTo>
                  <a:lnTo>
                    <a:pt x="846" y="2394"/>
                  </a:lnTo>
                  <a:lnTo>
                    <a:pt x="918" y="2412"/>
                  </a:lnTo>
                  <a:lnTo>
                    <a:pt x="996" y="2430"/>
                  </a:lnTo>
                  <a:lnTo>
                    <a:pt x="1068" y="2442"/>
                  </a:lnTo>
                  <a:lnTo>
                    <a:pt x="1146" y="2448"/>
                  </a:lnTo>
                  <a:lnTo>
                    <a:pt x="1224" y="2454"/>
                  </a:lnTo>
                  <a:lnTo>
                    <a:pt x="1302" y="2448"/>
                  </a:lnTo>
                  <a:lnTo>
                    <a:pt x="1380" y="2442"/>
                  </a:lnTo>
                  <a:lnTo>
                    <a:pt x="1452" y="2430"/>
                  </a:lnTo>
                  <a:lnTo>
                    <a:pt x="1530" y="2412"/>
                  </a:lnTo>
                  <a:lnTo>
                    <a:pt x="1602" y="2394"/>
                  </a:lnTo>
                  <a:lnTo>
                    <a:pt x="1674" y="2364"/>
                  </a:lnTo>
                  <a:lnTo>
                    <a:pt x="1746" y="2334"/>
                  </a:lnTo>
                  <a:lnTo>
                    <a:pt x="1812" y="2304"/>
                  </a:lnTo>
                  <a:lnTo>
                    <a:pt x="1878" y="2262"/>
                  </a:lnTo>
                  <a:lnTo>
                    <a:pt x="1944" y="2220"/>
                  </a:lnTo>
                  <a:lnTo>
                    <a:pt x="2004" y="2172"/>
                  </a:lnTo>
                  <a:lnTo>
                    <a:pt x="2064" y="2118"/>
                  </a:lnTo>
                  <a:lnTo>
                    <a:pt x="2118" y="2064"/>
                  </a:lnTo>
                  <a:lnTo>
                    <a:pt x="2166" y="2010"/>
                  </a:lnTo>
                  <a:lnTo>
                    <a:pt x="2214" y="1950"/>
                  </a:lnTo>
                  <a:lnTo>
                    <a:pt x="2262" y="1884"/>
                  </a:lnTo>
                  <a:lnTo>
                    <a:pt x="2298" y="1818"/>
                  </a:lnTo>
                  <a:lnTo>
                    <a:pt x="2334" y="1752"/>
                  </a:lnTo>
                  <a:lnTo>
                    <a:pt x="2364" y="1680"/>
                  </a:lnTo>
                  <a:lnTo>
                    <a:pt x="2388" y="1608"/>
                  </a:lnTo>
                  <a:lnTo>
                    <a:pt x="2412" y="1530"/>
                  </a:lnTo>
                  <a:lnTo>
                    <a:pt x="2430" y="1458"/>
                  </a:lnTo>
                  <a:lnTo>
                    <a:pt x="2442" y="1380"/>
                  </a:lnTo>
                  <a:lnTo>
                    <a:pt x="2448" y="1302"/>
                  </a:lnTo>
                  <a:lnTo>
                    <a:pt x="2448" y="12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7" name="Freeform 141"/>
            <p:cNvSpPr>
              <a:spLocks/>
            </p:cNvSpPr>
            <p:nvPr/>
          </p:nvSpPr>
          <p:spPr bwMode="auto">
            <a:xfrm>
              <a:off x="2304" y="2541"/>
              <a:ext cx="1440" cy="1440"/>
            </a:xfrm>
            <a:custGeom>
              <a:avLst/>
              <a:gdLst>
                <a:gd name="T0" fmla="*/ 293 w 2448"/>
                <a:gd name="T1" fmla="*/ 137 h 2454"/>
                <a:gd name="T2" fmla="*/ 291 w 2448"/>
                <a:gd name="T3" fmla="*/ 118 h 2454"/>
                <a:gd name="T4" fmla="*/ 286 w 2448"/>
                <a:gd name="T5" fmla="*/ 100 h 2454"/>
                <a:gd name="T6" fmla="*/ 279 w 2448"/>
                <a:gd name="T7" fmla="*/ 83 h 2454"/>
                <a:gd name="T8" fmla="*/ 271 w 2448"/>
                <a:gd name="T9" fmla="*/ 67 h 2454"/>
                <a:gd name="T10" fmla="*/ 259 w 2448"/>
                <a:gd name="T11" fmla="*/ 53 h 2454"/>
                <a:gd name="T12" fmla="*/ 247 w 2448"/>
                <a:gd name="T13" fmla="*/ 40 h 2454"/>
                <a:gd name="T14" fmla="*/ 233 w 2448"/>
                <a:gd name="T15" fmla="*/ 28 h 2454"/>
                <a:gd name="T16" fmla="*/ 217 w 2448"/>
                <a:gd name="T17" fmla="*/ 18 h 2454"/>
                <a:gd name="T18" fmla="*/ 201 w 2448"/>
                <a:gd name="T19" fmla="*/ 11 h 2454"/>
                <a:gd name="T20" fmla="*/ 183 w 2448"/>
                <a:gd name="T21" fmla="*/ 5 h 2454"/>
                <a:gd name="T22" fmla="*/ 165 w 2448"/>
                <a:gd name="T23" fmla="*/ 1 h 2454"/>
                <a:gd name="T24" fmla="*/ 146 w 2448"/>
                <a:gd name="T25" fmla="*/ 0 h 2454"/>
                <a:gd name="T26" fmla="*/ 128 w 2448"/>
                <a:gd name="T27" fmla="*/ 1 h 2454"/>
                <a:gd name="T28" fmla="*/ 110 w 2448"/>
                <a:gd name="T29" fmla="*/ 5 h 2454"/>
                <a:gd name="T30" fmla="*/ 93 w 2448"/>
                <a:gd name="T31" fmla="*/ 11 h 2454"/>
                <a:gd name="T32" fmla="*/ 76 w 2448"/>
                <a:gd name="T33" fmla="*/ 18 h 2454"/>
                <a:gd name="T34" fmla="*/ 60 w 2448"/>
                <a:gd name="T35" fmla="*/ 28 h 2454"/>
                <a:gd name="T36" fmla="*/ 46 w 2448"/>
                <a:gd name="T37" fmla="*/ 40 h 2454"/>
                <a:gd name="T38" fmla="*/ 34 w 2448"/>
                <a:gd name="T39" fmla="*/ 53 h 2454"/>
                <a:gd name="T40" fmla="*/ 22 w 2448"/>
                <a:gd name="T41" fmla="*/ 67 h 2454"/>
                <a:gd name="T42" fmla="*/ 14 w 2448"/>
                <a:gd name="T43" fmla="*/ 83 h 2454"/>
                <a:gd name="T44" fmla="*/ 7 w 2448"/>
                <a:gd name="T45" fmla="*/ 100 h 2454"/>
                <a:gd name="T46" fmla="*/ 2 w 2448"/>
                <a:gd name="T47" fmla="*/ 118 h 2454"/>
                <a:gd name="T48" fmla="*/ 0 w 2448"/>
                <a:gd name="T49" fmla="*/ 137 h 2454"/>
                <a:gd name="T50" fmla="*/ 1 w 2448"/>
                <a:gd name="T51" fmla="*/ 164 h 2454"/>
                <a:gd name="T52" fmla="*/ 4 w 2448"/>
                <a:gd name="T53" fmla="*/ 181 h 2454"/>
                <a:gd name="T54" fmla="*/ 10 w 2448"/>
                <a:gd name="T55" fmla="*/ 200 h 2454"/>
                <a:gd name="T56" fmla="*/ 18 w 2448"/>
                <a:gd name="T57" fmla="*/ 215 h 2454"/>
                <a:gd name="T58" fmla="*/ 28 w 2448"/>
                <a:gd name="T59" fmla="*/ 231 h 2454"/>
                <a:gd name="T60" fmla="*/ 39 w 2448"/>
                <a:gd name="T61" fmla="*/ 245 h 2454"/>
                <a:gd name="T62" fmla="*/ 54 w 2448"/>
                <a:gd name="T63" fmla="*/ 258 h 2454"/>
                <a:gd name="T64" fmla="*/ 68 w 2448"/>
                <a:gd name="T65" fmla="*/ 268 h 2454"/>
                <a:gd name="T66" fmla="*/ 84 w 2448"/>
                <a:gd name="T67" fmla="*/ 277 h 2454"/>
                <a:gd name="T68" fmla="*/ 101 w 2448"/>
                <a:gd name="T69" fmla="*/ 284 h 2454"/>
                <a:gd name="T70" fmla="*/ 119 w 2448"/>
                <a:gd name="T71" fmla="*/ 288 h 2454"/>
                <a:gd name="T72" fmla="*/ 137 w 2448"/>
                <a:gd name="T73" fmla="*/ 290 h 2454"/>
                <a:gd name="T74" fmla="*/ 156 w 2448"/>
                <a:gd name="T75" fmla="*/ 290 h 2454"/>
                <a:gd name="T76" fmla="*/ 174 w 2448"/>
                <a:gd name="T77" fmla="*/ 288 h 2454"/>
                <a:gd name="T78" fmla="*/ 192 w 2448"/>
                <a:gd name="T79" fmla="*/ 284 h 2454"/>
                <a:gd name="T80" fmla="*/ 209 w 2448"/>
                <a:gd name="T81" fmla="*/ 277 h 2454"/>
                <a:gd name="T82" fmla="*/ 225 w 2448"/>
                <a:gd name="T83" fmla="*/ 268 h 2454"/>
                <a:gd name="T84" fmla="*/ 240 w 2448"/>
                <a:gd name="T85" fmla="*/ 258 h 2454"/>
                <a:gd name="T86" fmla="*/ 254 w 2448"/>
                <a:gd name="T87" fmla="*/ 245 h 2454"/>
                <a:gd name="T88" fmla="*/ 265 w 2448"/>
                <a:gd name="T89" fmla="*/ 231 h 2454"/>
                <a:gd name="T90" fmla="*/ 275 w 2448"/>
                <a:gd name="T91" fmla="*/ 215 h 2454"/>
                <a:gd name="T92" fmla="*/ 283 w 2448"/>
                <a:gd name="T93" fmla="*/ 200 h 2454"/>
                <a:gd name="T94" fmla="*/ 289 w 2448"/>
                <a:gd name="T95" fmla="*/ 181 h 2454"/>
                <a:gd name="T96" fmla="*/ 292 w 2448"/>
                <a:gd name="T97" fmla="*/ 164 h 2454"/>
                <a:gd name="T98" fmla="*/ 293 w 2448"/>
                <a:gd name="T99" fmla="*/ 146 h 24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448"/>
                <a:gd name="T151" fmla="*/ 0 h 2454"/>
                <a:gd name="T152" fmla="*/ 2448 w 2448"/>
                <a:gd name="T153" fmla="*/ 2454 h 245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448" h="2454">
                  <a:moveTo>
                    <a:pt x="2448" y="1230"/>
                  </a:moveTo>
                  <a:lnTo>
                    <a:pt x="2448" y="1152"/>
                  </a:lnTo>
                  <a:lnTo>
                    <a:pt x="2442" y="1074"/>
                  </a:lnTo>
                  <a:lnTo>
                    <a:pt x="2430" y="996"/>
                  </a:lnTo>
                  <a:lnTo>
                    <a:pt x="2412" y="924"/>
                  </a:lnTo>
                  <a:lnTo>
                    <a:pt x="2388" y="846"/>
                  </a:lnTo>
                  <a:lnTo>
                    <a:pt x="2364" y="774"/>
                  </a:lnTo>
                  <a:lnTo>
                    <a:pt x="2334" y="702"/>
                  </a:lnTo>
                  <a:lnTo>
                    <a:pt x="2298" y="636"/>
                  </a:lnTo>
                  <a:lnTo>
                    <a:pt x="2262" y="570"/>
                  </a:lnTo>
                  <a:lnTo>
                    <a:pt x="2214" y="504"/>
                  </a:lnTo>
                  <a:lnTo>
                    <a:pt x="2166" y="444"/>
                  </a:lnTo>
                  <a:lnTo>
                    <a:pt x="2118" y="390"/>
                  </a:lnTo>
                  <a:lnTo>
                    <a:pt x="2064" y="336"/>
                  </a:lnTo>
                  <a:lnTo>
                    <a:pt x="2004" y="282"/>
                  </a:lnTo>
                  <a:lnTo>
                    <a:pt x="1944" y="234"/>
                  </a:lnTo>
                  <a:lnTo>
                    <a:pt x="1878" y="192"/>
                  </a:lnTo>
                  <a:lnTo>
                    <a:pt x="1812" y="150"/>
                  </a:lnTo>
                  <a:lnTo>
                    <a:pt x="1746" y="120"/>
                  </a:lnTo>
                  <a:lnTo>
                    <a:pt x="1674" y="90"/>
                  </a:lnTo>
                  <a:lnTo>
                    <a:pt x="1602" y="60"/>
                  </a:lnTo>
                  <a:lnTo>
                    <a:pt x="1530" y="42"/>
                  </a:lnTo>
                  <a:lnTo>
                    <a:pt x="1452" y="24"/>
                  </a:lnTo>
                  <a:lnTo>
                    <a:pt x="1380" y="12"/>
                  </a:lnTo>
                  <a:lnTo>
                    <a:pt x="1302" y="6"/>
                  </a:lnTo>
                  <a:lnTo>
                    <a:pt x="1224" y="0"/>
                  </a:lnTo>
                  <a:lnTo>
                    <a:pt x="1146" y="6"/>
                  </a:lnTo>
                  <a:lnTo>
                    <a:pt x="1068" y="12"/>
                  </a:lnTo>
                  <a:lnTo>
                    <a:pt x="996" y="24"/>
                  </a:lnTo>
                  <a:lnTo>
                    <a:pt x="918" y="42"/>
                  </a:lnTo>
                  <a:lnTo>
                    <a:pt x="846" y="60"/>
                  </a:lnTo>
                  <a:lnTo>
                    <a:pt x="774" y="90"/>
                  </a:lnTo>
                  <a:lnTo>
                    <a:pt x="702" y="120"/>
                  </a:lnTo>
                  <a:lnTo>
                    <a:pt x="636" y="150"/>
                  </a:lnTo>
                  <a:lnTo>
                    <a:pt x="570" y="192"/>
                  </a:lnTo>
                  <a:lnTo>
                    <a:pt x="504" y="234"/>
                  </a:lnTo>
                  <a:lnTo>
                    <a:pt x="444" y="282"/>
                  </a:lnTo>
                  <a:lnTo>
                    <a:pt x="384" y="336"/>
                  </a:lnTo>
                  <a:lnTo>
                    <a:pt x="330" y="390"/>
                  </a:lnTo>
                  <a:lnTo>
                    <a:pt x="282" y="444"/>
                  </a:lnTo>
                  <a:lnTo>
                    <a:pt x="234" y="504"/>
                  </a:lnTo>
                  <a:lnTo>
                    <a:pt x="186" y="570"/>
                  </a:lnTo>
                  <a:lnTo>
                    <a:pt x="150" y="636"/>
                  </a:lnTo>
                  <a:lnTo>
                    <a:pt x="114" y="702"/>
                  </a:lnTo>
                  <a:lnTo>
                    <a:pt x="84" y="774"/>
                  </a:lnTo>
                  <a:lnTo>
                    <a:pt x="60" y="846"/>
                  </a:lnTo>
                  <a:lnTo>
                    <a:pt x="36" y="924"/>
                  </a:lnTo>
                  <a:lnTo>
                    <a:pt x="18" y="996"/>
                  </a:lnTo>
                  <a:lnTo>
                    <a:pt x="6" y="1074"/>
                  </a:lnTo>
                  <a:lnTo>
                    <a:pt x="0" y="1152"/>
                  </a:lnTo>
                  <a:lnTo>
                    <a:pt x="0" y="1302"/>
                  </a:lnTo>
                  <a:lnTo>
                    <a:pt x="6" y="1380"/>
                  </a:lnTo>
                  <a:lnTo>
                    <a:pt x="18" y="1458"/>
                  </a:lnTo>
                  <a:lnTo>
                    <a:pt x="36" y="1530"/>
                  </a:lnTo>
                  <a:lnTo>
                    <a:pt x="60" y="1608"/>
                  </a:lnTo>
                  <a:lnTo>
                    <a:pt x="84" y="1680"/>
                  </a:lnTo>
                  <a:lnTo>
                    <a:pt x="114" y="1752"/>
                  </a:lnTo>
                  <a:lnTo>
                    <a:pt x="150" y="1818"/>
                  </a:lnTo>
                  <a:lnTo>
                    <a:pt x="186" y="1884"/>
                  </a:lnTo>
                  <a:lnTo>
                    <a:pt x="234" y="1950"/>
                  </a:lnTo>
                  <a:lnTo>
                    <a:pt x="282" y="2010"/>
                  </a:lnTo>
                  <a:lnTo>
                    <a:pt x="330" y="2064"/>
                  </a:lnTo>
                  <a:lnTo>
                    <a:pt x="384" y="2118"/>
                  </a:lnTo>
                  <a:lnTo>
                    <a:pt x="444" y="2172"/>
                  </a:lnTo>
                  <a:lnTo>
                    <a:pt x="504" y="2220"/>
                  </a:lnTo>
                  <a:lnTo>
                    <a:pt x="570" y="2262"/>
                  </a:lnTo>
                  <a:lnTo>
                    <a:pt x="636" y="2304"/>
                  </a:lnTo>
                  <a:lnTo>
                    <a:pt x="702" y="2334"/>
                  </a:lnTo>
                  <a:lnTo>
                    <a:pt x="774" y="2364"/>
                  </a:lnTo>
                  <a:lnTo>
                    <a:pt x="846" y="2394"/>
                  </a:lnTo>
                  <a:lnTo>
                    <a:pt x="918" y="2412"/>
                  </a:lnTo>
                  <a:lnTo>
                    <a:pt x="996" y="2430"/>
                  </a:lnTo>
                  <a:lnTo>
                    <a:pt x="1068" y="2442"/>
                  </a:lnTo>
                  <a:lnTo>
                    <a:pt x="1146" y="2448"/>
                  </a:lnTo>
                  <a:lnTo>
                    <a:pt x="1224" y="2454"/>
                  </a:lnTo>
                  <a:lnTo>
                    <a:pt x="1302" y="2448"/>
                  </a:lnTo>
                  <a:lnTo>
                    <a:pt x="1380" y="2442"/>
                  </a:lnTo>
                  <a:lnTo>
                    <a:pt x="1452" y="2430"/>
                  </a:lnTo>
                  <a:lnTo>
                    <a:pt x="1530" y="2412"/>
                  </a:lnTo>
                  <a:lnTo>
                    <a:pt x="1602" y="2394"/>
                  </a:lnTo>
                  <a:lnTo>
                    <a:pt x="1674" y="2364"/>
                  </a:lnTo>
                  <a:lnTo>
                    <a:pt x="1746" y="2334"/>
                  </a:lnTo>
                  <a:lnTo>
                    <a:pt x="1812" y="2304"/>
                  </a:lnTo>
                  <a:lnTo>
                    <a:pt x="1878" y="2262"/>
                  </a:lnTo>
                  <a:lnTo>
                    <a:pt x="1944" y="2220"/>
                  </a:lnTo>
                  <a:lnTo>
                    <a:pt x="2004" y="2172"/>
                  </a:lnTo>
                  <a:lnTo>
                    <a:pt x="2064" y="2118"/>
                  </a:lnTo>
                  <a:lnTo>
                    <a:pt x="2118" y="2064"/>
                  </a:lnTo>
                  <a:lnTo>
                    <a:pt x="2166" y="2010"/>
                  </a:lnTo>
                  <a:lnTo>
                    <a:pt x="2214" y="1950"/>
                  </a:lnTo>
                  <a:lnTo>
                    <a:pt x="2262" y="1884"/>
                  </a:lnTo>
                  <a:lnTo>
                    <a:pt x="2298" y="1818"/>
                  </a:lnTo>
                  <a:lnTo>
                    <a:pt x="2334" y="1752"/>
                  </a:lnTo>
                  <a:lnTo>
                    <a:pt x="2364" y="1680"/>
                  </a:lnTo>
                  <a:lnTo>
                    <a:pt x="2388" y="1608"/>
                  </a:lnTo>
                  <a:lnTo>
                    <a:pt x="2412" y="1530"/>
                  </a:lnTo>
                  <a:lnTo>
                    <a:pt x="2430" y="1458"/>
                  </a:lnTo>
                  <a:lnTo>
                    <a:pt x="2442" y="1380"/>
                  </a:lnTo>
                  <a:lnTo>
                    <a:pt x="2448" y="1302"/>
                  </a:lnTo>
                  <a:lnTo>
                    <a:pt x="2448" y="123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8" name="Line 142"/>
            <p:cNvSpPr>
              <a:spLocks noChangeShapeType="1"/>
            </p:cNvSpPr>
            <p:nvPr/>
          </p:nvSpPr>
          <p:spPr bwMode="auto">
            <a:xfrm flipV="1">
              <a:off x="3024" y="2541"/>
              <a:ext cx="1" cy="14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22539" name="Group 143"/>
            <p:cNvGrpSpPr>
              <a:grpSpLocks/>
            </p:cNvGrpSpPr>
            <p:nvPr/>
          </p:nvGrpSpPr>
          <p:grpSpPr bwMode="auto">
            <a:xfrm>
              <a:off x="2304" y="2640"/>
              <a:ext cx="1440" cy="1242"/>
              <a:chOff x="2256" y="2691"/>
              <a:chExt cx="1440" cy="1242"/>
            </a:xfrm>
          </p:grpSpPr>
          <p:sp>
            <p:nvSpPr>
              <p:cNvPr id="22543" name="Freeform 144"/>
              <p:cNvSpPr>
                <a:spLocks/>
              </p:cNvSpPr>
              <p:nvPr/>
            </p:nvSpPr>
            <p:spPr bwMode="auto">
              <a:xfrm>
                <a:off x="2796" y="3131"/>
                <a:ext cx="360" cy="362"/>
              </a:xfrm>
              <a:custGeom>
                <a:avLst/>
                <a:gdLst>
                  <a:gd name="T0" fmla="*/ 74 w 612"/>
                  <a:gd name="T1" fmla="*/ 32 h 618"/>
                  <a:gd name="T2" fmla="*/ 72 w 612"/>
                  <a:gd name="T3" fmla="*/ 28 h 618"/>
                  <a:gd name="T4" fmla="*/ 71 w 612"/>
                  <a:gd name="T5" fmla="*/ 23 h 618"/>
                  <a:gd name="T6" fmla="*/ 69 w 612"/>
                  <a:gd name="T7" fmla="*/ 19 h 618"/>
                  <a:gd name="T8" fmla="*/ 66 w 612"/>
                  <a:gd name="T9" fmla="*/ 15 h 618"/>
                  <a:gd name="T10" fmla="*/ 64 w 612"/>
                  <a:gd name="T11" fmla="*/ 12 h 618"/>
                  <a:gd name="T12" fmla="*/ 60 w 612"/>
                  <a:gd name="T13" fmla="*/ 9 h 618"/>
                  <a:gd name="T14" fmla="*/ 56 w 612"/>
                  <a:gd name="T15" fmla="*/ 5 h 618"/>
                  <a:gd name="T16" fmla="*/ 52 w 612"/>
                  <a:gd name="T17" fmla="*/ 4 h 618"/>
                  <a:gd name="T18" fmla="*/ 48 w 612"/>
                  <a:gd name="T19" fmla="*/ 2 h 618"/>
                  <a:gd name="T20" fmla="*/ 44 w 612"/>
                  <a:gd name="T21" fmla="*/ 1 h 618"/>
                  <a:gd name="T22" fmla="*/ 39 w 612"/>
                  <a:gd name="T23" fmla="*/ 1 h 618"/>
                  <a:gd name="T24" fmla="*/ 34 w 612"/>
                  <a:gd name="T25" fmla="*/ 1 h 618"/>
                  <a:gd name="T26" fmla="*/ 29 w 612"/>
                  <a:gd name="T27" fmla="*/ 1 h 618"/>
                  <a:gd name="T28" fmla="*/ 25 w 612"/>
                  <a:gd name="T29" fmla="*/ 2 h 618"/>
                  <a:gd name="T30" fmla="*/ 21 w 612"/>
                  <a:gd name="T31" fmla="*/ 4 h 618"/>
                  <a:gd name="T32" fmla="*/ 17 w 612"/>
                  <a:gd name="T33" fmla="*/ 5 h 618"/>
                  <a:gd name="T34" fmla="*/ 13 w 612"/>
                  <a:gd name="T35" fmla="*/ 9 h 618"/>
                  <a:gd name="T36" fmla="*/ 10 w 612"/>
                  <a:gd name="T37" fmla="*/ 12 h 618"/>
                  <a:gd name="T38" fmla="*/ 7 w 612"/>
                  <a:gd name="T39" fmla="*/ 15 h 618"/>
                  <a:gd name="T40" fmla="*/ 4 w 612"/>
                  <a:gd name="T41" fmla="*/ 19 h 618"/>
                  <a:gd name="T42" fmla="*/ 3 w 612"/>
                  <a:gd name="T43" fmla="*/ 23 h 618"/>
                  <a:gd name="T44" fmla="*/ 1 w 612"/>
                  <a:gd name="T45" fmla="*/ 28 h 618"/>
                  <a:gd name="T46" fmla="*/ 0 w 612"/>
                  <a:gd name="T47" fmla="*/ 32 h 618"/>
                  <a:gd name="T48" fmla="*/ 1 w 612"/>
                  <a:gd name="T49" fmla="*/ 43 h 618"/>
                  <a:gd name="T50" fmla="*/ 1 w 612"/>
                  <a:gd name="T51" fmla="*/ 47 h 618"/>
                  <a:gd name="T52" fmla="*/ 4 w 612"/>
                  <a:gd name="T53" fmla="*/ 52 h 618"/>
                  <a:gd name="T54" fmla="*/ 5 w 612"/>
                  <a:gd name="T55" fmla="*/ 56 h 618"/>
                  <a:gd name="T56" fmla="*/ 9 w 612"/>
                  <a:gd name="T57" fmla="*/ 59 h 618"/>
                  <a:gd name="T58" fmla="*/ 11 w 612"/>
                  <a:gd name="T59" fmla="*/ 63 h 618"/>
                  <a:gd name="T60" fmla="*/ 15 w 612"/>
                  <a:gd name="T61" fmla="*/ 66 h 618"/>
                  <a:gd name="T62" fmla="*/ 19 w 612"/>
                  <a:gd name="T63" fmla="*/ 67 h 618"/>
                  <a:gd name="T64" fmla="*/ 23 w 612"/>
                  <a:gd name="T65" fmla="*/ 70 h 618"/>
                  <a:gd name="T66" fmla="*/ 27 w 612"/>
                  <a:gd name="T67" fmla="*/ 71 h 618"/>
                  <a:gd name="T68" fmla="*/ 32 w 612"/>
                  <a:gd name="T69" fmla="*/ 72 h 618"/>
                  <a:gd name="T70" fmla="*/ 36 w 612"/>
                  <a:gd name="T71" fmla="*/ 73 h 618"/>
                  <a:gd name="T72" fmla="*/ 41 w 612"/>
                  <a:gd name="T73" fmla="*/ 72 h 618"/>
                  <a:gd name="T74" fmla="*/ 46 w 612"/>
                  <a:gd name="T75" fmla="*/ 71 h 618"/>
                  <a:gd name="T76" fmla="*/ 50 w 612"/>
                  <a:gd name="T77" fmla="*/ 70 h 618"/>
                  <a:gd name="T78" fmla="*/ 55 w 612"/>
                  <a:gd name="T79" fmla="*/ 67 h 618"/>
                  <a:gd name="T80" fmla="*/ 58 w 612"/>
                  <a:gd name="T81" fmla="*/ 66 h 618"/>
                  <a:gd name="T82" fmla="*/ 62 w 612"/>
                  <a:gd name="T83" fmla="*/ 63 h 618"/>
                  <a:gd name="T84" fmla="*/ 65 w 612"/>
                  <a:gd name="T85" fmla="*/ 59 h 618"/>
                  <a:gd name="T86" fmla="*/ 68 w 612"/>
                  <a:gd name="T87" fmla="*/ 56 h 618"/>
                  <a:gd name="T88" fmla="*/ 69 w 612"/>
                  <a:gd name="T89" fmla="*/ 52 h 618"/>
                  <a:gd name="T90" fmla="*/ 72 w 612"/>
                  <a:gd name="T91" fmla="*/ 47 h 618"/>
                  <a:gd name="T92" fmla="*/ 72 w 612"/>
                  <a:gd name="T93" fmla="*/ 43 h 618"/>
                  <a:gd name="T94" fmla="*/ 74 w 612"/>
                  <a:gd name="T95" fmla="*/ 37 h 6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12"/>
                  <a:gd name="T145" fmla="*/ 0 h 618"/>
                  <a:gd name="T146" fmla="*/ 612 w 612"/>
                  <a:gd name="T147" fmla="*/ 618 h 61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12" h="618">
                    <a:moveTo>
                      <a:pt x="612" y="312"/>
                    </a:moveTo>
                    <a:lnTo>
                      <a:pt x="612" y="270"/>
                    </a:lnTo>
                    <a:lnTo>
                      <a:pt x="606" y="252"/>
                    </a:lnTo>
                    <a:lnTo>
                      <a:pt x="600" y="234"/>
                    </a:lnTo>
                    <a:lnTo>
                      <a:pt x="600" y="216"/>
                    </a:lnTo>
                    <a:lnTo>
                      <a:pt x="588" y="198"/>
                    </a:lnTo>
                    <a:lnTo>
                      <a:pt x="582" y="180"/>
                    </a:lnTo>
                    <a:lnTo>
                      <a:pt x="576" y="162"/>
                    </a:lnTo>
                    <a:lnTo>
                      <a:pt x="564" y="144"/>
                    </a:lnTo>
                    <a:lnTo>
                      <a:pt x="552" y="126"/>
                    </a:lnTo>
                    <a:lnTo>
                      <a:pt x="540" y="114"/>
                    </a:lnTo>
                    <a:lnTo>
                      <a:pt x="528" y="102"/>
                    </a:lnTo>
                    <a:lnTo>
                      <a:pt x="516" y="84"/>
                    </a:lnTo>
                    <a:lnTo>
                      <a:pt x="504" y="72"/>
                    </a:lnTo>
                    <a:lnTo>
                      <a:pt x="486" y="60"/>
                    </a:lnTo>
                    <a:lnTo>
                      <a:pt x="468" y="48"/>
                    </a:lnTo>
                    <a:lnTo>
                      <a:pt x="456" y="42"/>
                    </a:lnTo>
                    <a:lnTo>
                      <a:pt x="438" y="30"/>
                    </a:lnTo>
                    <a:lnTo>
                      <a:pt x="420" y="24"/>
                    </a:lnTo>
                    <a:lnTo>
                      <a:pt x="402" y="18"/>
                    </a:lnTo>
                    <a:lnTo>
                      <a:pt x="384" y="12"/>
                    </a:lnTo>
                    <a:lnTo>
                      <a:pt x="366" y="6"/>
                    </a:lnTo>
                    <a:lnTo>
                      <a:pt x="342" y="6"/>
                    </a:lnTo>
                    <a:lnTo>
                      <a:pt x="324" y="6"/>
                    </a:lnTo>
                    <a:lnTo>
                      <a:pt x="306" y="0"/>
                    </a:lnTo>
                    <a:lnTo>
                      <a:pt x="288" y="6"/>
                    </a:lnTo>
                    <a:lnTo>
                      <a:pt x="270" y="6"/>
                    </a:lnTo>
                    <a:lnTo>
                      <a:pt x="246" y="6"/>
                    </a:lnTo>
                    <a:lnTo>
                      <a:pt x="228" y="12"/>
                    </a:lnTo>
                    <a:lnTo>
                      <a:pt x="210" y="18"/>
                    </a:lnTo>
                    <a:lnTo>
                      <a:pt x="192" y="24"/>
                    </a:lnTo>
                    <a:lnTo>
                      <a:pt x="174" y="30"/>
                    </a:lnTo>
                    <a:lnTo>
                      <a:pt x="156" y="42"/>
                    </a:lnTo>
                    <a:lnTo>
                      <a:pt x="144" y="48"/>
                    </a:lnTo>
                    <a:lnTo>
                      <a:pt x="126" y="60"/>
                    </a:lnTo>
                    <a:lnTo>
                      <a:pt x="108" y="72"/>
                    </a:lnTo>
                    <a:lnTo>
                      <a:pt x="96" y="84"/>
                    </a:lnTo>
                    <a:lnTo>
                      <a:pt x="84" y="102"/>
                    </a:lnTo>
                    <a:lnTo>
                      <a:pt x="72" y="114"/>
                    </a:lnTo>
                    <a:lnTo>
                      <a:pt x="60" y="126"/>
                    </a:lnTo>
                    <a:lnTo>
                      <a:pt x="48" y="144"/>
                    </a:lnTo>
                    <a:lnTo>
                      <a:pt x="36" y="162"/>
                    </a:lnTo>
                    <a:lnTo>
                      <a:pt x="30" y="180"/>
                    </a:lnTo>
                    <a:lnTo>
                      <a:pt x="24" y="198"/>
                    </a:lnTo>
                    <a:lnTo>
                      <a:pt x="12" y="216"/>
                    </a:lnTo>
                    <a:lnTo>
                      <a:pt x="12" y="234"/>
                    </a:lnTo>
                    <a:lnTo>
                      <a:pt x="6" y="252"/>
                    </a:lnTo>
                    <a:lnTo>
                      <a:pt x="0" y="270"/>
                    </a:lnTo>
                    <a:lnTo>
                      <a:pt x="0" y="348"/>
                    </a:lnTo>
                    <a:lnTo>
                      <a:pt x="6" y="366"/>
                    </a:lnTo>
                    <a:lnTo>
                      <a:pt x="12" y="384"/>
                    </a:lnTo>
                    <a:lnTo>
                      <a:pt x="12" y="402"/>
                    </a:lnTo>
                    <a:lnTo>
                      <a:pt x="24" y="420"/>
                    </a:lnTo>
                    <a:lnTo>
                      <a:pt x="30" y="438"/>
                    </a:lnTo>
                    <a:lnTo>
                      <a:pt x="36" y="456"/>
                    </a:lnTo>
                    <a:lnTo>
                      <a:pt x="48" y="474"/>
                    </a:lnTo>
                    <a:lnTo>
                      <a:pt x="60" y="492"/>
                    </a:lnTo>
                    <a:lnTo>
                      <a:pt x="72" y="504"/>
                    </a:lnTo>
                    <a:lnTo>
                      <a:pt x="84" y="516"/>
                    </a:lnTo>
                    <a:lnTo>
                      <a:pt x="96" y="534"/>
                    </a:lnTo>
                    <a:lnTo>
                      <a:pt x="108" y="546"/>
                    </a:lnTo>
                    <a:lnTo>
                      <a:pt x="126" y="558"/>
                    </a:lnTo>
                    <a:lnTo>
                      <a:pt x="144" y="570"/>
                    </a:lnTo>
                    <a:lnTo>
                      <a:pt x="156" y="576"/>
                    </a:lnTo>
                    <a:lnTo>
                      <a:pt x="174" y="588"/>
                    </a:lnTo>
                    <a:lnTo>
                      <a:pt x="192" y="594"/>
                    </a:lnTo>
                    <a:lnTo>
                      <a:pt x="210" y="600"/>
                    </a:lnTo>
                    <a:lnTo>
                      <a:pt x="228" y="606"/>
                    </a:lnTo>
                    <a:lnTo>
                      <a:pt x="246" y="612"/>
                    </a:lnTo>
                    <a:lnTo>
                      <a:pt x="270" y="612"/>
                    </a:lnTo>
                    <a:lnTo>
                      <a:pt x="288" y="612"/>
                    </a:lnTo>
                    <a:lnTo>
                      <a:pt x="306" y="618"/>
                    </a:lnTo>
                    <a:lnTo>
                      <a:pt x="324" y="612"/>
                    </a:lnTo>
                    <a:lnTo>
                      <a:pt x="342" y="612"/>
                    </a:lnTo>
                    <a:lnTo>
                      <a:pt x="366" y="612"/>
                    </a:lnTo>
                    <a:lnTo>
                      <a:pt x="384" y="606"/>
                    </a:lnTo>
                    <a:lnTo>
                      <a:pt x="402" y="600"/>
                    </a:lnTo>
                    <a:lnTo>
                      <a:pt x="420" y="594"/>
                    </a:lnTo>
                    <a:lnTo>
                      <a:pt x="438" y="588"/>
                    </a:lnTo>
                    <a:lnTo>
                      <a:pt x="456" y="576"/>
                    </a:lnTo>
                    <a:lnTo>
                      <a:pt x="468" y="570"/>
                    </a:lnTo>
                    <a:lnTo>
                      <a:pt x="486" y="558"/>
                    </a:lnTo>
                    <a:lnTo>
                      <a:pt x="504" y="546"/>
                    </a:lnTo>
                    <a:lnTo>
                      <a:pt x="516" y="534"/>
                    </a:lnTo>
                    <a:lnTo>
                      <a:pt x="528" y="516"/>
                    </a:lnTo>
                    <a:lnTo>
                      <a:pt x="540" y="504"/>
                    </a:lnTo>
                    <a:lnTo>
                      <a:pt x="552" y="492"/>
                    </a:lnTo>
                    <a:lnTo>
                      <a:pt x="564" y="474"/>
                    </a:lnTo>
                    <a:lnTo>
                      <a:pt x="576" y="456"/>
                    </a:lnTo>
                    <a:lnTo>
                      <a:pt x="582" y="438"/>
                    </a:lnTo>
                    <a:lnTo>
                      <a:pt x="588" y="420"/>
                    </a:lnTo>
                    <a:lnTo>
                      <a:pt x="600" y="402"/>
                    </a:lnTo>
                    <a:lnTo>
                      <a:pt x="600" y="384"/>
                    </a:lnTo>
                    <a:lnTo>
                      <a:pt x="606" y="366"/>
                    </a:lnTo>
                    <a:lnTo>
                      <a:pt x="612" y="348"/>
                    </a:lnTo>
                    <a:lnTo>
                      <a:pt x="612" y="312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44" name="Rectangle 145"/>
              <p:cNvSpPr>
                <a:spLocks noChangeArrowheads="1"/>
              </p:cNvSpPr>
              <p:nvPr/>
            </p:nvSpPr>
            <p:spPr bwMode="auto">
              <a:xfrm>
                <a:off x="3001" y="3067"/>
                <a:ext cx="98" cy="114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pl-PL" sz="1000">
                    <a:solidFill>
                      <a:srgbClr val="000000"/>
                    </a:solidFill>
                    <a:latin typeface="Helvetica" charset="0"/>
                  </a:rPr>
                  <a:t>  1</a:t>
                </a:r>
                <a:endParaRPr lang="pl-PL"/>
              </a:p>
            </p:txBody>
          </p:sp>
          <p:sp>
            <p:nvSpPr>
              <p:cNvPr id="22545" name="Freeform 146"/>
              <p:cNvSpPr>
                <a:spLocks/>
              </p:cNvSpPr>
              <p:nvPr/>
            </p:nvSpPr>
            <p:spPr bwMode="auto">
              <a:xfrm>
                <a:off x="2616" y="2951"/>
                <a:ext cx="720" cy="722"/>
              </a:xfrm>
              <a:custGeom>
                <a:avLst/>
                <a:gdLst>
                  <a:gd name="T0" fmla="*/ 146 w 1224"/>
                  <a:gd name="T1" fmla="*/ 68 h 1230"/>
                  <a:gd name="T2" fmla="*/ 145 w 1224"/>
                  <a:gd name="T3" fmla="*/ 59 h 1230"/>
                  <a:gd name="T4" fmla="*/ 143 w 1224"/>
                  <a:gd name="T5" fmla="*/ 50 h 1230"/>
                  <a:gd name="T6" fmla="*/ 139 w 1224"/>
                  <a:gd name="T7" fmla="*/ 42 h 1230"/>
                  <a:gd name="T8" fmla="*/ 135 w 1224"/>
                  <a:gd name="T9" fmla="*/ 34 h 1230"/>
                  <a:gd name="T10" fmla="*/ 130 w 1224"/>
                  <a:gd name="T11" fmla="*/ 26 h 1230"/>
                  <a:gd name="T12" fmla="*/ 124 w 1224"/>
                  <a:gd name="T13" fmla="*/ 20 h 1230"/>
                  <a:gd name="T14" fmla="*/ 116 w 1224"/>
                  <a:gd name="T15" fmla="*/ 14 h 1230"/>
                  <a:gd name="T16" fmla="*/ 109 w 1224"/>
                  <a:gd name="T17" fmla="*/ 9 h 1230"/>
                  <a:gd name="T18" fmla="*/ 101 w 1224"/>
                  <a:gd name="T19" fmla="*/ 5 h 1230"/>
                  <a:gd name="T20" fmla="*/ 91 w 1224"/>
                  <a:gd name="T21" fmla="*/ 3 h 1230"/>
                  <a:gd name="T22" fmla="*/ 83 w 1224"/>
                  <a:gd name="T23" fmla="*/ 1 h 1230"/>
                  <a:gd name="T24" fmla="*/ 74 w 1224"/>
                  <a:gd name="T25" fmla="*/ 0 h 1230"/>
                  <a:gd name="T26" fmla="*/ 64 w 1224"/>
                  <a:gd name="T27" fmla="*/ 1 h 1230"/>
                  <a:gd name="T28" fmla="*/ 55 w 1224"/>
                  <a:gd name="T29" fmla="*/ 3 h 1230"/>
                  <a:gd name="T30" fmla="*/ 46 w 1224"/>
                  <a:gd name="T31" fmla="*/ 5 h 1230"/>
                  <a:gd name="T32" fmla="*/ 38 w 1224"/>
                  <a:gd name="T33" fmla="*/ 9 h 1230"/>
                  <a:gd name="T34" fmla="*/ 30 w 1224"/>
                  <a:gd name="T35" fmla="*/ 14 h 1230"/>
                  <a:gd name="T36" fmla="*/ 23 w 1224"/>
                  <a:gd name="T37" fmla="*/ 20 h 1230"/>
                  <a:gd name="T38" fmla="*/ 16 w 1224"/>
                  <a:gd name="T39" fmla="*/ 26 h 1230"/>
                  <a:gd name="T40" fmla="*/ 11 w 1224"/>
                  <a:gd name="T41" fmla="*/ 34 h 1230"/>
                  <a:gd name="T42" fmla="*/ 7 w 1224"/>
                  <a:gd name="T43" fmla="*/ 42 h 1230"/>
                  <a:gd name="T44" fmla="*/ 4 w 1224"/>
                  <a:gd name="T45" fmla="*/ 50 h 1230"/>
                  <a:gd name="T46" fmla="*/ 1 w 1224"/>
                  <a:gd name="T47" fmla="*/ 59 h 1230"/>
                  <a:gd name="T48" fmla="*/ 0 w 1224"/>
                  <a:gd name="T49" fmla="*/ 68 h 1230"/>
                  <a:gd name="T50" fmla="*/ 1 w 1224"/>
                  <a:gd name="T51" fmla="*/ 82 h 1230"/>
                  <a:gd name="T52" fmla="*/ 2 w 1224"/>
                  <a:gd name="T53" fmla="*/ 92 h 1230"/>
                  <a:gd name="T54" fmla="*/ 5 w 1224"/>
                  <a:gd name="T55" fmla="*/ 100 h 1230"/>
                  <a:gd name="T56" fmla="*/ 9 w 1224"/>
                  <a:gd name="T57" fmla="*/ 108 h 1230"/>
                  <a:gd name="T58" fmla="*/ 14 w 1224"/>
                  <a:gd name="T59" fmla="*/ 116 h 1230"/>
                  <a:gd name="T60" fmla="*/ 20 w 1224"/>
                  <a:gd name="T61" fmla="*/ 123 h 1230"/>
                  <a:gd name="T62" fmla="*/ 26 w 1224"/>
                  <a:gd name="T63" fmla="*/ 129 h 1230"/>
                  <a:gd name="T64" fmla="*/ 34 w 1224"/>
                  <a:gd name="T65" fmla="*/ 135 h 1230"/>
                  <a:gd name="T66" fmla="*/ 42 w 1224"/>
                  <a:gd name="T67" fmla="*/ 139 h 1230"/>
                  <a:gd name="T68" fmla="*/ 50 w 1224"/>
                  <a:gd name="T69" fmla="*/ 142 h 1230"/>
                  <a:gd name="T70" fmla="*/ 59 w 1224"/>
                  <a:gd name="T71" fmla="*/ 145 h 1230"/>
                  <a:gd name="T72" fmla="*/ 69 w 1224"/>
                  <a:gd name="T73" fmla="*/ 145 h 1230"/>
                  <a:gd name="T74" fmla="*/ 78 w 1224"/>
                  <a:gd name="T75" fmla="*/ 145 h 1230"/>
                  <a:gd name="T76" fmla="*/ 87 w 1224"/>
                  <a:gd name="T77" fmla="*/ 145 h 1230"/>
                  <a:gd name="T78" fmla="*/ 96 w 1224"/>
                  <a:gd name="T79" fmla="*/ 142 h 1230"/>
                  <a:gd name="T80" fmla="*/ 105 w 1224"/>
                  <a:gd name="T81" fmla="*/ 139 h 1230"/>
                  <a:gd name="T82" fmla="*/ 113 w 1224"/>
                  <a:gd name="T83" fmla="*/ 135 h 1230"/>
                  <a:gd name="T84" fmla="*/ 120 w 1224"/>
                  <a:gd name="T85" fmla="*/ 129 h 1230"/>
                  <a:gd name="T86" fmla="*/ 126 w 1224"/>
                  <a:gd name="T87" fmla="*/ 123 h 1230"/>
                  <a:gd name="T88" fmla="*/ 133 w 1224"/>
                  <a:gd name="T89" fmla="*/ 116 h 1230"/>
                  <a:gd name="T90" fmla="*/ 138 w 1224"/>
                  <a:gd name="T91" fmla="*/ 108 h 1230"/>
                  <a:gd name="T92" fmla="*/ 142 w 1224"/>
                  <a:gd name="T93" fmla="*/ 100 h 1230"/>
                  <a:gd name="T94" fmla="*/ 144 w 1224"/>
                  <a:gd name="T95" fmla="*/ 92 h 1230"/>
                  <a:gd name="T96" fmla="*/ 146 w 1224"/>
                  <a:gd name="T97" fmla="*/ 82 h 1230"/>
                  <a:gd name="T98" fmla="*/ 146 w 1224"/>
                  <a:gd name="T99" fmla="*/ 73 h 123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24"/>
                  <a:gd name="T151" fmla="*/ 0 h 1230"/>
                  <a:gd name="T152" fmla="*/ 1224 w 1224"/>
                  <a:gd name="T153" fmla="*/ 1230 h 123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24" h="1230">
                    <a:moveTo>
                      <a:pt x="1224" y="618"/>
                    </a:moveTo>
                    <a:lnTo>
                      <a:pt x="1224" y="576"/>
                    </a:lnTo>
                    <a:lnTo>
                      <a:pt x="1218" y="540"/>
                    </a:lnTo>
                    <a:lnTo>
                      <a:pt x="1212" y="498"/>
                    </a:lnTo>
                    <a:lnTo>
                      <a:pt x="1206" y="462"/>
                    </a:lnTo>
                    <a:lnTo>
                      <a:pt x="1194" y="426"/>
                    </a:lnTo>
                    <a:lnTo>
                      <a:pt x="1182" y="390"/>
                    </a:lnTo>
                    <a:lnTo>
                      <a:pt x="1164" y="354"/>
                    </a:lnTo>
                    <a:lnTo>
                      <a:pt x="1152" y="318"/>
                    </a:lnTo>
                    <a:lnTo>
                      <a:pt x="1128" y="288"/>
                    </a:lnTo>
                    <a:lnTo>
                      <a:pt x="1110" y="252"/>
                    </a:lnTo>
                    <a:lnTo>
                      <a:pt x="1086" y="222"/>
                    </a:lnTo>
                    <a:lnTo>
                      <a:pt x="1056" y="198"/>
                    </a:lnTo>
                    <a:lnTo>
                      <a:pt x="1032" y="168"/>
                    </a:lnTo>
                    <a:lnTo>
                      <a:pt x="1002" y="144"/>
                    </a:lnTo>
                    <a:lnTo>
                      <a:pt x="972" y="120"/>
                    </a:lnTo>
                    <a:lnTo>
                      <a:pt x="942" y="96"/>
                    </a:lnTo>
                    <a:lnTo>
                      <a:pt x="906" y="78"/>
                    </a:lnTo>
                    <a:lnTo>
                      <a:pt x="876" y="60"/>
                    </a:lnTo>
                    <a:lnTo>
                      <a:pt x="840" y="48"/>
                    </a:lnTo>
                    <a:lnTo>
                      <a:pt x="804" y="30"/>
                    </a:lnTo>
                    <a:lnTo>
                      <a:pt x="762" y="24"/>
                    </a:lnTo>
                    <a:lnTo>
                      <a:pt x="726" y="12"/>
                    </a:lnTo>
                    <a:lnTo>
                      <a:pt x="690" y="6"/>
                    </a:lnTo>
                    <a:lnTo>
                      <a:pt x="648" y="6"/>
                    </a:lnTo>
                    <a:lnTo>
                      <a:pt x="612" y="0"/>
                    </a:lnTo>
                    <a:lnTo>
                      <a:pt x="576" y="6"/>
                    </a:lnTo>
                    <a:lnTo>
                      <a:pt x="534" y="6"/>
                    </a:lnTo>
                    <a:lnTo>
                      <a:pt x="498" y="12"/>
                    </a:lnTo>
                    <a:lnTo>
                      <a:pt x="462" y="24"/>
                    </a:lnTo>
                    <a:lnTo>
                      <a:pt x="420" y="30"/>
                    </a:lnTo>
                    <a:lnTo>
                      <a:pt x="384" y="48"/>
                    </a:lnTo>
                    <a:lnTo>
                      <a:pt x="348" y="60"/>
                    </a:lnTo>
                    <a:lnTo>
                      <a:pt x="318" y="78"/>
                    </a:lnTo>
                    <a:lnTo>
                      <a:pt x="282" y="96"/>
                    </a:lnTo>
                    <a:lnTo>
                      <a:pt x="252" y="120"/>
                    </a:lnTo>
                    <a:lnTo>
                      <a:pt x="222" y="144"/>
                    </a:lnTo>
                    <a:lnTo>
                      <a:pt x="192" y="168"/>
                    </a:lnTo>
                    <a:lnTo>
                      <a:pt x="168" y="198"/>
                    </a:lnTo>
                    <a:lnTo>
                      <a:pt x="138" y="222"/>
                    </a:lnTo>
                    <a:lnTo>
                      <a:pt x="114" y="252"/>
                    </a:lnTo>
                    <a:lnTo>
                      <a:pt x="96" y="288"/>
                    </a:lnTo>
                    <a:lnTo>
                      <a:pt x="72" y="318"/>
                    </a:lnTo>
                    <a:lnTo>
                      <a:pt x="60" y="354"/>
                    </a:lnTo>
                    <a:lnTo>
                      <a:pt x="42" y="390"/>
                    </a:lnTo>
                    <a:lnTo>
                      <a:pt x="30" y="426"/>
                    </a:lnTo>
                    <a:lnTo>
                      <a:pt x="18" y="462"/>
                    </a:lnTo>
                    <a:lnTo>
                      <a:pt x="12" y="498"/>
                    </a:lnTo>
                    <a:lnTo>
                      <a:pt x="6" y="540"/>
                    </a:lnTo>
                    <a:lnTo>
                      <a:pt x="0" y="576"/>
                    </a:lnTo>
                    <a:lnTo>
                      <a:pt x="0" y="654"/>
                    </a:lnTo>
                    <a:lnTo>
                      <a:pt x="6" y="690"/>
                    </a:lnTo>
                    <a:lnTo>
                      <a:pt x="12" y="732"/>
                    </a:lnTo>
                    <a:lnTo>
                      <a:pt x="18" y="768"/>
                    </a:lnTo>
                    <a:lnTo>
                      <a:pt x="30" y="804"/>
                    </a:lnTo>
                    <a:lnTo>
                      <a:pt x="42" y="840"/>
                    </a:lnTo>
                    <a:lnTo>
                      <a:pt x="60" y="876"/>
                    </a:lnTo>
                    <a:lnTo>
                      <a:pt x="72" y="912"/>
                    </a:lnTo>
                    <a:lnTo>
                      <a:pt x="96" y="942"/>
                    </a:lnTo>
                    <a:lnTo>
                      <a:pt x="114" y="978"/>
                    </a:lnTo>
                    <a:lnTo>
                      <a:pt x="138" y="1008"/>
                    </a:lnTo>
                    <a:lnTo>
                      <a:pt x="168" y="1032"/>
                    </a:lnTo>
                    <a:lnTo>
                      <a:pt x="192" y="1062"/>
                    </a:lnTo>
                    <a:lnTo>
                      <a:pt x="222" y="1086"/>
                    </a:lnTo>
                    <a:lnTo>
                      <a:pt x="252" y="1110"/>
                    </a:lnTo>
                    <a:lnTo>
                      <a:pt x="282" y="1134"/>
                    </a:lnTo>
                    <a:lnTo>
                      <a:pt x="318" y="1152"/>
                    </a:lnTo>
                    <a:lnTo>
                      <a:pt x="348" y="1170"/>
                    </a:lnTo>
                    <a:lnTo>
                      <a:pt x="384" y="1182"/>
                    </a:lnTo>
                    <a:lnTo>
                      <a:pt x="420" y="1200"/>
                    </a:lnTo>
                    <a:lnTo>
                      <a:pt x="462" y="1206"/>
                    </a:lnTo>
                    <a:lnTo>
                      <a:pt x="498" y="1218"/>
                    </a:lnTo>
                    <a:lnTo>
                      <a:pt x="534" y="1224"/>
                    </a:lnTo>
                    <a:lnTo>
                      <a:pt x="576" y="1224"/>
                    </a:lnTo>
                    <a:lnTo>
                      <a:pt x="612" y="1230"/>
                    </a:lnTo>
                    <a:lnTo>
                      <a:pt x="648" y="1224"/>
                    </a:lnTo>
                    <a:lnTo>
                      <a:pt x="690" y="1224"/>
                    </a:lnTo>
                    <a:lnTo>
                      <a:pt x="726" y="1218"/>
                    </a:lnTo>
                    <a:lnTo>
                      <a:pt x="762" y="1206"/>
                    </a:lnTo>
                    <a:lnTo>
                      <a:pt x="804" y="1200"/>
                    </a:lnTo>
                    <a:lnTo>
                      <a:pt x="840" y="1182"/>
                    </a:lnTo>
                    <a:lnTo>
                      <a:pt x="876" y="1170"/>
                    </a:lnTo>
                    <a:lnTo>
                      <a:pt x="906" y="1152"/>
                    </a:lnTo>
                    <a:lnTo>
                      <a:pt x="942" y="1134"/>
                    </a:lnTo>
                    <a:lnTo>
                      <a:pt x="972" y="1110"/>
                    </a:lnTo>
                    <a:lnTo>
                      <a:pt x="1002" y="1086"/>
                    </a:lnTo>
                    <a:lnTo>
                      <a:pt x="1032" y="1062"/>
                    </a:lnTo>
                    <a:lnTo>
                      <a:pt x="1056" y="1032"/>
                    </a:lnTo>
                    <a:lnTo>
                      <a:pt x="1086" y="1008"/>
                    </a:lnTo>
                    <a:lnTo>
                      <a:pt x="1110" y="978"/>
                    </a:lnTo>
                    <a:lnTo>
                      <a:pt x="1128" y="942"/>
                    </a:lnTo>
                    <a:lnTo>
                      <a:pt x="1152" y="912"/>
                    </a:lnTo>
                    <a:lnTo>
                      <a:pt x="1164" y="876"/>
                    </a:lnTo>
                    <a:lnTo>
                      <a:pt x="1182" y="840"/>
                    </a:lnTo>
                    <a:lnTo>
                      <a:pt x="1194" y="804"/>
                    </a:lnTo>
                    <a:lnTo>
                      <a:pt x="1206" y="768"/>
                    </a:lnTo>
                    <a:lnTo>
                      <a:pt x="1212" y="732"/>
                    </a:lnTo>
                    <a:lnTo>
                      <a:pt x="1218" y="690"/>
                    </a:lnTo>
                    <a:lnTo>
                      <a:pt x="1224" y="654"/>
                    </a:lnTo>
                    <a:lnTo>
                      <a:pt x="1224" y="618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46" name="Rectangle 147"/>
              <p:cNvSpPr>
                <a:spLocks noChangeArrowheads="1"/>
              </p:cNvSpPr>
              <p:nvPr/>
            </p:nvSpPr>
            <p:spPr bwMode="auto">
              <a:xfrm>
                <a:off x="3029" y="2891"/>
                <a:ext cx="98" cy="114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pl-PL" sz="1000">
                    <a:solidFill>
                      <a:srgbClr val="000000"/>
                    </a:solidFill>
                    <a:latin typeface="Helvetica" charset="0"/>
                  </a:rPr>
                  <a:t>  2</a:t>
                </a:r>
                <a:endParaRPr lang="pl-PL"/>
              </a:p>
            </p:txBody>
          </p:sp>
          <p:sp>
            <p:nvSpPr>
              <p:cNvPr id="22547" name="Freeform 148"/>
              <p:cNvSpPr>
                <a:spLocks/>
              </p:cNvSpPr>
              <p:nvPr/>
            </p:nvSpPr>
            <p:spPr bwMode="auto">
              <a:xfrm>
                <a:off x="2436" y="2772"/>
                <a:ext cx="1080" cy="1080"/>
              </a:xfrm>
              <a:custGeom>
                <a:avLst/>
                <a:gdLst>
                  <a:gd name="T0" fmla="*/ 220 w 1836"/>
                  <a:gd name="T1" fmla="*/ 102 h 1842"/>
                  <a:gd name="T2" fmla="*/ 218 w 1836"/>
                  <a:gd name="T3" fmla="*/ 89 h 1842"/>
                  <a:gd name="T4" fmla="*/ 215 w 1836"/>
                  <a:gd name="T5" fmla="*/ 75 h 1842"/>
                  <a:gd name="T6" fmla="*/ 209 w 1836"/>
                  <a:gd name="T7" fmla="*/ 63 h 1842"/>
                  <a:gd name="T8" fmla="*/ 202 w 1836"/>
                  <a:gd name="T9" fmla="*/ 50 h 1842"/>
                  <a:gd name="T10" fmla="*/ 195 w 1836"/>
                  <a:gd name="T11" fmla="*/ 40 h 1842"/>
                  <a:gd name="T12" fmla="*/ 185 w 1836"/>
                  <a:gd name="T13" fmla="*/ 30 h 1842"/>
                  <a:gd name="T14" fmla="*/ 175 w 1836"/>
                  <a:gd name="T15" fmla="*/ 21 h 1842"/>
                  <a:gd name="T16" fmla="*/ 163 w 1836"/>
                  <a:gd name="T17" fmla="*/ 13 h 1842"/>
                  <a:gd name="T18" fmla="*/ 150 w 1836"/>
                  <a:gd name="T19" fmla="*/ 8 h 1842"/>
                  <a:gd name="T20" fmla="*/ 137 w 1836"/>
                  <a:gd name="T21" fmla="*/ 4 h 1842"/>
                  <a:gd name="T22" fmla="*/ 124 w 1836"/>
                  <a:gd name="T23" fmla="*/ 1 h 1842"/>
                  <a:gd name="T24" fmla="*/ 110 w 1836"/>
                  <a:gd name="T25" fmla="*/ 0 h 1842"/>
                  <a:gd name="T26" fmla="*/ 96 w 1836"/>
                  <a:gd name="T27" fmla="*/ 1 h 1842"/>
                  <a:gd name="T28" fmla="*/ 83 w 1836"/>
                  <a:gd name="T29" fmla="*/ 4 h 1842"/>
                  <a:gd name="T30" fmla="*/ 69 w 1836"/>
                  <a:gd name="T31" fmla="*/ 8 h 1842"/>
                  <a:gd name="T32" fmla="*/ 56 w 1836"/>
                  <a:gd name="T33" fmla="*/ 13 h 1842"/>
                  <a:gd name="T34" fmla="*/ 45 w 1836"/>
                  <a:gd name="T35" fmla="*/ 21 h 1842"/>
                  <a:gd name="T36" fmla="*/ 34 w 1836"/>
                  <a:gd name="T37" fmla="*/ 30 h 1842"/>
                  <a:gd name="T38" fmla="*/ 25 w 1836"/>
                  <a:gd name="T39" fmla="*/ 40 h 1842"/>
                  <a:gd name="T40" fmla="*/ 17 w 1836"/>
                  <a:gd name="T41" fmla="*/ 50 h 1842"/>
                  <a:gd name="T42" fmla="*/ 10 w 1836"/>
                  <a:gd name="T43" fmla="*/ 63 h 1842"/>
                  <a:gd name="T44" fmla="*/ 5 w 1836"/>
                  <a:gd name="T45" fmla="*/ 75 h 1842"/>
                  <a:gd name="T46" fmla="*/ 1 w 1836"/>
                  <a:gd name="T47" fmla="*/ 89 h 1842"/>
                  <a:gd name="T48" fmla="*/ 0 w 1836"/>
                  <a:gd name="T49" fmla="*/ 102 h 1842"/>
                  <a:gd name="T50" fmla="*/ 1 w 1836"/>
                  <a:gd name="T51" fmla="*/ 123 h 1842"/>
                  <a:gd name="T52" fmla="*/ 4 w 1836"/>
                  <a:gd name="T53" fmla="*/ 136 h 1842"/>
                  <a:gd name="T54" fmla="*/ 8 w 1836"/>
                  <a:gd name="T55" fmla="*/ 149 h 1842"/>
                  <a:gd name="T56" fmla="*/ 14 w 1836"/>
                  <a:gd name="T57" fmla="*/ 161 h 1842"/>
                  <a:gd name="T58" fmla="*/ 21 w 1836"/>
                  <a:gd name="T59" fmla="*/ 173 h 1842"/>
                  <a:gd name="T60" fmla="*/ 29 w 1836"/>
                  <a:gd name="T61" fmla="*/ 183 h 1842"/>
                  <a:gd name="T62" fmla="*/ 39 w 1836"/>
                  <a:gd name="T63" fmla="*/ 193 h 1842"/>
                  <a:gd name="T64" fmla="*/ 51 w 1836"/>
                  <a:gd name="T65" fmla="*/ 201 h 1842"/>
                  <a:gd name="T66" fmla="*/ 64 w 1836"/>
                  <a:gd name="T67" fmla="*/ 207 h 1842"/>
                  <a:gd name="T68" fmla="*/ 76 w 1836"/>
                  <a:gd name="T69" fmla="*/ 212 h 1842"/>
                  <a:gd name="T70" fmla="*/ 89 w 1836"/>
                  <a:gd name="T71" fmla="*/ 216 h 1842"/>
                  <a:gd name="T72" fmla="*/ 103 w 1836"/>
                  <a:gd name="T73" fmla="*/ 217 h 1842"/>
                  <a:gd name="T74" fmla="*/ 117 w 1836"/>
                  <a:gd name="T75" fmla="*/ 217 h 1842"/>
                  <a:gd name="T76" fmla="*/ 131 w 1836"/>
                  <a:gd name="T77" fmla="*/ 216 h 1842"/>
                  <a:gd name="T78" fmla="*/ 144 w 1836"/>
                  <a:gd name="T79" fmla="*/ 212 h 1842"/>
                  <a:gd name="T80" fmla="*/ 156 w 1836"/>
                  <a:gd name="T81" fmla="*/ 207 h 1842"/>
                  <a:gd name="T82" fmla="*/ 169 w 1836"/>
                  <a:gd name="T83" fmla="*/ 201 h 1842"/>
                  <a:gd name="T84" fmla="*/ 180 w 1836"/>
                  <a:gd name="T85" fmla="*/ 193 h 1842"/>
                  <a:gd name="T86" fmla="*/ 191 w 1836"/>
                  <a:gd name="T87" fmla="*/ 183 h 1842"/>
                  <a:gd name="T88" fmla="*/ 199 w 1836"/>
                  <a:gd name="T89" fmla="*/ 173 h 1842"/>
                  <a:gd name="T90" fmla="*/ 206 w 1836"/>
                  <a:gd name="T91" fmla="*/ 161 h 1842"/>
                  <a:gd name="T92" fmla="*/ 212 w 1836"/>
                  <a:gd name="T93" fmla="*/ 149 h 1842"/>
                  <a:gd name="T94" fmla="*/ 216 w 1836"/>
                  <a:gd name="T95" fmla="*/ 136 h 1842"/>
                  <a:gd name="T96" fmla="*/ 219 w 1836"/>
                  <a:gd name="T97" fmla="*/ 123 h 1842"/>
                  <a:gd name="T98" fmla="*/ 220 w 1836"/>
                  <a:gd name="T99" fmla="*/ 109 h 184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836"/>
                  <a:gd name="T151" fmla="*/ 0 h 1842"/>
                  <a:gd name="T152" fmla="*/ 1836 w 1836"/>
                  <a:gd name="T153" fmla="*/ 1842 h 184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836" h="1842">
                    <a:moveTo>
                      <a:pt x="1836" y="924"/>
                    </a:moveTo>
                    <a:lnTo>
                      <a:pt x="1836" y="864"/>
                    </a:lnTo>
                    <a:lnTo>
                      <a:pt x="1830" y="804"/>
                    </a:lnTo>
                    <a:lnTo>
                      <a:pt x="1824" y="750"/>
                    </a:lnTo>
                    <a:lnTo>
                      <a:pt x="1806" y="690"/>
                    </a:lnTo>
                    <a:lnTo>
                      <a:pt x="1794" y="636"/>
                    </a:lnTo>
                    <a:lnTo>
                      <a:pt x="1770" y="582"/>
                    </a:lnTo>
                    <a:lnTo>
                      <a:pt x="1752" y="528"/>
                    </a:lnTo>
                    <a:lnTo>
                      <a:pt x="1722" y="480"/>
                    </a:lnTo>
                    <a:lnTo>
                      <a:pt x="1692" y="426"/>
                    </a:lnTo>
                    <a:lnTo>
                      <a:pt x="1662" y="378"/>
                    </a:lnTo>
                    <a:lnTo>
                      <a:pt x="1626" y="336"/>
                    </a:lnTo>
                    <a:lnTo>
                      <a:pt x="1590" y="294"/>
                    </a:lnTo>
                    <a:lnTo>
                      <a:pt x="1548" y="252"/>
                    </a:lnTo>
                    <a:lnTo>
                      <a:pt x="1506" y="210"/>
                    </a:lnTo>
                    <a:lnTo>
                      <a:pt x="1458" y="180"/>
                    </a:lnTo>
                    <a:lnTo>
                      <a:pt x="1410" y="144"/>
                    </a:lnTo>
                    <a:lnTo>
                      <a:pt x="1362" y="114"/>
                    </a:lnTo>
                    <a:lnTo>
                      <a:pt x="1308" y="90"/>
                    </a:lnTo>
                    <a:lnTo>
                      <a:pt x="1254" y="66"/>
                    </a:lnTo>
                    <a:lnTo>
                      <a:pt x="1200" y="48"/>
                    </a:lnTo>
                    <a:lnTo>
                      <a:pt x="1146" y="30"/>
                    </a:lnTo>
                    <a:lnTo>
                      <a:pt x="1092" y="18"/>
                    </a:lnTo>
                    <a:lnTo>
                      <a:pt x="1032" y="6"/>
                    </a:lnTo>
                    <a:lnTo>
                      <a:pt x="978" y="6"/>
                    </a:lnTo>
                    <a:lnTo>
                      <a:pt x="918" y="0"/>
                    </a:lnTo>
                    <a:lnTo>
                      <a:pt x="858" y="6"/>
                    </a:lnTo>
                    <a:lnTo>
                      <a:pt x="804" y="6"/>
                    </a:lnTo>
                    <a:lnTo>
                      <a:pt x="744" y="18"/>
                    </a:lnTo>
                    <a:lnTo>
                      <a:pt x="690" y="30"/>
                    </a:lnTo>
                    <a:lnTo>
                      <a:pt x="636" y="48"/>
                    </a:lnTo>
                    <a:lnTo>
                      <a:pt x="582" y="66"/>
                    </a:lnTo>
                    <a:lnTo>
                      <a:pt x="528" y="90"/>
                    </a:lnTo>
                    <a:lnTo>
                      <a:pt x="474" y="114"/>
                    </a:lnTo>
                    <a:lnTo>
                      <a:pt x="426" y="144"/>
                    </a:lnTo>
                    <a:lnTo>
                      <a:pt x="378" y="180"/>
                    </a:lnTo>
                    <a:lnTo>
                      <a:pt x="330" y="210"/>
                    </a:lnTo>
                    <a:lnTo>
                      <a:pt x="288" y="252"/>
                    </a:lnTo>
                    <a:lnTo>
                      <a:pt x="246" y="294"/>
                    </a:lnTo>
                    <a:lnTo>
                      <a:pt x="210" y="336"/>
                    </a:lnTo>
                    <a:lnTo>
                      <a:pt x="174" y="378"/>
                    </a:lnTo>
                    <a:lnTo>
                      <a:pt x="144" y="426"/>
                    </a:lnTo>
                    <a:lnTo>
                      <a:pt x="114" y="480"/>
                    </a:lnTo>
                    <a:lnTo>
                      <a:pt x="84" y="528"/>
                    </a:lnTo>
                    <a:lnTo>
                      <a:pt x="66" y="582"/>
                    </a:lnTo>
                    <a:lnTo>
                      <a:pt x="42" y="636"/>
                    </a:lnTo>
                    <a:lnTo>
                      <a:pt x="30" y="690"/>
                    </a:lnTo>
                    <a:lnTo>
                      <a:pt x="12" y="750"/>
                    </a:lnTo>
                    <a:lnTo>
                      <a:pt x="6" y="804"/>
                    </a:lnTo>
                    <a:lnTo>
                      <a:pt x="0" y="864"/>
                    </a:lnTo>
                    <a:lnTo>
                      <a:pt x="0" y="978"/>
                    </a:lnTo>
                    <a:lnTo>
                      <a:pt x="6" y="1038"/>
                    </a:lnTo>
                    <a:lnTo>
                      <a:pt x="12" y="1092"/>
                    </a:lnTo>
                    <a:lnTo>
                      <a:pt x="30" y="1152"/>
                    </a:lnTo>
                    <a:lnTo>
                      <a:pt x="42" y="1206"/>
                    </a:lnTo>
                    <a:lnTo>
                      <a:pt x="66" y="1260"/>
                    </a:lnTo>
                    <a:lnTo>
                      <a:pt x="84" y="1314"/>
                    </a:lnTo>
                    <a:lnTo>
                      <a:pt x="114" y="1362"/>
                    </a:lnTo>
                    <a:lnTo>
                      <a:pt x="144" y="1416"/>
                    </a:lnTo>
                    <a:lnTo>
                      <a:pt x="174" y="1464"/>
                    </a:lnTo>
                    <a:lnTo>
                      <a:pt x="210" y="1506"/>
                    </a:lnTo>
                    <a:lnTo>
                      <a:pt x="246" y="1548"/>
                    </a:lnTo>
                    <a:lnTo>
                      <a:pt x="288" y="1590"/>
                    </a:lnTo>
                    <a:lnTo>
                      <a:pt x="330" y="1632"/>
                    </a:lnTo>
                    <a:lnTo>
                      <a:pt x="378" y="1662"/>
                    </a:lnTo>
                    <a:lnTo>
                      <a:pt x="426" y="1698"/>
                    </a:lnTo>
                    <a:lnTo>
                      <a:pt x="474" y="1728"/>
                    </a:lnTo>
                    <a:lnTo>
                      <a:pt x="528" y="1752"/>
                    </a:lnTo>
                    <a:lnTo>
                      <a:pt x="582" y="1776"/>
                    </a:lnTo>
                    <a:lnTo>
                      <a:pt x="636" y="1794"/>
                    </a:lnTo>
                    <a:lnTo>
                      <a:pt x="690" y="1812"/>
                    </a:lnTo>
                    <a:lnTo>
                      <a:pt x="744" y="1824"/>
                    </a:lnTo>
                    <a:lnTo>
                      <a:pt x="804" y="1836"/>
                    </a:lnTo>
                    <a:lnTo>
                      <a:pt x="858" y="1836"/>
                    </a:lnTo>
                    <a:lnTo>
                      <a:pt x="918" y="1842"/>
                    </a:lnTo>
                    <a:lnTo>
                      <a:pt x="978" y="1836"/>
                    </a:lnTo>
                    <a:lnTo>
                      <a:pt x="1032" y="1836"/>
                    </a:lnTo>
                    <a:lnTo>
                      <a:pt x="1092" y="1824"/>
                    </a:lnTo>
                    <a:lnTo>
                      <a:pt x="1146" y="1812"/>
                    </a:lnTo>
                    <a:lnTo>
                      <a:pt x="1200" y="1794"/>
                    </a:lnTo>
                    <a:lnTo>
                      <a:pt x="1254" y="1776"/>
                    </a:lnTo>
                    <a:lnTo>
                      <a:pt x="1308" y="1752"/>
                    </a:lnTo>
                    <a:lnTo>
                      <a:pt x="1362" y="1728"/>
                    </a:lnTo>
                    <a:lnTo>
                      <a:pt x="1410" y="1698"/>
                    </a:lnTo>
                    <a:lnTo>
                      <a:pt x="1458" y="1662"/>
                    </a:lnTo>
                    <a:lnTo>
                      <a:pt x="1506" y="1632"/>
                    </a:lnTo>
                    <a:lnTo>
                      <a:pt x="1548" y="1590"/>
                    </a:lnTo>
                    <a:lnTo>
                      <a:pt x="1590" y="1548"/>
                    </a:lnTo>
                    <a:lnTo>
                      <a:pt x="1626" y="1506"/>
                    </a:lnTo>
                    <a:lnTo>
                      <a:pt x="1662" y="1464"/>
                    </a:lnTo>
                    <a:lnTo>
                      <a:pt x="1692" y="1416"/>
                    </a:lnTo>
                    <a:lnTo>
                      <a:pt x="1722" y="1362"/>
                    </a:lnTo>
                    <a:lnTo>
                      <a:pt x="1752" y="1314"/>
                    </a:lnTo>
                    <a:lnTo>
                      <a:pt x="1770" y="1260"/>
                    </a:lnTo>
                    <a:lnTo>
                      <a:pt x="1794" y="1206"/>
                    </a:lnTo>
                    <a:lnTo>
                      <a:pt x="1806" y="1152"/>
                    </a:lnTo>
                    <a:lnTo>
                      <a:pt x="1824" y="1092"/>
                    </a:lnTo>
                    <a:lnTo>
                      <a:pt x="1830" y="1038"/>
                    </a:lnTo>
                    <a:lnTo>
                      <a:pt x="1836" y="978"/>
                    </a:lnTo>
                    <a:lnTo>
                      <a:pt x="1836" y="924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48" name="Line 149"/>
              <p:cNvSpPr>
                <a:spLocks noChangeShapeType="1"/>
              </p:cNvSpPr>
              <p:nvPr/>
            </p:nvSpPr>
            <p:spPr bwMode="auto">
              <a:xfrm flipV="1">
                <a:off x="2351" y="2951"/>
                <a:ext cx="1250" cy="72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49" name="Line 150"/>
              <p:cNvSpPr>
                <a:spLocks noChangeShapeType="1"/>
              </p:cNvSpPr>
              <p:nvPr/>
            </p:nvSpPr>
            <p:spPr bwMode="auto">
              <a:xfrm flipV="1">
                <a:off x="2616" y="2691"/>
                <a:ext cx="720" cy="12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0" name="Line 151"/>
              <p:cNvSpPr>
                <a:spLocks noChangeShapeType="1"/>
              </p:cNvSpPr>
              <p:nvPr/>
            </p:nvSpPr>
            <p:spPr bwMode="auto">
              <a:xfrm flipH="1" flipV="1">
                <a:off x="2616" y="2691"/>
                <a:ext cx="720" cy="12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1" name="Line 152"/>
              <p:cNvSpPr>
                <a:spLocks noChangeShapeType="1"/>
              </p:cNvSpPr>
              <p:nvPr/>
            </p:nvSpPr>
            <p:spPr bwMode="auto">
              <a:xfrm flipH="1" flipV="1">
                <a:off x="2351" y="2951"/>
                <a:ext cx="1250" cy="72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2" name="Line 153"/>
              <p:cNvSpPr>
                <a:spLocks noChangeShapeType="1"/>
              </p:cNvSpPr>
              <p:nvPr/>
            </p:nvSpPr>
            <p:spPr bwMode="auto">
              <a:xfrm flipH="1">
                <a:off x="2256" y="3314"/>
                <a:ext cx="144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3" name="Freeform 154"/>
              <p:cNvSpPr>
                <a:spLocks/>
              </p:cNvSpPr>
              <p:nvPr/>
            </p:nvSpPr>
            <p:spPr bwMode="auto">
              <a:xfrm>
                <a:off x="2792" y="3314"/>
                <a:ext cx="184" cy="38"/>
              </a:xfrm>
              <a:custGeom>
                <a:avLst/>
                <a:gdLst>
                  <a:gd name="T0" fmla="*/ 38 w 312"/>
                  <a:gd name="T1" fmla="*/ 0 h 66"/>
                  <a:gd name="T2" fmla="*/ 0 w 312"/>
                  <a:gd name="T3" fmla="*/ 6 h 66"/>
                  <a:gd name="T4" fmla="*/ 8 w 312"/>
                  <a:gd name="T5" fmla="*/ 7 h 66"/>
                  <a:gd name="T6" fmla="*/ 0 w 312"/>
                  <a:gd name="T7" fmla="*/ 6 h 66"/>
                  <a:gd name="T8" fmla="*/ 7 w 312"/>
                  <a:gd name="T9" fmla="*/ 2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2"/>
                  <a:gd name="T16" fmla="*/ 0 h 66"/>
                  <a:gd name="T17" fmla="*/ 312 w 312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2" h="66">
                    <a:moveTo>
                      <a:pt x="312" y="0"/>
                    </a:moveTo>
                    <a:lnTo>
                      <a:pt x="0" y="54"/>
                    </a:lnTo>
                    <a:lnTo>
                      <a:pt x="66" y="66"/>
                    </a:lnTo>
                    <a:lnTo>
                      <a:pt x="0" y="54"/>
                    </a:lnTo>
                    <a:lnTo>
                      <a:pt x="60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4" name="Freeform 155"/>
              <p:cNvSpPr>
                <a:spLocks/>
              </p:cNvSpPr>
              <p:nvPr/>
            </p:nvSpPr>
            <p:spPr bwMode="auto">
              <a:xfrm>
                <a:off x="2976" y="3296"/>
                <a:ext cx="275" cy="42"/>
              </a:xfrm>
              <a:custGeom>
                <a:avLst/>
                <a:gdLst>
                  <a:gd name="T0" fmla="*/ 0 w 468"/>
                  <a:gd name="T1" fmla="*/ 3 h 72"/>
                  <a:gd name="T2" fmla="*/ 56 w 468"/>
                  <a:gd name="T3" fmla="*/ 4 h 72"/>
                  <a:gd name="T4" fmla="*/ 45 w 468"/>
                  <a:gd name="T5" fmla="*/ 0 h 72"/>
                  <a:gd name="T6" fmla="*/ 56 w 468"/>
                  <a:gd name="T7" fmla="*/ 4 h 72"/>
                  <a:gd name="T8" fmla="*/ 45 w 468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72"/>
                  <a:gd name="T17" fmla="*/ 468 w 46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72">
                    <a:moveTo>
                      <a:pt x="0" y="30"/>
                    </a:moveTo>
                    <a:lnTo>
                      <a:pt x="468" y="36"/>
                    </a:lnTo>
                    <a:lnTo>
                      <a:pt x="372" y="0"/>
                    </a:lnTo>
                    <a:lnTo>
                      <a:pt x="468" y="36"/>
                    </a:lnTo>
                    <a:lnTo>
                      <a:pt x="372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5" name="Freeform 156"/>
              <p:cNvSpPr>
                <a:spLocks/>
              </p:cNvSpPr>
              <p:nvPr/>
            </p:nvSpPr>
            <p:spPr bwMode="auto">
              <a:xfrm>
                <a:off x="2976" y="3314"/>
                <a:ext cx="222" cy="123"/>
              </a:xfrm>
              <a:custGeom>
                <a:avLst/>
                <a:gdLst>
                  <a:gd name="T0" fmla="*/ 0 w 378"/>
                  <a:gd name="T1" fmla="*/ 0 h 210"/>
                  <a:gd name="T2" fmla="*/ 45 w 378"/>
                  <a:gd name="T3" fmla="*/ 25 h 210"/>
                  <a:gd name="T4" fmla="*/ 38 w 378"/>
                  <a:gd name="T5" fmla="*/ 16 h 210"/>
                  <a:gd name="T6" fmla="*/ 45 w 378"/>
                  <a:gd name="T7" fmla="*/ 25 h 210"/>
                  <a:gd name="T8" fmla="*/ 33 w 378"/>
                  <a:gd name="T9" fmla="*/ 23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8"/>
                  <a:gd name="T16" fmla="*/ 0 h 210"/>
                  <a:gd name="T17" fmla="*/ 378 w 378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8" h="210">
                    <a:moveTo>
                      <a:pt x="0" y="0"/>
                    </a:moveTo>
                    <a:lnTo>
                      <a:pt x="378" y="210"/>
                    </a:lnTo>
                    <a:lnTo>
                      <a:pt x="318" y="138"/>
                    </a:lnTo>
                    <a:lnTo>
                      <a:pt x="378" y="210"/>
                    </a:lnTo>
                    <a:lnTo>
                      <a:pt x="282" y="1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6" name="Freeform 157"/>
              <p:cNvSpPr>
                <a:spLocks/>
              </p:cNvSpPr>
              <p:nvPr/>
            </p:nvSpPr>
            <p:spPr bwMode="auto">
              <a:xfrm>
                <a:off x="2965" y="3314"/>
                <a:ext cx="25" cy="137"/>
              </a:xfrm>
              <a:custGeom>
                <a:avLst/>
                <a:gdLst>
                  <a:gd name="T0" fmla="*/ 2 w 42"/>
                  <a:gd name="T1" fmla="*/ 0 h 234"/>
                  <a:gd name="T2" fmla="*/ 2 w 42"/>
                  <a:gd name="T3" fmla="*/ 28 h 234"/>
                  <a:gd name="T4" fmla="*/ 5 w 42"/>
                  <a:gd name="T5" fmla="*/ 22 h 234"/>
                  <a:gd name="T6" fmla="*/ 2 w 42"/>
                  <a:gd name="T7" fmla="*/ 28 h 234"/>
                  <a:gd name="T8" fmla="*/ 0 w 42"/>
                  <a:gd name="T9" fmla="*/ 23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34"/>
                  <a:gd name="T17" fmla="*/ 42 w 42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34">
                    <a:moveTo>
                      <a:pt x="18" y="0"/>
                    </a:moveTo>
                    <a:lnTo>
                      <a:pt x="18" y="234"/>
                    </a:lnTo>
                    <a:lnTo>
                      <a:pt x="42" y="186"/>
                    </a:lnTo>
                    <a:lnTo>
                      <a:pt x="18" y="234"/>
                    </a:lnTo>
                    <a:lnTo>
                      <a:pt x="0" y="19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7" name="Freeform 158"/>
              <p:cNvSpPr>
                <a:spLocks/>
              </p:cNvSpPr>
              <p:nvPr/>
            </p:nvSpPr>
            <p:spPr bwMode="auto">
              <a:xfrm>
                <a:off x="2976" y="3314"/>
                <a:ext cx="106" cy="42"/>
              </a:xfrm>
              <a:custGeom>
                <a:avLst/>
                <a:gdLst>
                  <a:gd name="T0" fmla="*/ 0 w 180"/>
                  <a:gd name="T1" fmla="*/ 0 h 72"/>
                  <a:gd name="T2" fmla="*/ 22 w 180"/>
                  <a:gd name="T3" fmla="*/ 8 h 72"/>
                  <a:gd name="T4" fmla="*/ 18 w 180"/>
                  <a:gd name="T5" fmla="*/ 5 h 72"/>
                  <a:gd name="T6" fmla="*/ 22 w 180"/>
                  <a:gd name="T7" fmla="*/ 8 h 72"/>
                  <a:gd name="T8" fmla="*/ 16 w 180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"/>
                  <a:gd name="T16" fmla="*/ 0 h 72"/>
                  <a:gd name="T17" fmla="*/ 180 w 1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" h="72">
                    <a:moveTo>
                      <a:pt x="0" y="0"/>
                    </a:moveTo>
                    <a:lnTo>
                      <a:pt x="180" y="72"/>
                    </a:lnTo>
                    <a:lnTo>
                      <a:pt x="150" y="42"/>
                    </a:lnTo>
                    <a:lnTo>
                      <a:pt x="180" y="72"/>
                    </a:lnTo>
                    <a:lnTo>
                      <a:pt x="138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8" name="Freeform 159"/>
              <p:cNvSpPr>
                <a:spLocks/>
              </p:cNvSpPr>
              <p:nvPr/>
            </p:nvSpPr>
            <p:spPr bwMode="auto">
              <a:xfrm>
                <a:off x="2976" y="3191"/>
                <a:ext cx="88" cy="123"/>
              </a:xfrm>
              <a:custGeom>
                <a:avLst/>
                <a:gdLst>
                  <a:gd name="T0" fmla="*/ 0 w 150"/>
                  <a:gd name="T1" fmla="*/ 25 h 210"/>
                  <a:gd name="T2" fmla="*/ 18 w 150"/>
                  <a:gd name="T3" fmla="*/ 0 h 210"/>
                  <a:gd name="T4" fmla="*/ 12 w 150"/>
                  <a:gd name="T5" fmla="*/ 4 h 210"/>
                  <a:gd name="T6" fmla="*/ 18 w 150"/>
                  <a:gd name="T7" fmla="*/ 0 h 210"/>
                  <a:gd name="T8" fmla="*/ 15 w 150"/>
                  <a:gd name="T9" fmla="*/ 6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210"/>
                  <a:gd name="T17" fmla="*/ 150 w 150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210">
                    <a:moveTo>
                      <a:pt x="0" y="210"/>
                    </a:moveTo>
                    <a:lnTo>
                      <a:pt x="150" y="0"/>
                    </a:lnTo>
                    <a:lnTo>
                      <a:pt x="102" y="30"/>
                    </a:lnTo>
                    <a:lnTo>
                      <a:pt x="150" y="0"/>
                    </a:lnTo>
                    <a:lnTo>
                      <a:pt x="132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59" name="Freeform 160"/>
              <p:cNvSpPr>
                <a:spLocks/>
              </p:cNvSpPr>
              <p:nvPr/>
            </p:nvSpPr>
            <p:spPr bwMode="auto">
              <a:xfrm>
                <a:off x="2951" y="3152"/>
                <a:ext cx="25" cy="162"/>
              </a:xfrm>
              <a:custGeom>
                <a:avLst/>
                <a:gdLst>
                  <a:gd name="T0" fmla="*/ 5 w 42"/>
                  <a:gd name="T1" fmla="*/ 33 h 276"/>
                  <a:gd name="T2" fmla="*/ 2 w 42"/>
                  <a:gd name="T3" fmla="*/ 0 h 276"/>
                  <a:gd name="T4" fmla="*/ 0 w 42"/>
                  <a:gd name="T5" fmla="*/ 6 h 276"/>
                  <a:gd name="T6" fmla="*/ 2 w 42"/>
                  <a:gd name="T7" fmla="*/ 0 h 276"/>
                  <a:gd name="T8" fmla="*/ 5 w 42"/>
                  <a:gd name="T9" fmla="*/ 6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76"/>
                  <a:gd name="T17" fmla="*/ 42 w 42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76">
                    <a:moveTo>
                      <a:pt x="42" y="276"/>
                    </a:moveTo>
                    <a:lnTo>
                      <a:pt x="18" y="0"/>
                    </a:lnTo>
                    <a:lnTo>
                      <a:pt x="0" y="54"/>
                    </a:lnTo>
                    <a:lnTo>
                      <a:pt x="18" y="0"/>
                    </a:lnTo>
                    <a:lnTo>
                      <a:pt x="42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0" name="Freeform 161"/>
              <p:cNvSpPr>
                <a:spLocks/>
              </p:cNvSpPr>
              <p:nvPr/>
            </p:nvSpPr>
            <p:spPr bwMode="auto">
              <a:xfrm>
                <a:off x="2976" y="3205"/>
                <a:ext cx="416" cy="109"/>
              </a:xfrm>
              <a:custGeom>
                <a:avLst/>
                <a:gdLst>
                  <a:gd name="T0" fmla="*/ 0 w 708"/>
                  <a:gd name="T1" fmla="*/ 22 h 186"/>
                  <a:gd name="T2" fmla="*/ 84 w 708"/>
                  <a:gd name="T3" fmla="*/ 3 h 186"/>
                  <a:gd name="T4" fmla="*/ 66 w 708"/>
                  <a:gd name="T5" fmla="*/ 0 h 186"/>
                  <a:gd name="T6" fmla="*/ 84 w 708"/>
                  <a:gd name="T7" fmla="*/ 3 h 186"/>
                  <a:gd name="T8" fmla="*/ 69 w 708"/>
                  <a:gd name="T9" fmla="*/ 13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8"/>
                  <a:gd name="T16" fmla="*/ 0 h 186"/>
                  <a:gd name="T17" fmla="*/ 708 w 708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8" h="186">
                    <a:moveTo>
                      <a:pt x="0" y="186"/>
                    </a:moveTo>
                    <a:lnTo>
                      <a:pt x="708" y="24"/>
                    </a:lnTo>
                    <a:lnTo>
                      <a:pt x="552" y="0"/>
                    </a:lnTo>
                    <a:lnTo>
                      <a:pt x="708" y="24"/>
                    </a:lnTo>
                    <a:lnTo>
                      <a:pt x="582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1" name="Freeform 162"/>
              <p:cNvSpPr>
                <a:spLocks/>
              </p:cNvSpPr>
              <p:nvPr/>
            </p:nvSpPr>
            <p:spPr bwMode="auto">
              <a:xfrm>
                <a:off x="2962" y="3148"/>
                <a:ext cx="25" cy="166"/>
              </a:xfrm>
              <a:custGeom>
                <a:avLst/>
                <a:gdLst>
                  <a:gd name="T0" fmla="*/ 3 w 42"/>
                  <a:gd name="T1" fmla="*/ 34 h 282"/>
                  <a:gd name="T2" fmla="*/ 2 w 42"/>
                  <a:gd name="T3" fmla="*/ 0 h 282"/>
                  <a:gd name="T4" fmla="*/ 0 w 42"/>
                  <a:gd name="T5" fmla="*/ 6 h 282"/>
                  <a:gd name="T6" fmla="*/ 2 w 42"/>
                  <a:gd name="T7" fmla="*/ 0 h 282"/>
                  <a:gd name="T8" fmla="*/ 5 w 42"/>
                  <a:gd name="T9" fmla="*/ 6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82"/>
                  <a:gd name="T17" fmla="*/ 42 w 42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82">
                    <a:moveTo>
                      <a:pt x="24" y="282"/>
                    </a:moveTo>
                    <a:lnTo>
                      <a:pt x="18" y="0"/>
                    </a:lnTo>
                    <a:lnTo>
                      <a:pt x="0" y="54"/>
                    </a:lnTo>
                    <a:lnTo>
                      <a:pt x="18" y="0"/>
                    </a:lnTo>
                    <a:lnTo>
                      <a:pt x="42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2" name="Freeform 163"/>
              <p:cNvSpPr>
                <a:spLocks/>
              </p:cNvSpPr>
              <p:nvPr/>
            </p:nvSpPr>
            <p:spPr bwMode="auto">
              <a:xfrm>
                <a:off x="2969" y="3314"/>
                <a:ext cx="32" cy="197"/>
              </a:xfrm>
              <a:custGeom>
                <a:avLst/>
                <a:gdLst>
                  <a:gd name="T0" fmla="*/ 1 w 54"/>
                  <a:gd name="T1" fmla="*/ 0 h 336"/>
                  <a:gd name="T2" fmla="*/ 4 w 54"/>
                  <a:gd name="T3" fmla="*/ 40 h 336"/>
                  <a:gd name="T4" fmla="*/ 7 w 54"/>
                  <a:gd name="T5" fmla="*/ 32 h 336"/>
                  <a:gd name="T6" fmla="*/ 4 w 54"/>
                  <a:gd name="T7" fmla="*/ 40 h 336"/>
                  <a:gd name="T8" fmla="*/ 0 w 54"/>
                  <a:gd name="T9" fmla="*/ 32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36"/>
                  <a:gd name="T17" fmla="*/ 54 w 54"/>
                  <a:gd name="T18" fmla="*/ 336 h 3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36">
                    <a:moveTo>
                      <a:pt x="12" y="0"/>
                    </a:moveTo>
                    <a:lnTo>
                      <a:pt x="30" y="336"/>
                    </a:lnTo>
                    <a:lnTo>
                      <a:pt x="54" y="270"/>
                    </a:lnTo>
                    <a:lnTo>
                      <a:pt x="30" y="336"/>
                    </a:lnTo>
                    <a:lnTo>
                      <a:pt x="0" y="27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3" name="Freeform 164"/>
              <p:cNvSpPr>
                <a:spLocks/>
              </p:cNvSpPr>
              <p:nvPr/>
            </p:nvSpPr>
            <p:spPr bwMode="auto">
              <a:xfrm>
                <a:off x="2976" y="3307"/>
                <a:ext cx="88" cy="14"/>
              </a:xfrm>
              <a:custGeom>
                <a:avLst/>
                <a:gdLst>
                  <a:gd name="T0" fmla="*/ 0 w 150"/>
                  <a:gd name="T1" fmla="*/ 1 h 24"/>
                  <a:gd name="T2" fmla="*/ 18 w 150"/>
                  <a:gd name="T3" fmla="*/ 1 h 24"/>
                  <a:gd name="T4" fmla="*/ 14 w 150"/>
                  <a:gd name="T5" fmla="*/ 0 h 24"/>
                  <a:gd name="T6" fmla="*/ 18 w 150"/>
                  <a:gd name="T7" fmla="*/ 1 h 24"/>
                  <a:gd name="T8" fmla="*/ 14 w 150"/>
                  <a:gd name="T9" fmla="*/ 3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24"/>
                  <a:gd name="T17" fmla="*/ 150 w 150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24">
                    <a:moveTo>
                      <a:pt x="0" y="12"/>
                    </a:moveTo>
                    <a:lnTo>
                      <a:pt x="150" y="12"/>
                    </a:lnTo>
                    <a:lnTo>
                      <a:pt x="120" y="0"/>
                    </a:lnTo>
                    <a:lnTo>
                      <a:pt x="150" y="12"/>
                    </a:lnTo>
                    <a:lnTo>
                      <a:pt x="120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4" name="Freeform 165"/>
              <p:cNvSpPr>
                <a:spLocks/>
              </p:cNvSpPr>
              <p:nvPr/>
            </p:nvSpPr>
            <p:spPr bwMode="auto">
              <a:xfrm>
                <a:off x="2916" y="3081"/>
                <a:ext cx="60" cy="233"/>
              </a:xfrm>
              <a:custGeom>
                <a:avLst/>
                <a:gdLst>
                  <a:gd name="T0" fmla="*/ 12 w 102"/>
                  <a:gd name="T1" fmla="*/ 48 h 396"/>
                  <a:gd name="T2" fmla="*/ 2 w 102"/>
                  <a:gd name="T3" fmla="*/ 0 h 396"/>
                  <a:gd name="T4" fmla="*/ 0 w 102"/>
                  <a:gd name="T5" fmla="*/ 10 h 396"/>
                  <a:gd name="T6" fmla="*/ 2 w 102"/>
                  <a:gd name="T7" fmla="*/ 0 h 396"/>
                  <a:gd name="T8" fmla="*/ 8 w 102"/>
                  <a:gd name="T9" fmla="*/ 9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96"/>
                  <a:gd name="T17" fmla="*/ 102 w 102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96">
                    <a:moveTo>
                      <a:pt x="102" y="396"/>
                    </a:moveTo>
                    <a:lnTo>
                      <a:pt x="18" y="0"/>
                    </a:lnTo>
                    <a:lnTo>
                      <a:pt x="0" y="84"/>
                    </a:lnTo>
                    <a:lnTo>
                      <a:pt x="18" y="0"/>
                    </a:lnTo>
                    <a:lnTo>
                      <a:pt x="66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5" name="Freeform 166"/>
              <p:cNvSpPr>
                <a:spLocks/>
              </p:cNvSpPr>
              <p:nvPr/>
            </p:nvSpPr>
            <p:spPr bwMode="auto">
              <a:xfrm>
                <a:off x="2976" y="3314"/>
                <a:ext cx="335" cy="98"/>
              </a:xfrm>
              <a:custGeom>
                <a:avLst/>
                <a:gdLst>
                  <a:gd name="T0" fmla="*/ 0 w 570"/>
                  <a:gd name="T1" fmla="*/ 0 h 168"/>
                  <a:gd name="T2" fmla="*/ 68 w 570"/>
                  <a:gd name="T3" fmla="*/ 18 h 168"/>
                  <a:gd name="T4" fmla="*/ 56 w 570"/>
                  <a:gd name="T5" fmla="*/ 9 h 168"/>
                  <a:gd name="T6" fmla="*/ 68 w 570"/>
                  <a:gd name="T7" fmla="*/ 18 h 168"/>
                  <a:gd name="T8" fmla="*/ 53 w 570"/>
                  <a:gd name="T9" fmla="*/ 19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168"/>
                  <a:gd name="T17" fmla="*/ 570 w 570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168">
                    <a:moveTo>
                      <a:pt x="0" y="0"/>
                    </a:moveTo>
                    <a:lnTo>
                      <a:pt x="570" y="156"/>
                    </a:lnTo>
                    <a:lnTo>
                      <a:pt x="468" y="78"/>
                    </a:lnTo>
                    <a:lnTo>
                      <a:pt x="570" y="156"/>
                    </a:lnTo>
                    <a:lnTo>
                      <a:pt x="444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6" name="Freeform 167"/>
              <p:cNvSpPr>
                <a:spLocks/>
              </p:cNvSpPr>
              <p:nvPr/>
            </p:nvSpPr>
            <p:spPr bwMode="auto">
              <a:xfrm>
                <a:off x="2976" y="3314"/>
                <a:ext cx="28" cy="144"/>
              </a:xfrm>
              <a:custGeom>
                <a:avLst/>
                <a:gdLst>
                  <a:gd name="T0" fmla="*/ 0 w 48"/>
                  <a:gd name="T1" fmla="*/ 0 h 246"/>
                  <a:gd name="T2" fmla="*/ 4 w 48"/>
                  <a:gd name="T3" fmla="*/ 29 h 246"/>
                  <a:gd name="T4" fmla="*/ 5 w 48"/>
                  <a:gd name="T5" fmla="*/ 23 h 246"/>
                  <a:gd name="T6" fmla="*/ 4 w 48"/>
                  <a:gd name="T7" fmla="*/ 29 h 246"/>
                  <a:gd name="T8" fmla="*/ 1 w 48"/>
                  <a:gd name="T9" fmla="*/ 23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46"/>
                  <a:gd name="T17" fmla="*/ 48 w 48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46">
                    <a:moveTo>
                      <a:pt x="0" y="0"/>
                    </a:moveTo>
                    <a:lnTo>
                      <a:pt x="30" y="246"/>
                    </a:lnTo>
                    <a:lnTo>
                      <a:pt x="48" y="192"/>
                    </a:lnTo>
                    <a:lnTo>
                      <a:pt x="30" y="246"/>
                    </a:lnTo>
                    <a:lnTo>
                      <a:pt x="6" y="1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7" name="Freeform 168"/>
              <p:cNvSpPr>
                <a:spLocks/>
              </p:cNvSpPr>
              <p:nvPr/>
            </p:nvSpPr>
            <p:spPr bwMode="auto">
              <a:xfrm>
                <a:off x="2976" y="3314"/>
                <a:ext cx="131" cy="422"/>
              </a:xfrm>
              <a:custGeom>
                <a:avLst/>
                <a:gdLst>
                  <a:gd name="T0" fmla="*/ 0 w 222"/>
                  <a:gd name="T1" fmla="*/ 0 h 720"/>
                  <a:gd name="T2" fmla="*/ 25 w 222"/>
                  <a:gd name="T3" fmla="*/ 85 h 720"/>
                  <a:gd name="T4" fmla="*/ 27 w 222"/>
                  <a:gd name="T5" fmla="*/ 66 h 720"/>
                  <a:gd name="T6" fmla="*/ 25 w 222"/>
                  <a:gd name="T7" fmla="*/ 85 h 720"/>
                  <a:gd name="T8" fmla="*/ 13 w 222"/>
                  <a:gd name="T9" fmla="*/ 7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720"/>
                  <a:gd name="T17" fmla="*/ 222 w 222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720">
                    <a:moveTo>
                      <a:pt x="0" y="0"/>
                    </a:moveTo>
                    <a:lnTo>
                      <a:pt x="210" y="720"/>
                    </a:lnTo>
                    <a:lnTo>
                      <a:pt x="222" y="558"/>
                    </a:lnTo>
                    <a:lnTo>
                      <a:pt x="210" y="720"/>
                    </a:lnTo>
                    <a:lnTo>
                      <a:pt x="108" y="59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8" name="Freeform 169"/>
              <p:cNvSpPr>
                <a:spLocks/>
              </p:cNvSpPr>
              <p:nvPr/>
            </p:nvSpPr>
            <p:spPr bwMode="auto">
              <a:xfrm>
                <a:off x="2976" y="3268"/>
                <a:ext cx="180" cy="46"/>
              </a:xfrm>
              <a:custGeom>
                <a:avLst/>
                <a:gdLst>
                  <a:gd name="T0" fmla="*/ 0 w 306"/>
                  <a:gd name="T1" fmla="*/ 9 h 78"/>
                  <a:gd name="T2" fmla="*/ 36 w 306"/>
                  <a:gd name="T3" fmla="*/ 1 h 78"/>
                  <a:gd name="T4" fmla="*/ 29 w 306"/>
                  <a:gd name="T5" fmla="*/ 0 h 78"/>
                  <a:gd name="T6" fmla="*/ 36 w 306"/>
                  <a:gd name="T7" fmla="*/ 1 h 78"/>
                  <a:gd name="T8" fmla="*/ 29 w 306"/>
                  <a:gd name="T9" fmla="*/ 6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78"/>
                  <a:gd name="T17" fmla="*/ 306 w 306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78">
                    <a:moveTo>
                      <a:pt x="0" y="78"/>
                    </a:moveTo>
                    <a:lnTo>
                      <a:pt x="306" y="6"/>
                    </a:lnTo>
                    <a:lnTo>
                      <a:pt x="240" y="0"/>
                    </a:lnTo>
                    <a:lnTo>
                      <a:pt x="306" y="6"/>
                    </a:lnTo>
                    <a:lnTo>
                      <a:pt x="246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69" name="Freeform 170"/>
              <p:cNvSpPr>
                <a:spLocks/>
              </p:cNvSpPr>
              <p:nvPr/>
            </p:nvSpPr>
            <p:spPr bwMode="auto">
              <a:xfrm>
                <a:off x="2976" y="3095"/>
                <a:ext cx="56" cy="219"/>
              </a:xfrm>
              <a:custGeom>
                <a:avLst/>
                <a:gdLst>
                  <a:gd name="T0" fmla="*/ 0 w 96"/>
                  <a:gd name="T1" fmla="*/ 45 h 372"/>
                  <a:gd name="T2" fmla="*/ 9 w 96"/>
                  <a:gd name="T3" fmla="*/ 0 h 372"/>
                  <a:gd name="T4" fmla="*/ 4 w 96"/>
                  <a:gd name="T5" fmla="*/ 8 h 372"/>
                  <a:gd name="T6" fmla="*/ 9 w 96"/>
                  <a:gd name="T7" fmla="*/ 0 h 372"/>
                  <a:gd name="T8" fmla="*/ 11 w 96"/>
                  <a:gd name="T9" fmla="*/ 9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372"/>
                  <a:gd name="T17" fmla="*/ 96 w 96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372">
                    <a:moveTo>
                      <a:pt x="0" y="372"/>
                    </a:moveTo>
                    <a:lnTo>
                      <a:pt x="78" y="0"/>
                    </a:lnTo>
                    <a:lnTo>
                      <a:pt x="36" y="66"/>
                    </a:lnTo>
                    <a:lnTo>
                      <a:pt x="78" y="0"/>
                    </a:lnTo>
                    <a:lnTo>
                      <a:pt x="96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0" name="Freeform 171"/>
              <p:cNvSpPr>
                <a:spLocks/>
              </p:cNvSpPr>
              <p:nvPr/>
            </p:nvSpPr>
            <p:spPr bwMode="auto">
              <a:xfrm>
                <a:off x="2927" y="3314"/>
                <a:ext cx="49" cy="21"/>
              </a:xfrm>
              <a:custGeom>
                <a:avLst/>
                <a:gdLst>
                  <a:gd name="T0" fmla="*/ 10 w 84"/>
                  <a:gd name="T1" fmla="*/ 0 h 36"/>
                  <a:gd name="T2" fmla="*/ 0 w 84"/>
                  <a:gd name="T3" fmla="*/ 4 h 36"/>
                  <a:gd name="T4" fmla="*/ 2 w 84"/>
                  <a:gd name="T5" fmla="*/ 4 h 36"/>
                  <a:gd name="T6" fmla="*/ 0 w 84"/>
                  <a:gd name="T7" fmla="*/ 4 h 36"/>
                  <a:gd name="T8" fmla="*/ 1 w 84"/>
                  <a:gd name="T9" fmla="*/ 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36"/>
                  <a:gd name="T17" fmla="*/ 84 w 8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36">
                    <a:moveTo>
                      <a:pt x="84" y="0"/>
                    </a:moveTo>
                    <a:lnTo>
                      <a:pt x="0" y="36"/>
                    </a:lnTo>
                    <a:lnTo>
                      <a:pt x="18" y="36"/>
                    </a:lnTo>
                    <a:lnTo>
                      <a:pt x="0" y="36"/>
                    </a:lnTo>
                    <a:lnTo>
                      <a:pt x="12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1" name="Freeform 172"/>
              <p:cNvSpPr>
                <a:spLocks/>
              </p:cNvSpPr>
              <p:nvPr/>
            </p:nvSpPr>
            <p:spPr bwMode="auto">
              <a:xfrm>
                <a:off x="2747" y="3314"/>
                <a:ext cx="229" cy="296"/>
              </a:xfrm>
              <a:custGeom>
                <a:avLst/>
                <a:gdLst>
                  <a:gd name="T0" fmla="*/ 46 w 390"/>
                  <a:gd name="T1" fmla="*/ 0 h 504"/>
                  <a:gd name="T2" fmla="*/ 0 w 390"/>
                  <a:gd name="T3" fmla="*/ 60 h 504"/>
                  <a:gd name="T4" fmla="*/ 14 w 390"/>
                  <a:gd name="T5" fmla="*/ 52 h 504"/>
                  <a:gd name="T6" fmla="*/ 0 w 390"/>
                  <a:gd name="T7" fmla="*/ 60 h 504"/>
                  <a:gd name="T8" fmla="*/ 4 w 390"/>
                  <a:gd name="T9" fmla="*/ 44 h 5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"/>
                  <a:gd name="T16" fmla="*/ 0 h 504"/>
                  <a:gd name="T17" fmla="*/ 390 w 390"/>
                  <a:gd name="T18" fmla="*/ 504 h 5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" h="504">
                    <a:moveTo>
                      <a:pt x="390" y="0"/>
                    </a:moveTo>
                    <a:lnTo>
                      <a:pt x="0" y="504"/>
                    </a:lnTo>
                    <a:lnTo>
                      <a:pt x="120" y="438"/>
                    </a:lnTo>
                    <a:lnTo>
                      <a:pt x="0" y="504"/>
                    </a:lnTo>
                    <a:lnTo>
                      <a:pt x="36" y="3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2" name="Freeform 173"/>
              <p:cNvSpPr>
                <a:spLocks/>
              </p:cNvSpPr>
              <p:nvPr/>
            </p:nvSpPr>
            <p:spPr bwMode="auto">
              <a:xfrm>
                <a:off x="2849" y="3261"/>
                <a:ext cx="127" cy="53"/>
              </a:xfrm>
              <a:custGeom>
                <a:avLst/>
                <a:gdLst>
                  <a:gd name="T0" fmla="*/ 26 w 216"/>
                  <a:gd name="T1" fmla="*/ 11 h 90"/>
                  <a:gd name="T2" fmla="*/ 0 w 216"/>
                  <a:gd name="T3" fmla="*/ 0 h 90"/>
                  <a:gd name="T4" fmla="*/ 4 w 216"/>
                  <a:gd name="T5" fmla="*/ 4 h 90"/>
                  <a:gd name="T6" fmla="*/ 0 w 216"/>
                  <a:gd name="T7" fmla="*/ 0 h 90"/>
                  <a:gd name="T8" fmla="*/ 5 w 216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90"/>
                  <a:gd name="T17" fmla="*/ 216 w 216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90">
                    <a:moveTo>
                      <a:pt x="216" y="90"/>
                    </a:moveTo>
                    <a:lnTo>
                      <a:pt x="0" y="0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3" name="Freeform 174"/>
              <p:cNvSpPr>
                <a:spLocks/>
              </p:cNvSpPr>
              <p:nvPr/>
            </p:nvSpPr>
            <p:spPr bwMode="auto">
              <a:xfrm>
                <a:off x="2877" y="3314"/>
                <a:ext cx="99" cy="239"/>
              </a:xfrm>
              <a:custGeom>
                <a:avLst/>
                <a:gdLst>
                  <a:gd name="T0" fmla="*/ 20 w 168"/>
                  <a:gd name="T1" fmla="*/ 0 h 408"/>
                  <a:gd name="T2" fmla="*/ 0 w 168"/>
                  <a:gd name="T3" fmla="*/ 48 h 408"/>
                  <a:gd name="T4" fmla="*/ 8 w 168"/>
                  <a:gd name="T5" fmla="*/ 39 h 408"/>
                  <a:gd name="T6" fmla="*/ 0 w 168"/>
                  <a:gd name="T7" fmla="*/ 48 h 408"/>
                  <a:gd name="T8" fmla="*/ 0 w 168"/>
                  <a:gd name="T9" fmla="*/ 37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408"/>
                  <a:gd name="T17" fmla="*/ 168 w 168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408">
                    <a:moveTo>
                      <a:pt x="168" y="0"/>
                    </a:moveTo>
                    <a:lnTo>
                      <a:pt x="0" y="408"/>
                    </a:lnTo>
                    <a:lnTo>
                      <a:pt x="66" y="336"/>
                    </a:lnTo>
                    <a:lnTo>
                      <a:pt x="0" y="408"/>
                    </a:lnTo>
                    <a:lnTo>
                      <a:pt x="0" y="3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4" name="Freeform 175"/>
              <p:cNvSpPr>
                <a:spLocks/>
              </p:cNvSpPr>
              <p:nvPr/>
            </p:nvSpPr>
            <p:spPr bwMode="auto">
              <a:xfrm>
                <a:off x="2976" y="3314"/>
                <a:ext cx="194" cy="127"/>
              </a:xfrm>
              <a:custGeom>
                <a:avLst/>
                <a:gdLst>
                  <a:gd name="T0" fmla="*/ 0 w 330"/>
                  <a:gd name="T1" fmla="*/ 0 h 216"/>
                  <a:gd name="T2" fmla="*/ 39 w 330"/>
                  <a:gd name="T3" fmla="*/ 26 h 216"/>
                  <a:gd name="T4" fmla="*/ 34 w 330"/>
                  <a:gd name="T5" fmla="*/ 17 h 216"/>
                  <a:gd name="T6" fmla="*/ 39 w 330"/>
                  <a:gd name="T7" fmla="*/ 26 h 216"/>
                  <a:gd name="T8" fmla="*/ 29 w 330"/>
                  <a:gd name="T9" fmla="*/ 24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216"/>
                  <a:gd name="T17" fmla="*/ 330 w 330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216">
                    <a:moveTo>
                      <a:pt x="0" y="0"/>
                    </a:moveTo>
                    <a:lnTo>
                      <a:pt x="330" y="216"/>
                    </a:lnTo>
                    <a:lnTo>
                      <a:pt x="282" y="144"/>
                    </a:lnTo>
                    <a:lnTo>
                      <a:pt x="330" y="216"/>
                    </a:lnTo>
                    <a:lnTo>
                      <a:pt x="246" y="1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5" name="Freeform 176"/>
              <p:cNvSpPr>
                <a:spLocks/>
              </p:cNvSpPr>
              <p:nvPr/>
            </p:nvSpPr>
            <p:spPr bwMode="auto">
              <a:xfrm>
                <a:off x="2972" y="3310"/>
                <a:ext cx="4" cy="4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1 w 6"/>
                  <a:gd name="T5" fmla="*/ 1 h 6"/>
                  <a:gd name="T6" fmla="*/ 0 w 6"/>
                  <a:gd name="T7" fmla="*/ 1 h 6"/>
                  <a:gd name="T8" fmla="*/ 1 w 6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6" name="Freeform 177"/>
              <p:cNvSpPr>
                <a:spLocks/>
              </p:cNvSpPr>
              <p:nvPr/>
            </p:nvSpPr>
            <p:spPr bwMode="auto">
              <a:xfrm>
                <a:off x="2930" y="3240"/>
                <a:ext cx="46" cy="74"/>
              </a:xfrm>
              <a:custGeom>
                <a:avLst/>
                <a:gdLst>
                  <a:gd name="T0" fmla="*/ 9 w 78"/>
                  <a:gd name="T1" fmla="*/ 15 h 126"/>
                  <a:gd name="T2" fmla="*/ 0 w 78"/>
                  <a:gd name="T3" fmla="*/ 0 h 126"/>
                  <a:gd name="T4" fmla="*/ 1 w 78"/>
                  <a:gd name="T5" fmla="*/ 4 h 126"/>
                  <a:gd name="T6" fmla="*/ 0 w 78"/>
                  <a:gd name="T7" fmla="*/ 0 h 126"/>
                  <a:gd name="T8" fmla="*/ 3 w 78"/>
                  <a:gd name="T9" fmla="*/ 2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26"/>
                  <a:gd name="T17" fmla="*/ 78 w 78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26">
                    <a:moveTo>
                      <a:pt x="78" y="126"/>
                    </a:moveTo>
                    <a:lnTo>
                      <a:pt x="0" y="0"/>
                    </a:lnTo>
                    <a:lnTo>
                      <a:pt x="6" y="30"/>
                    </a:lnTo>
                    <a:lnTo>
                      <a:pt x="0" y="0"/>
                    </a:lnTo>
                    <a:lnTo>
                      <a:pt x="24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7" name="Freeform 178"/>
              <p:cNvSpPr>
                <a:spLocks/>
              </p:cNvSpPr>
              <p:nvPr/>
            </p:nvSpPr>
            <p:spPr bwMode="auto">
              <a:xfrm>
                <a:off x="2912" y="3314"/>
                <a:ext cx="64" cy="299"/>
              </a:xfrm>
              <a:custGeom>
                <a:avLst/>
                <a:gdLst>
                  <a:gd name="T0" fmla="*/ 14 w 108"/>
                  <a:gd name="T1" fmla="*/ 0 h 510"/>
                  <a:gd name="T2" fmla="*/ 4 w 108"/>
                  <a:gd name="T3" fmla="*/ 60 h 510"/>
                  <a:gd name="T4" fmla="*/ 11 w 108"/>
                  <a:gd name="T5" fmla="*/ 49 h 510"/>
                  <a:gd name="T6" fmla="*/ 4 w 108"/>
                  <a:gd name="T7" fmla="*/ 60 h 510"/>
                  <a:gd name="T8" fmla="*/ 0 w 108"/>
                  <a:gd name="T9" fmla="*/ 47 h 5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510"/>
                  <a:gd name="T17" fmla="*/ 108 w 108"/>
                  <a:gd name="T18" fmla="*/ 510 h 5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510">
                    <a:moveTo>
                      <a:pt x="108" y="0"/>
                    </a:moveTo>
                    <a:lnTo>
                      <a:pt x="30" y="510"/>
                    </a:lnTo>
                    <a:lnTo>
                      <a:pt x="84" y="414"/>
                    </a:lnTo>
                    <a:lnTo>
                      <a:pt x="30" y="510"/>
                    </a:lnTo>
                    <a:lnTo>
                      <a:pt x="0" y="3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8" name="Freeform 179"/>
              <p:cNvSpPr>
                <a:spLocks/>
              </p:cNvSpPr>
              <p:nvPr/>
            </p:nvSpPr>
            <p:spPr bwMode="auto">
              <a:xfrm>
                <a:off x="2789" y="3261"/>
                <a:ext cx="187" cy="53"/>
              </a:xfrm>
              <a:custGeom>
                <a:avLst/>
                <a:gdLst>
                  <a:gd name="T0" fmla="*/ 38 w 318"/>
                  <a:gd name="T1" fmla="*/ 11 h 90"/>
                  <a:gd name="T2" fmla="*/ 0 w 318"/>
                  <a:gd name="T3" fmla="*/ 1 h 90"/>
                  <a:gd name="T4" fmla="*/ 7 w 318"/>
                  <a:gd name="T5" fmla="*/ 6 h 90"/>
                  <a:gd name="T6" fmla="*/ 0 w 318"/>
                  <a:gd name="T7" fmla="*/ 1 h 90"/>
                  <a:gd name="T8" fmla="*/ 9 w 318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90"/>
                  <a:gd name="T17" fmla="*/ 318 w 318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90">
                    <a:moveTo>
                      <a:pt x="318" y="90"/>
                    </a:moveTo>
                    <a:lnTo>
                      <a:pt x="0" y="12"/>
                    </a:lnTo>
                    <a:lnTo>
                      <a:pt x="60" y="54"/>
                    </a:lnTo>
                    <a:lnTo>
                      <a:pt x="0" y="12"/>
                    </a:lnTo>
                    <a:lnTo>
                      <a:pt x="7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79" name="Freeform 180"/>
              <p:cNvSpPr>
                <a:spLocks/>
              </p:cNvSpPr>
              <p:nvPr/>
            </p:nvSpPr>
            <p:spPr bwMode="auto">
              <a:xfrm>
                <a:off x="2750" y="3314"/>
                <a:ext cx="226" cy="67"/>
              </a:xfrm>
              <a:custGeom>
                <a:avLst/>
                <a:gdLst>
                  <a:gd name="T0" fmla="*/ 46 w 384"/>
                  <a:gd name="T1" fmla="*/ 0 h 114"/>
                  <a:gd name="T2" fmla="*/ 0 w 384"/>
                  <a:gd name="T3" fmla="*/ 12 h 114"/>
                  <a:gd name="T4" fmla="*/ 10 w 384"/>
                  <a:gd name="T5" fmla="*/ 14 h 114"/>
                  <a:gd name="T6" fmla="*/ 0 w 384"/>
                  <a:gd name="T7" fmla="*/ 12 h 114"/>
                  <a:gd name="T8" fmla="*/ 8 w 384"/>
                  <a:gd name="T9" fmla="*/ 6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114"/>
                  <a:gd name="T17" fmla="*/ 384 w 384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114">
                    <a:moveTo>
                      <a:pt x="384" y="0"/>
                    </a:moveTo>
                    <a:lnTo>
                      <a:pt x="0" y="102"/>
                    </a:lnTo>
                    <a:lnTo>
                      <a:pt x="84" y="114"/>
                    </a:lnTo>
                    <a:lnTo>
                      <a:pt x="0" y="102"/>
                    </a:lnTo>
                    <a:lnTo>
                      <a:pt x="66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0" name="Freeform 181"/>
              <p:cNvSpPr>
                <a:spLocks/>
              </p:cNvSpPr>
              <p:nvPr/>
            </p:nvSpPr>
            <p:spPr bwMode="auto">
              <a:xfrm>
                <a:off x="2807" y="3314"/>
                <a:ext cx="169" cy="211"/>
              </a:xfrm>
              <a:custGeom>
                <a:avLst/>
                <a:gdLst>
                  <a:gd name="T0" fmla="*/ 34 w 288"/>
                  <a:gd name="T1" fmla="*/ 0 h 360"/>
                  <a:gd name="T2" fmla="*/ 0 w 288"/>
                  <a:gd name="T3" fmla="*/ 43 h 360"/>
                  <a:gd name="T4" fmla="*/ 10 w 288"/>
                  <a:gd name="T5" fmla="*/ 36 h 360"/>
                  <a:gd name="T6" fmla="*/ 0 w 288"/>
                  <a:gd name="T7" fmla="*/ 43 h 360"/>
                  <a:gd name="T8" fmla="*/ 4 w 288"/>
                  <a:gd name="T9" fmla="*/ 31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360"/>
                  <a:gd name="T17" fmla="*/ 288 w 288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360">
                    <a:moveTo>
                      <a:pt x="288" y="0"/>
                    </a:moveTo>
                    <a:lnTo>
                      <a:pt x="0" y="360"/>
                    </a:lnTo>
                    <a:lnTo>
                      <a:pt x="84" y="306"/>
                    </a:lnTo>
                    <a:lnTo>
                      <a:pt x="0" y="360"/>
                    </a:lnTo>
                    <a:lnTo>
                      <a:pt x="30" y="26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1" name="Freeform 182"/>
              <p:cNvSpPr>
                <a:spLocks/>
              </p:cNvSpPr>
              <p:nvPr/>
            </p:nvSpPr>
            <p:spPr bwMode="auto">
              <a:xfrm>
                <a:off x="2792" y="3314"/>
                <a:ext cx="184" cy="70"/>
              </a:xfrm>
              <a:custGeom>
                <a:avLst/>
                <a:gdLst>
                  <a:gd name="T0" fmla="*/ 38 w 312"/>
                  <a:gd name="T1" fmla="*/ 0 h 120"/>
                  <a:gd name="T2" fmla="*/ 0 w 312"/>
                  <a:gd name="T3" fmla="*/ 14 h 120"/>
                  <a:gd name="T4" fmla="*/ 9 w 312"/>
                  <a:gd name="T5" fmla="*/ 14 h 120"/>
                  <a:gd name="T6" fmla="*/ 0 w 312"/>
                  <a:gd name="T7" fmla="*/ 14 h 120"/>
                  <a:gd name="T8" fmla="*/ 6 w 312"/>
                  <a:gd name="T9" fmla="*/ 9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2"/>
                  <a:gd name="T16" fmla="*/ 0 h 120"/>
                  <a:gd name="T17" fmla="*/ 312 w 312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2" h="120">
                    <a:moveTo>
                      <a:pt x="312" y="0"/>
                    </a:moveTo>
                    <a:lnTo>
                      <a:pt x="0" y="120"/>
                    </a:lnTo>
                    <a:lnTo>
                      <a:pt x="72" y="120"/>
                    </a:lnTo>
                    <a:lnTo>
                      <a:pt x="0" y="120"/>
                    </a:lnTo>
                    <a:lnTo>
                      <a:pt x="54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2" name="Freeform 183"/>
              <p:cNvSpPr>
                <a:spLocks/>
              </p:cNvSpPr>
              <p:nvPr/>
            </p:nvSpPr>
            <p:spPr bwMode="auto">
              <a:xfrm>
                <a:off x="2976" y="3314"/>
                <a:ext cx="32" cy="17"/>
              </a:xfrm>
              <a:custGeom>
                <a:avLst/>
                <a:gdLst>
                  <a:gd name="T0" fmla="*/ 0 w 54"/>
                  <a:gd name="T1" fmla="*/ 0 h 30"/>
                  <a:gd name="T2" fmla="*/ 7 w 54"/>
                  <a:gd name="T3" fmla="*/ 3 h 30"/>
                  <a:gd name="T4" fmla="*/ 6 w 54"/>
                  <a:gd name="T5" fmla="*/ 3 h 30"/>
                  <a:gd name="T6" fmla="*/ 7 w 54"/>
                  <a:gd name="T7" fmla="*/ 3 h 30"/>
                  <a:gd name="T8" fmla="*/ 5 w 54"/>
                  <a:gd name="T9" fmla="*/ 3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0"/>
                  <a:gd name="T17" fmla="*/ 54 w 54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0">
                    <a:moveTo>
                      <a:pt x="0" y="0"/>
                    </a:moveTo>
                    <a:lnTo>
                      <a:pt x="54" y="30"/>
                    </a:lnTo>
                    <a:lnTo>
                      <a:pt x="48" y="24"/>
                    </a:lnTo>
                    <a:lnTo>
                      <a:pt x="54" y="30"/>
                    </a:lnTo>
                    <a:lnTo>
                      <a:pt x="42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3" name="Freeform 184"/>
              <p:cNvSpPr>
                <a:spLocks/>
              </p:cNvSpPr>
              <p:nvPr/>
            </p:nvSpPr>
            <p:spPr bwMode="auto">
              <a:xfrm>
                <a:off x="2976" y="3314"/>
                <a:ext cx="191" cy="49"/>
              </a:xfrm>
              <a:custGeom>
                <a:avLst/>
                <a:gdLst>
                  <a:gd name="T0" fmla="*/ 0 w 324"/>
                  <a:gd name="T1" fmla="*/ 0 h 84"/>
                  <a:gd name="T2" fmla="*/ 39 w 324"/>
                  <a:gd name="T3" fmla="*/ 9 h 84"/>
                  <a:gd name="T4" fmla="*/ 32 w 324"/>
                  <a:gd name="T5" fmla="*/ 3 h 84"/>
                  <a:gd name="T6" fmla="*/ 39 w 324"/>
                  <a:gd name="T7" fmla="*/ 9 h 84"/>
                  <a:gd name="T8" fmla="*/ 31 w 324"/>
                  <a:gd name="T9" fmla="*/ 1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4"/>
                  <a:gd name="T16" fmla="*/ 0 h 84"/>
                  <a:gd name="T17" fmla="*/ 324 w 324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4" h="84">
                    <a:moveTo>
                      <a:pt x="0" y="0"/>
                    </a:moveTo>
                    <a:lnTo>
                      <a:pt x="324" y="72"/>
                    </a:lnTo>
                    <a:lnTo>
                      <a:pt x="264" y="30"/>
                    </a:lnTo>
                    <a:lnTo>
                      <a:pt x="324" y="72"/>
                    </a:lnTo>
                    <a:lnTo>
                      <a:pt x="252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4" name="Freeform 185"/>
              <p:cNvSpPr>
                <a:spLocks/>
              </p:cNvSpPr>
              <p:nvPr/>
            </p:nvSpPr>
            <p:spPr bwMode="auto">
              <a:xfrm>
                <a:off x="2701" y="3289"/>
                <a:ext cx="275" cy="42"/>
              </a:xfrm>
              <a:custGeom>
                <a:avLst/>
                <a:gdLst>
                  <a:gd name="T0" fmla="*/ 56 w 468"/>
                  <a:gd name="T1" fmla="*/ 5 h 72"/>
                  <a:gd name="T2" fmla="*/ 0 w 468"/>
                  <a:gd name="T3" fmla="*/ 4 h 72"/>
                  <a:gd name="T4" fmla="*/ 11 w 468"/>
                  <a:gd name="T5" fmla="*/ 8 h 72"/>
                  <a:gd name="T6" fmla="*/ 0 w 468"/>
                  <a:gd name="T7" fmla="*/ 4 h 72"/>
                  <a:gd name="T8" fmla="*/ 11 w 46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72"/>
                  <a:gd name="T17" fmla="*/ 468 w 46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72">
                    <a:moveTo>
                      <a:pt x="468" y="42"/>
                    </a:moveTo>
                    <a:lnTo>
                      <a:pt x="0" y="36"/>
                    </a:lnTo>
                    <a:lnTo>
                      <a:pt x="96" y="72"/>
                    </a:lnTo>
                    <a:lnTo>
                      <a:pt x="0" y="36"/>
                    </a:lnTo>
                    <a:lnTo>
                      <a:pt x="96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5" name="Freeform 186"/>
              <p:cNvSpPr>
                <a:spLocks/>
              </p:cNvSpPr>
              <p:nvPr/>
            </p:nvSpPr>
            <p:spPr bwMode="auto">
              <a:xfrm>
                <a:off x="2976" y="3254"/>
                <a:ext cx="14" cy="60"/>
              </a:xfrm>
              <a:custGeom>
                <a:avLst/>
                <a:gdLst>
                  <a:gd name="T0" fmla="*/ 0 w 24"/>
                  <a:gd name="T1" fmla="*/ 12 h 102"/>
                  <a:gd name="T2" fmla="*/ 3 w 24"/>
                  <a:gd name="T3" fmla="*/ 0 h 102"/>
                  <a:gd name="T4" fmla="*/ 1 w 24"/>
                  <a:gd name="T5" fmla="*/ 2 h 102"/>
                  <a:gd name="T6" fmla="*/ 3 w 24"/>
                  <a:gd name="T7" fmla="*/ 0 h 102"/>
                  <a:gd name="T8" fmla="*/ 3 w 24"/>
                  <a:gd name="T9" fmla="*/ 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02"/>
                  <a:gd name="T17" fmla="*/ 24 w 24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02">
                    <a:moveTo>
                      <a:pt x="0" y="102"/>
                    </a:moveTo>
                    <a:lnTo>
                      <a:pt x="24" y="0"/>
                    </a:lnTo>
                    <a:lnTo>
                      <a:pt x="12" y="18"/>
                    </a:lnTo>
                    <a:lnTo>
                      <a:pt x="24" y="0"/>
                    </a:lnTo>
                    <a:lnTo>
                      <a:pt x="24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6" name="Freeform 187"/>
              <p:cNvSpPr>
                <a:spLocks/>
              </p:cNvSpPr>
              <p:nvPr/>
            </p:nvSpPr>
            <p:spPr bwMode="auto">
              <a:xfrm>
                <a:off x="2976" y="3081"/>
                <a:ext cx="92" cy="233"/>
              </a:xfrm>
              <a:custGeom>
                <a:avLst/>
                <a:gdLst>
                  <a:gd name="T0" fmla="*/ 0 w 156"/>
                  <a:gd name="T1" fmla="*/ 48 h 396"/>
                  <a:gd name="T2" fmla="*/ 19 w 156"/>
                  <a:gd name="T3" fmla="*/ 0 h 396"/>
                  <a:gd name="T4" fmla="*/ 11 w 156"/>
                  <a:gd name="T5" fmla="*/ 8 h 396"/>
                  <a:gd name="T6" fmla="*/ 19 w 156"/>
                  <a:gd name="T7" fmla="*/ 0 h 396"/>
                  <a:gd name="T8" fmla="*/ 19 w 156"/>
                  <a:gd name="T9" fmla="*/ 11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396"/>
                  <a:gd name="T17" fmla="*/ 156 w 156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396">
                    <a:moveTo>
                      <a:pt x="0" y="396"/>
                    </a:moveTo>
                    <a:lnTo>
                      <a:pt x="156" y="0"/>
                    </a:lnTo>
                    <a:lnTo>
                      <a:pt x="90" y="66"/>
                    </a:lnTo>
                    <a:lnTo>
                      <a:pt x="156" y="0"/>
                    </a:lnTo>
                    <a:lnTo>
                      <a:pt x="156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7" name="Freeform 188"/>
              <p:cNvSpPr>
                <a:spLocks/>
              </p:cNvSpPr>
              <p:nvPr/>
            </p:nvSpPr>
            <p:spPr bwMode="auto">
              <a:xfrm>
                <a:off x="2877" y="3264"/>
                <a:ext cx="99" cy="50"/>
              </a:xfrm>
              <a:custGeom>
                <a:avLst/>
                <a:gdLst>
                  <a:gd name="T0" fmla="*/ 20 w 168"/>
                  <a:gd name="T1" fmla="*/ 11 h 84"/>
                  <a:gd name="T2" fmla="*/ 0 w 168"/>
                  <a:gd name="T3" fmla="*/ 0 h 84"/>
                  <a:gd name="T4" fmla="*/ 4 w 168"/>
                  <a:gd name="T5" fmla="*/ 4 h 84"/>
                  <a:gd name="T6" fmla="*/ 0 w 168"/>
                  <a:gd name="T7" fmla="*/ 0 h 84"/>
                  <a:gd name="T8" fmla="*/ 5 w 168"/>
                  <a:gd name="T9" fmla="*/ 1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84"/>
                  <a:gd name="T17" fmla="*/ 168 w 168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84">
                    <a:moveTo>
                      <a:pt x="168" y="84"/>
                    </a:moveTo>
                    <a:lnTo>
                      <a:pt x="0" y="0"/>
                    </a:lnTo>
                    <a:lnTo>
                      <a:pt x="30" y="30"/>
                    </a:lnTo>
                    <a:lnTo>
                      <a:pt x="0" y="0"/>
                    </a:lnTo>
                    <a:lnTo>
                      <a:pt x="42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8" name="Freeform 189"/>
              <p:cNvSpPr>
                <a:spLocks/>
              </p:cNvSpPr>
              <p:nvPr/>
            </p:nvSpPr>
            <p:spPr bwMode="auto">
              <a:xfrm>
                <a:off x="2965" y="3314"/>
                <a:ext cx="18" cy="102"/>
              </a:xfrm>
              <a:custGeom>
                <a:avLst/>
                <a:gdLst>
                  <a:gd name="T0" fmla="*/ 2 w 30"/>
                  <a:gd name="T1" fmla="*/ 0 h 174"/>
                  <a:gd name="T2" fmla="*/ 1 w 30"/>
                  <a:gd name="T3" fmla="*/ 21 h 174"/>
                  <a:gd name="T4" fmla="*/ 4 w 30"/>
                  <a:gd name="T5" fmla="*/ 16 h 174"/>
                  <a:gd name="T6" fmla="*/ 1 w 30"/>
                  <a:gd name="T7" fmla="*/ 21 h 174"/>
                  <a:gd name="T8" fmla="*/ 0 w 30"/>
                  <a:gd name="T9" fmla="*/ 16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74"/>
                  <a:gd name="T17" fmla="*/ 30 w 30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74">
                    <a:moveTo>
                      <a:pt x="18" y="0"/>
                    </a:moveTo>
                    <a:lnTo>
                      <a:pt x="12" y="174"/>
                    </a:lnTo>
                    <a:lnTo>
                      <a:pt x="30" y="138"/>
                    </a:lnTo>
                    <a:lnTo>
                      <a:pt x="12" y="174"/>
                    </a:lnTo>
                    <a:lnTo>
                      <a:pt x="0" y="1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89" name="Freeform 190"/>
              <p:cNvSpPr>
                <a:spLocks/>
              </p:cNvSpPr>
              <p:nvPr/>
            </p:nvSpPr>
            <p:spPr bwMode="auto">
              <a:xfrm>
                <a:off x="2976" y="3314"/>
                <a:ext cx="385" cy="67"/>
              </a:xfrm>
              <a:custGeom>
                <a:avLst/>
                <a:gdLst>
                  <a:gd name="T0" fmla="*/ 0 w 654"/>
                  <a:gd name="T1" fmla="*/ 0 h 114"/>
                  <a:gd name="T2" fmla="*/ 79 w 654"/>
                  <a:gd name="T3" fmla="*/ 9 h 114"/>
                  <a:gd name="T4" fmla="*/ 64 w 654"/>
                  <a:gd name="T5" fmla="*/ 1 h 114"/>
                  <a:gd name="T6" fmla="*/ 79 w 654"/>
                  <a:gd name="T7" fmla="*/ 9 h 114"/>
                  <a:gd name="T8" fmla="*/ 62 w 654"/>
                  <a:gd name="T9" fmla="*/ 14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4"/>
                  <a:gd name="T16" fmla="*/ 0 h 114"/>
                  <a:gd name="T17" fmla="*/ 654 w 654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4" h="114">
                    <a:moveTo>
                      <a:pt x="0" y="0"/>
                    </a:moveTo>
                    <a:lnTo>
                      <a:pt x="654" y="78"/>
                    </a:lnTo>
                    <a:lnTo>
                      <a:pt x="528" y="6"/>
                    </a:lnTo>
                    <a:lnTo>
                      <a:pt x="654" y="78"/>
                    </a:lnTo>
                    <a:lnTo>
                      <a:pt x="516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0" name="Freeform 191"/>
              <p:cNvSpPr>
                <a:spLocks/>
              </p:cNvSpPr>
              <p:nvPr/>
            </p:nvSpPr>
            <p:spPr bwMode="auto">
              <a:xfrm>
                <a:off x="2722" y="2993"/>
                <a:ext cx="254" cy="321"/>
              </a:xfrm>
              <a:custGeom>
                <a:avLst/>
                <a:gdLst>
                  <a:gd name="T0" fmla="*/ 52 w 432"/>
                  <a:gd name="T1" fmla="*/ 65 h 546"/>
                  <a:gd name="T2" fmla="*/ 0 w 432"/>
                  <a:gd name="T3" fmla="*/ 0 h 546"/>
                  <a:gd name="T4" fmla="*/ 5 w 432"/>
                  <a:gd name="T5" fmla="*/ 17 h 546"/>
                  <a:gd name="T6" fmla="*/ 0 w 432"/>
                  <a:gd name="T7" fmla="*/ 0 h 546"/>
                  <a:gd name="T8" fmla="*/ 16 w 432"/>
                  <a:gd name="T9" fmla="*/ 9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46"/>
                  <a:gd name="T17" fmla="*/ 432 w 432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46">
                    <a:moveTo>
                      <a:pt x="432" y="546"/>
                    </a:moveTo>
                    <a:lnTo>
                      <a:pt x="0" y="0"/>
                    </a:lnTo>
                    <a:lnTo>
                      <a:pt x="42" y="144"/>
                    </a:lnTo>
                    <a:lnTo>
                      <a:pt x="0" y="0"/>
                    </a:lnTo>
                    <a:lnTo>
                      <a:pt x="132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1" name="Freeform 192"/>
              <p:cNvSpPr>
                <a:spLocks/>
              </p:cNvSpPr>
              <p:nvPr/>
            </p:nvSpPr>
            <p:spPr bwMode="auto">
              <a:xfrm>
                <a:off x="2976" y="3314"/>
                <a:ext cx="64" cy="200"/>
              </a:xfrm>
              <a:custGeom>
                <a:avLst/>
                <a:gdLst>
                  <a:gd name="T0" fmla="*/ 0 w 108"/>
                  <a:gd name="T1" fmla="*/ 0 h 342"/>
                  <a:gd name="T2" fmla="*/ 12 w 108"/>
                  <a:gd name="T3" fmla="*/ 40 h 342"/>
                  <a:gd name="T4" fmla="*/ 14 w 108"/>
                  <a:gd name="T5" fmla="*/ 31 h 342"/>
                  <a:gd name="T6" fmla="*/ 12 w 108"/>
                  <a:gd name="T7" fmla="*/ 40 h 342"/>
                  <a:gd name="T8" fmla="*/ 7 w 108"/>
                  <a:gd name="T9" fmla="*/ 33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342"/>
                  <a:gd name="T17" fmla="*/ 108 w 108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342">
                    <a:moveTo>
                      <a:pt x="0" y="0"/>
                    </a:moveTo>
                    <a:lnTo>
                      <a:pt x="102" y="342"/>
                    </a:lnTo>
                    <a:lnTo>
                      <a:pt x="108" y="264"/>
                    </a:lnTo>
                    <a:lnTo>
                      <a:pt x="102" y="342"/>
                    </a:lnTo>
                    <a:lnTo>
                      <a:pt x="54" y="28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2" name="Freeform 193"/>
              <p:cNvSpPr>
                <a:spLocks/>
              </p:cNvSpPr>
              <p:nvPr/>
            </p:nvSpPr>
            <p:spPr bwMode="auto">
              <a:xfrm>
                <a:off x="2976" y="3085"/>
                <a:ext cx="113" cy="229"/>
              </a:xfrm>
              <a:custGeom>
                <a:avLst/>
                <a:gdLst>
                  <a:gd name="T0" fmla="*/ 0 w 192"/>
                  <a:gd name="T1" fmla="*/ 46 h 390"/>
                  <a:gd name="T2" fmla="*/ 23 w 192"/>
                  <a:gd name="T3" fmla="*/ 0 h 390"/>
                  <a:gd name="T4" fmla="*/ 15 w 192"/>
                  <a:gd name="T5" fmla="*/ 7 h 390"/>
                  <a:gd name="T6" fmla="*/ 23 w 192"/>
                  <a:gd name="T7" fmla="*/ 0 h 390"/>
                  <a:gd name="T8" fmla="*/ 22 w 192"/>
                  <a:gd name="T9" fmla="*/ 11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390"/>
                  <a:gd name="T17" fmla="*/ 192 w 192"/>
                  <a:gd name="T18" fmla="*/ 390 h 3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390">
                    <a:moveTo>
                      <a:pt x="0" y="390"/>
                    </a:moveTo>
                    <a:lnTo>
                      <a:pt x="192" y="0"/>
                    </a:lnTo>
                    <a:lnTo>
                      <a:pt x="120" y="60"/>
                    </a:lnTo>
                    <a:lnTo>
                      <a:pt x="192" y="0"/>
                    </a:lnTo>
                    <a:lnTo>
                      <a:pt x="186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3" name="Freeform 194"/>
              <p:cNvSpPr>
                <a:spLocks/>
              </p:cNvSpPr>
              <p:nvPr/>
            </p:nvSpPr>
            <p:spPr bwMode="auto">
              <a:xfrm>
                <a:off x="2814" y="3279"/>
                <a:ext cx="162" cy="35"/>
              </a:xfrm>
              <a:custGeom>
                <a:avLst/>
                <a:gdLst>
                  <a:gd name="T0" fmla="*/ 33 w 276"/>
                  <a:gd name="T1" fmla="*/ 7 h 60"/>
                  <a:gd name="T2" fmla="*/ 0 w 276"/>
                  <a:gd name="T3" fmla="*/ 2 h 60"/>
                  <a:gd name="T4" fmla="*/ 6 w 276"/>
                  <a:gd name="T5" fmla="*/ 5 h 60"/>
                  <a:gd name="T6" fmla="*/ 0 w 276"/>
                  <a:gd name="T7" fmla="*/ 2 h 60"/>
                  <a:gd name="T8" fmla="*/ 7 w 276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6"/>
                  <a:gd name="T16" fmla="*/ 0 h 60"/>
                  <a:gd name="T17" fmla="*/ 276 w 276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6" h="60">
                    <a:moveTo>
                      <a:pt x="276" y="60"/>
                    </a:moveTo>
                    <a:lnTo>
                      <a:pt x="0" y="18"/>
                    </a:lnTo>
                    <a:lnTo>
                      <a:pt x="54" y="48"/>
                    </a:lnTo>
                    <a:lnTo>
                      <a:pt x="0" y="18"/>
                    </a:lnTo>
                    <a:lnTo>
                      <a:pt x="60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4" name="Freeform 195"/>
              <p:cNvSpPr>
                <a:spLocks/>
              </p:cNvSpPr>
              <p:nvPr/>
            </p:nvSpPr>
            <p:spPr bwMode="auto">
              <a:xfrm>
                <a:off x="2941" y="3314"/>
                <a:ext cx="35" cy="207"/>
              </a:xfrm>
              <a:custGeom>
                <a:avLst/>
                <a:gdLst>
                  <a:gd name="T0" fmla="*/ 7 w 60"/>
                  <a:gd name="T1" fmla="*/ 0 h 354"/>
                  <a:gd name="T2" fmla="*/ 2 w 60"/>
                  <a:gd name="T3" fmla="*/ 42 h 354"/>
                  <a:gd name="T4" fmla="*/ 6 w 60"/>
                  <a:gd name="T5" fmla="*/ 33 h 354"/>
                  <a:gd name="T6" fmla="*/ 2 w 60"/>
                  <a:gd name="T7" fmla="*/ 42 h 354"/>
                  <a:gd name="T8" fmla="*/ 0 w 60"/>
                  <a:gd name="T9" fmla="*/ 32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54"/>
                  <a:gd name="T17" fmla="*/ 60 w 60"/>
                  <a:gd name="T18" fmla="*/ 354 h 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54">
                    <a:moveTo>
                      <a:pt x="60" y="0"/>
                    </a:moveTo>
                    <a:lnTo>
                      <a:pt x="18" y="354"/>
                    </a:lnTo>
                    <a:lnTo>
                      <a:pt x="54" y="288"/>
                    </a:lnTo>
                    <a:lnTo>
                      <a:pt x="18" y="354"/>
                    </a:lnTo>
                    <a:lnTo>
                      <a:pt x="0" y="27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5" name="Freeform 196"/>
              <p:cNvSpPr>
                <a:spLocks/>
              </p:cNvSpPr>
              <p:nvPr/>
            </p:nvSpPr>
            <p:spPr bwMode="auto">
              <a:xfrm>
                <a:off x="2976" y="3296"/>
                <a:ext cx="212" cy="35"/>
              </a:xfrm>
              <a:custGeom>
                <a:avLst/>
                <a:gdLst>
                  <a:gd name="T0" fmla="*/ 0 w 360"/>
                  <a:gd name="T1" fmla="*/ 4 h 60"/>
                  <a:gd name="T2" fmla="*/ 44 w 360"/>
                  <a:gd name="T3" fmla="*/ 4 h 60"/>
                  <a:gd name="T4" fmla="*/ 35 w 360"/>
                  <a:gd name="T5" fmla="*/ 0 h 60"/>
                  <a:gd name="T6" fmla="*/ 44 w 360"/>
                  <a:gd name="T7" fmla="*/ 4 h 60"/>
                  <a:gd name="T8" fmla="*/ 35 w 360"/>
                  <a:gd name="T9" fmla="*/ 7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0"/>
                  <a:gd name="T16" fmla="*/ 0 h 60"/>
                  <a:gd name="T17" fmla="*/ 360 w 36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0" h="60">
                    <a:moveTo>
                      <a:pt x="0" y="30"/>
                    </a:moveTo>
                    <a:lnTo>
                      <a:pt x="360" y="30"/>
                    </a:lnTo>
                    <a:lnTo>
                      <a:pt x="288" y="0"/>
                    </a:lnTo>
                    <a:lnTo>
                      <a:pt x="360" y="30"/>
                    </a:lnTo>
                    <a:lnTo>
                      <a:pt x="288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6" name="Freeform 197"/>
              <p:cNvSpPr>
                <a:spLocks/>
              </p:cNvSpPr>
              <p:nvPr/>
            </p:nvSpPr>
            <p:spPr bwMode="auto">
              <a:xfrm>
                <a:off x="2976" y="3314"/>
                <a:ext cx="95" cy="127"/>
              </a:xfrm>
              <a:custGeom>
                <a:avLst/>
                <a:gdLst>
                  <a:gd name="T0" fmla="*/ 0 w 162"/>
                  <a:gd name="T1" fmla="*/ 0 h 216"/>
                  <a:gd name="T2" fmla="*/ 19 w 162"/>
                  <a:gd name="T3" fmla="*/ 26 h 216"/>
                  <a:gd name="T4" fmla="*/ 18 w 162"/>
                  <a:gd name="T5" fmla="*/ 19 h 216"/>
                  <a:gd name="T6" fmla="*/ 19 w 162"/>
                  <a:gd name="T7" fmla="*/ 26 h 216"/>
                  <a:gd name="T8" fmla="*/ 13 w 162"/>
                  <a:gd name="T9" fmla="*/ 22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216"/>
                  <a:gd name="T17" fmla="*/ 162 w 162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216">
                    <a:moveTo>
                      <a:pt x="0" y="0"/>
                    </a:moveTo>
                    <a:lnTo>
                      <a:pt x="162" y="216"/>
                    </a:lnTo>
                    <a:lnTo>
                      <a:pt x="150" y="162"/>
                    </a:lnTo>
                    <a:lnTo>
                      <a:pt x="162" y="216"/>
                    </a:lnTo>
                    <a:lnTo>
                      <a:pt x="114" y="18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7" name="Freeform 198"/>
              <p:cNvSpPr>
                <a:spLocks/>
              </p:cNvSpPr>
              <p:nvPr/>
            </p:nvSpPr>
            <p:spPr bwMode="auto">
              <a:xfrm>
                <a:off x="2860" y="3254"/>
                <a:ext cx="116" cy="60"/>
              </a:xfrm>
              <a:custGeom>
                <a:avLst/>
                <a:gdLst>
                  <a:gd name="T0" fmla="*/ 23 w 198"/>
                  <a:gd name="T1" fmla="*/ 12 h 102"/>
                  <a:gd name="T2" fmla="*/ 0 w 198"/>
                  <a:gd name="T3" fmla="*/ 0 h 102"/>
                  <a:gd name="T4" fmla="*/ 4 w 198"/>
                  <a:gd name="T5" fmla="*/ 4 h 102"/>
                  <a:gd name="T6" fmla="*/ 0 w 198"/>
                  <a:gd name="T7" fmla="*/ 0 h 102"/>
                  <a:gd name="T8" fmla="*/ 5 w 198"/>
                  <a:gd name="T9" fmla="*/ 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102"/>
                  <a:gd name="T17" fmla="*/ 198 w 19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102">
                    <a:moveTo>
                      <a:pt x="198" y="102"/>
                    </a:moveTo>
                    <a:lnTo>
                      <a:pt x="0" y="0"/>
                    </a:lnTo>
                    <a:lnTo>
                      <a:pt x="30" y="36"/>
                    </a:lnTo>
                    <a:lnTo>
                      <a:pt x="0" y="0"/>
                    </a:lnTo>
                    <a:lnTo>
                      <a:pt x="42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8" name="Freeform 199"/>
              <p:cNvSpPr>
                <a:spLocks/>
              </p:cNvSpPr>
              <p:nvPr/>
            </p:nvSpPr>
            <p:spPr bwMode="auto">
              <a:xfrm>
                <a:off x="2965" y="2979"/>
                <a:ext cx="53" cy="335"/>
              </a:xfrm>
              <a:custGeom>
                <a:avLst/>
                <a:gdLst>
                  <a:gd name="T0" fmla="*/ 2 w 90"/>
                  <a:gd name="T1" fmla="*/ 68 h 570"/>
                  <a:gd name="T2" fmla="*/ 5 w 90"/>
                  <a:gd name="T3" fmla="*/ 0 h 570"/>
                  <a:gd name="T4" fmla="*/ 0 w 90"/>
                  <a:gd name="T5" fmla="*/ 14 h 570"/>
                  <a:gd name="T6" fmla="*/ 5 w 90"/>
                  <a:gd name="T7" fmla="*/ 0 h 570"/>
                  <a:gd name="T8" fmla="*/ 11 w 90"/>
                  <a:gd name="T9" fmla="*/ 14 h 5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570"/>
                  <a:gd name="T17" fmla="*/ 90 w 90"/>
                  <a:gd name="T18" fmla="*/ 570 h 5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570">
                    <a:moveTo>
                      <a:pt x="18" y="570"/>
                    </a:moveTo>
                    <a:lnTo>
                      <a:pt x="48" y="0"/>
                    </a:lnTo>
                    <a:lnTo>
                      <a:pt x="0" y="114"/>
                    </a:lnTo>
                    <a:lnTo>
                      <a:pt x="48" y="0"/>
                    </a:lnTo>
                    <a:lnTo>
                      <a:pt x="90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599" name="Freeform 200"/>
              <p:cNvSpPr>
                <a:spLocks/>
              </p:cNvSpPr>
              <p:nvPr/>
            </p:nvSpPr>
            <p:spPr bwMode="auto">
              <a:xfrm>
                <a:off x="2905" y="2912"/>
                <a:ext cx="71" cy="402"/>
              </a:xfrm>
              <a:custGeom>
                <a:avLst/>
                <a:gdLst>
                  <a:gd name="T0" fmla="*/ 15 w 120"/>
                  <a:gd name="T1" fmla="*/ 82 h 684"/>
                  <a:gd name="T2" fmla="*/ 4 w 120"/>
                  <a:gd name="T3" fmla="*/ 0 h 684"/>
                  <a:gd name="T4" fmla="*/ 0 w 120"/>
                  <a:gd name="T5" fmla="*/ 17 h 684"/>
                  <a:gd name="T6" fmla="*/ 4 w 120"/>
                  <a:gd name="T7" fmla="*/ 0 h 684"/>
                  <a:gd name="T8" fmla="*/ 13 w 120"/>
                  <a:gd name="T9" fmla="*/ 16 h 6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684"/>
                  <a:gd name="T17" fmla="*/ 120 w 120"/>
                  <a:gd name="T18" fmla="*/ 684 h 6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684">
                    <a:moveTo>
                      <a:pt x="120" y="684"/>
                    </a:moveTo>
                    <a:lnTo>
                      <a:pt x="36" y="0"/>
                    </a:lnTo>
                    <a:lnTo>
                      <a:pt x="0" y="144"/>
                    </a:lnTo>
                    <a:lnTo>
                      <a:pt x="36" y="0"/>
                    </a:lnTo>
                    <a:lnTo>
                      <a:pt x="108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0" name="Freeform 201"/>
              <p:cNvSpPr>
                <a:spLocks/>
              </p:cNvSpPr>
              <p:nvPr/>
            </p:nvSpPr>
            <p:spPr bwMode="auto">
              <a:xfrm>
                <a:off x="2976" y="3314"/>
                <a:ext cx="272" cy="348"/>
              </a:xfrm>
              <a:custGeom>
                <a:avLst/>
                <a:gdLst>
                  <a:gd name="T0" fmla="*/ 0 w 462"/>
                  <a:gd name="T1" fmla="*/ 0 h 594"/>
                  <a:gd name="T2" fmla="*/ 55 w 462"/>
                  <a:gd name="T3" fmla="*/ 70 h 594"/>
                  <a:gd name="T4" fmla="*/ 50 w 462"/>
                  <a:gd name="T5" fmla="*/ 52 h 594"/>
                  <a:gd name="T6" fmla="*/ 55 w 462"/>
                  <a:gd name="T7" fmla="*/ 70 h 594"/>
                  <a:gd name="T8" fmla="*/ 39 w 462"/>
                  <a:gd name="T9" fmla="*/ 60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2"/>
                  <a:gd name="T16" fmla="*/ 0 h 594"/>
                  <a:gd name="T17" fmla="*/ 462 w 462"/>
                  <a:gd name="T18" fmla="*/ 594 h 5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594">
                    <a:moveTo>
                      <a:pt x="0" y="0"/>
                    </a:moveTo>
                    <a:lnTo>
                      <a:pt x="462" y="594"/>
                    </a:lnTo>
                    <a:lnTo>
                      <a:pt x="420" y="438"/>
                    </a:lnTo>
                    <a:lnTo>
                      <a:pt x="462" y="594"/>
                    </a:lnTo>
                    <a:lnTo>
                      <a:pt x="324" y="51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1" name="Freeform 202"/>
              <p:cNvSpPr>
                <a:spLocks/>
              </p:cNvSpPr>
              <p:nvPr/>
            </p:nvSpPr>
            <p:spPr bwMode="auto">
              <a:xfrm>
                <a:off x="2672" y="3314"/>
                <a:ext cx="304" cy="105"/>
              </a:xfrm>
              <a:custGeom>
                <a:avLst/>
                <a:gdLst>
                  <a:gd name="T0" fmla="*/ 62 w 516"/>
                  <a:gd name="T1" fmla="*/ 0 h 180"/>
                  <a:gd name="T2" fmla="*/ 0 w 516"/>
                  <a:gd name="T3" fmla="*/ 20 h 180"/>
                  <a:gd name="T4" fmla="*/ 15 w 516"/>
                  <a:gd name="T5" fmla="*/ 21 h 180"/>
                  <a:gd name="T6" fmla="*/ 0 w 516"/>
                  <a:gd name="T7" fmla="*/ 20 h 180"/>
                  <a:gd name="T8" fmla="*/ 11 w 516"/>
                  <a:gd name="T9" fmla="*/ 11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6"/>
                  <a:gd name="T16" fmla="*/ 0 h 180"/>
                  <a:gd name="T17" fmla="*/ 516 w 516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6" h="180">
                    <a:moveTo>
                      <a:pt x="516" y="0"/>
                    </a:moveTo>
                    <a:lnTo>
                      <a:pt x="0" y="174"/>
                    </a:lnTo>
                    <a:lnTo>
                      <a:pt x="120" y="180"/>
                    </a:lnTo>
                    <a:lnTo>
                      <a:pt x="0" y="174"/>
                    </a:lnTo>
                    <a:lnTo>
                      <a:pt x="90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2" name="Freeform 203"/>
              <p:cNvSpPr>
                <a:spLocks/>
              </p:cNvSpPr>
              <p:nvPr/>
            </p:nvSpPr>
            <p:spPr bwMode="auto">
              <a:xfrm>
                <a:off x="2944" y="3307"/>
                <a:ext cx="32" cy="7"/>
              </a:xfrm>
              <a:custGeom>
                <a:avLst/>
                <a:gdLst>
                  <a:gd name="T0" fmla="*/ 7 w 54"/>
                  <a:gd name="T1" fmla="*/ 1 h 12"/>
                  <a:gd name="T2" fmla="*/ 0 w 54"/>
                  <a:gd name="T3" fmla="*/ 1 h 12"/>
                  <a:gd name="T4" fmla="*/ 1 w 54"/>
                  <a:gd name="T5" fmla="*/ 1 h 12"/>
                  <a:gd name="T6" fmla="*/ 0 w 54"/>
                  <a:gd name="T7" fmla="*/ 1 h 12"/>
                  <a:gd name="T8" fmla="*/ 1 w 54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12"/>
                  <a:gd name="T17" fmla="*/ 54 w 54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12">
                    <a:moveTo>
                      <a:pt x="54" y="12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6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3" name="Freeform 204"/>
              <p:cNvSpPr>
                <a:spLocks/>
              </p:cNvSpPr>
              <p:nvPr/>
            </p:nvSpPr>
            <p:spPr bwMode="auto">
              <a:xfrm>
                <a:off x="2976" y="3314"/>
                <a:ext cx="152" cy="127"/>
              </a:xfrm>
              <a:custGeom>
                <a:avLst/>
                <a:gdLst>
                  <a:gd name="T0" fmla="*/ 0 w 258"/>
                  <a:gd name="T1" fmla="*/ 0 h 216"/>
                  <a:gd name="T2" fmla="*/ 31 w 258"/>
                  <a:gd name="T3" fmla="*/ 26 h 216"/>
                  <a:gd name="T4" fmla="*/ 27 w 258"/>
                  <a:gd name="T5" fmla="*/ 19 h 216"/>
                  <a:gd name="T6" fmla="*/ 31 w 258"/>
                  <a:gd name="T7" fmla="*/ 26 h 216"/>
                  <a:gd name="T8" fmla="*/ 22 w 258"/>
                  <a:gd name="T9" fmla="*/ 23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216"/>
                  <a:gd name="T17" fmla="*/ 258 w 258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216">
                    <a:moveTo>
                      <a:pt x="0" y="0"/>
                    </a:moveTo>
                    <a:lnTo>
                      <a:pt x="258" y="216"/>
                    </a:lnTo>
                    <a:lnTo>
                      <a:pt x="222" y="156"/>
                    </a:lnTo>
                    <a:lnTo>
                      <a:pt x="258" y="216"/>
                    </a:lnTo>
                    <a:lnTo>
                      <a:pt x="186" y="19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4" name="Freeform 205"/>
              <p:cNvSpPr>
                <a:spLocks/>
              </p:cNvSpPr>
              <p:nvPr/>
            </p:nvSpPr>
            <p:spPr bwMode="auto">
              <a:xfrm>
                <a:off x="2845" y="3314"/>
                <a:ext cx="131" cy="38"/>
              </a:xfrm>
              <a:custGeom>
                <a:avLst/>
                <a:gdLst>
                  <a:gd name="T0" fmla="*/ 27 w 222"/>
                  <a:gd name="T1" fmla="*/ 0 h 66"/>
                  <a:gd name="T2" fmla="*/ 0 w 222"/>
                  <a:gd name="T3" fmla="*/ 7 h 66"/>
                  <a:gd name="T4" fmla="*/ 6 w 222"/>
                  <a:gd name="T5" fmla="*/ 7 h 66"/>
                  <a:gd name="T6" fmla="*/ 0 w 222"/>
                  <a:gd name="T7" fmla="*/ 7 h 66"/>
                  <a:gd name="T8" fmla="*/ 5 w 222"/>
                  <a:gd name="T9" fmla="*/ 3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66"/>
                  <a:gd name="T17" fmla="*/ 222 w 222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66">
                    <a:moveTo>
                      <a:pt x="222" y="0"/>
                    </a:moveTo>
                    <a:lnTo>
                      <a:pt x="0" y="60"/>
                    </a:lnTo>
                    <a:lnTo>
                      <a:pt x="48" y="66"/>
                    </a:lnTo>
                    <a:lnTo>
                      <a:pt x="0" y="60"/>
                    </a:lnTo>
                    <a:lnTo>
                      <a:pt x="42" y="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5" name="Freeform 206"/>
              <p:cNvSpPr>
                <a:spLocks/>
              </p:cNvSpPr>
              <p:nvPr/>
            </p:nvSpPr>
            <p:spPr bwMode="auto">
              <a:xfrm>
                <a:off x="2969" y="3261"/>
                <a:ext cx="7" cy="53"/>
              </a:xfrm>
              <a:custGeom>
                <a:avLst/>
                <a:gdLst>
                  <a:gd name="T0" fmla="*/ 1 w 12"/>
                  <a:gd name="T1" fmla="*/ 11 h 90"/>
                  <a:gd name="T2" fmla="*/ 1 w 12"/>
                  <a:gd name="T3" fmla="*/ 0 h 90"/>
                  <a:gd name="T4" fmla="*/ 0 w 12"/>
                  <a:gd name="T5" fmla="*/ 2 h 90"/>
                  <a:gd name="T6" fmla="*/ 1 w 12"/>
                  <a:gd name="T7" fmla="*/ 0 h 90"/>
                  <a:gd name="T8" fmla="*/ 1 w 12"/>
                  <a:gd name="T9" fmla="*/ 2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90"/>
                  <a:gd name="T17" fmla="*/ 12 w 1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90">
                    <a:moveTo>
                      <a:pt x="12" y="90"/>
                    </a:moveTo>
                    <a:lnTo>
                      <a:pt x="6" y="0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12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6" name="Freeform 207"/>
              <p:cNvSpPr>
                <a:spLocks/>
              </p:cNvSpPr>
              <p:nvPr/>
            </p:nvSpPr>
            <p:spPr bwMode="auto">
              <a:xfrm>
                <a:off x="2976" y="3201"/>
                <a:ext cx="191" cy="113"/>
              </a:xfrm>
              <a:custGeom>
                <a:avLst/>
                <a:gdLst>
                  <a:gd name="T0" fmla="*/ 0 w 324"/>
                  <a:gd name="T1" fmla="*/ 23 h 192"/>
                  <a:gd name="T2" fmla="*/ 39 w 324"/>
                  <a:gd name="T3" fmla="*/ 0 h 192"/>
                  <a:gd name="T4" fmla="*/ 29 w 324"/>
                  <a:gd name="T5" fmla="*/ 1 h 192"/>
                  <a:gd name="T6" fmla="*/ 39 w 324"/>
                  <a:gd name="T7" fmla="*/ 0 h 192"/>
                  <a:gd name="T8" fmla="*/ 34 w 324"/>
                  <a:gd name="T9" fmla="*/ 7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4"/>
                  <a:gd name="T16" fmla="*/ 0 h 192"/>
                  <a:gd name="T17" fmla="*/ 324 w 324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4" h="192">
                    <a:moveTo>
                      <a:pt x="0" y="192"/>
                    </a:moveTo>
                    <a:lnTo>
                      <a:pt x="324" y="0"/>
                    </a:lnTo>
                    <a:lnTo>
                      <a:pt x="246" y="12"/>
                    </a:lnTo>
                    <a:lnTo>
                      <a:pt x="324" y="0"/>
                    </a:lnTo>
                    <a:lnTo>
                      <a:pt x="276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7" name="Freeform 208"/>
              <p:cNvSpPr>
                <a:spLocks/>
              </p:cNvSpPr>
              <p:nvPr/>
            </p:nvSpPr>
            <p:spPr bwMode="auto">
              <a:xfrm>
                <a:off x="2662" y="3187"/>
                <a:ext cx="314" cy="127"/>
              </a:xfrm>
              <a:custGeom>
                <a:avLst/>
                <a:gdLst>
                  <a:gd name="T0" fmla="*/ 64 w 534"/>
                  <a:gd name="T1" fmla="*/ 26 h 216"/>
                  <a:gd name="T2" fmla="*/ 0 w 534"/>
                  <a:gd name="T3" fmla="*/ 0 h 216"/>
                  <a:gd name="T4" fmla="*/ 11 w 534"/>
                  <a:gd name="T5" fmla="*/ 10 h 216"/>
                  <a:gd name="T6" fmla="*/ 0 w 534"/>
                  <a:gd name="T7" fmla="*/ 0 h 216"/>
                  <a:gd name="T8" fmla="*/ 15 w 534"/>
                  <a:gd name="T9" fmla="*/ 0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4"/>
                  <a:gd name="T16" fmla="*/ 0 h 216"/>
                  <a:gd name="T17" fmla="*/ 534 w 534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4" h="216">
                    <a:moveTo>
                      <a:pt x="534" y="216"/>
                    </a:moveTo>
                    <a:lnTo>
                      <a:pt x="0" y="0"/>
                    </a:lnTo>
                    <a:lnTo>
                      <a:pt x="90" y="84"/>
                    </a:lnTo>
                    <a:lnTo>
                      <a:pt x="0" y="0"/>
                    </a:lnTo>
                    <a:lnTo>
                      <a:pt x="120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8" name="Freeform 209"/>
              <p:cNvSpPr>
                <a:spLocks/>
              </p:cNvSpPr>
              <p:nvPr/>
            </p:nvSpPr>
            <p:spPr bwMode="auto">
              <a:xfrm>
                <a:off x="2976" y="3198"/>
                <a:ext cx="145" cy="116"/>
              </a:xfrm>
              <a:custGeom>
                <a:avLst/>
                <a:gdLst>
                  <a:gd name="T0" fmla="*/ 0 w 246"/>
                  <a:gd name="T1" fmla="*/ 23 h 198"/>
                  <a:gd name="T2" fmla="*/ 29 w 246"/>
                  <a:gd name="T3" fmla="*/ 0 h 198"/>
                  <a:gd name="T4" fmla="*/ 22 w 246"/>
                  <a:gd name="T5" fmla="*/ 2 h 198"/>
                  <a:gd name="T6" fmla="*/ 29 w 246"/>
                  <a:gd name="T7" fmla="*/ 0 h 198"/>
                  <a:gd name="T8" fmla="*/ 26 w 246"/>
                  <a:gd name="T9" fmla="*/ 7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198"/>
                  <a:gd name="T17" fmla="*/ 246 w 246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198">
                    <a:moveTo>
                      <a:pt x="0" y="198"/>
                    </a:moveTo>
                    <a:lnTo>
                      <a:pt x="246" y="0"/>
                    </a:lnTo>
                    <a:lnTo>
                      <a:pt x="186" y="18"/>
                    </a:lnTo>
                    <a:lnTo>
                      <a:pt x="246" y="0"/>
                    </a:lnTo>
                    <a:lnTo>
                      <a:pt x="216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09" name="Freeform 210"/>
              <p:cNvSpPr>
                <a:spLocks/>
              </p:cNvSpPr>
              <p:nvPr/>
            </p:nvSpPr>
            <p:spPr bwMode="auto">
              <a:xfrm>
                <a:off x="2976" y="3247"/>
                <a:ext cx="236" cy="67"/>
              </a:xfrm>
              <a:custGeom>
                <a:avLst/>
                <a:gdLst>
                  <a:gd name="T0" fmla="*/ 0 w 402"/>
                  <a:gd name="T1" fmla="*/ 14 h 114"/>
                  <a:gd name="T2" fmla="*/ 48 w 402"/>
                  <a:gd name="T3" fmla="*/ 1 h 114"/>
                  <a:gd name="T4" fmla="*/ 37 w 402"/>
                  <a:gd name="T5" fmla="*/ 0 h 114"/>
                  <a:gd name="T6" fmla="*/ 48 w 402"/>
                  <a:gd name="T7" fmla="*/ 1 h 114"/>
                  <a:gd name="T8" fmla="*/ 39 w 402"/>
                  <a:gd name="T9" fmla="*/ 7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2"/>
                  <a:gd name="T16" fmla="*/ 0 h 114"/>
                  <a:gd name="T17" fmla="*/ 402 w 402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2" h="114">
                    <a:moveTo>
                      <a:pt x="0" y="114"/>
                    </a:moveTo>
                    <a:lnTo>
                      <a:pt x="402" y="12"/>
                    </a:lnTo>
                    <a:lnTo>
                      <a:pt x="312" y="0"/>
                    </a:lnTo>
                    <a:lnTo>
                      <a:pt x="402" y="12"/>
                    </a:lnTo>
                    <a:lnTo>
                      <a:pt x="330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0" name="Freeform 211"/>
              <p:cNvSpPr>
                <a:spLocks/>
              </p:cNvSpPr>
              <p:nvPr/>
            </p:nvSpPr>
            <p:spPr bwMode="auto">
              <a:xfrm>
                <a:off x="2856" y="3314"/>
                <a:ext cx="120" cy="28"/>
              </a:xfrm>
              <a:custGeom>
                <a:avLst/>
                <a:gdLst>
                  <a:gd name="T0" fmla="*/ 25 w 204"/>
                  <a:gd name="T1" fmla="*/ 0 h 48"/>
                  <a:gd name="T2" fmla="*/ 0 w 204"/>
                  <a:gd name="T3" fmla="*/ 5 h 48"/>
                  <a:gd name="T4" fmla="*/ 5 w 204"/>
                  <a:gd name="T5" fmla="*/ 5 h 48"/>
                  <a:gd name="T6" fmla="*/ 0 w 204"/>
                  <a:gd name="T7" fmla="*/ 5 h 48"/>
                  <a:gd name="T8" fmla="*/ 4 w 204"/>
                  <a:gd name="T9" fmla="*/ 2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48"/>
                  <a:gd name="T17" fmla="*/ 204 w 204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48">
                    <a:moveTo>
                      <a:pt x="204" y="0"/>
                    </a:moveTo>
                    <a:lnTo>
                      <a:pt x="0" y="42"/>
                    </a:lnTo>
                    <a:lnTo>
                      <a:pt x="42" y="48"/>
                    </a:lnTo>
                    <a:lnTo>
                      <a:pt x="0" y="42"/>
                    </a:lnTo>
                    <a:lnTo>
                      <a:pt x="36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1" name="Freeform 212"/>
              <p:cNvSpPr>
                <a:spLocks/>
              </p:cNvSpPr>
              <p:nvPr/>
            </p:nvSpPr>
            <p:spPr bwMode="auto">
              <a:xfrm>
                <a:off x="2535" y="3208"/>
                <a:ext cx="441" cy="106"/>
              </a:xfrm>
              <a:custGeom>
                <a:avLst/>
                <a:gdLst>
                  <a:gd name="T0" fmla="*/ 89 w 750"/>
                  <a:gd name="T1" fmla="*/ 22 h 180"/>
                  <a:gd name="T2" fmla="*/ 0 w 750"/>
                  <a:gd name="T3" fmla="*/ 4 h 180"/>
                  <a:gd name="T4" fmla="*/ 16 w 750"/>
                  <a:gd name="T5" fmla="*/ 15 h 180"/>
                  <a:gd name="T6" fmla="*/ 0 w 750"/>
                  <a:gd name="T7" fmla="*/ 4 h 180"/>
                  <a:gd name="T8" fmla="*/ 19 w 750"/>
                  <a:gd name="T9" fmla="*/ 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0"/>
                  <a:gd name="T16" fmla="*/ 0 h 180"/>
                  <a:gd name="T17" fmla="*/ 750 w 750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0" h="180">
                    <a:moveTo>
                      <a:pt x="750" y="180"/>
                    </a:moveTo>
                    <a:lnTo>
                      <a:pt x="0" y="30"/>
                    </a:lnTo>
                    <a:lnTo>
                      <a:pt x="138" y="120"/>
                    </a:lnTo>
                    <a:lnTo>
                      <a:pt x="0" y="30"/>
                    </a:lnTo>
                    <a:lnTo>
                      <a:pt x="16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2" name="Freeform 213"/>
              <p:cNvSpPr>
                <a:spLocks/>
              </p:cNvSpPr>
              <p:nvPr/>
            </p:nvSpPr>
            <p:spPr bwMode="auto">
              <a:xfrm>
                <a:off x="2976" y="3314"/>
                <a:ext cx="25" cy="105"/>
              </a:xfrm>
              <a:custGeom>
                <a:avLst/>
                <a:gdLst>
                  <a:gd name="T0" fmla="*/ 0 w 42"/>
                  <a:gd name="T1" fmla="*/ 0 h 180"/>
                  <a:gd name="T2" fmla="*/ 5 w 42"/>
                  <a:gd name="T3" fmla="*/ 21 h 180"/>
                  <a:gd name="T4" fmla="*/ 5 w 42"/>
                  <a:gd name="T5" fmla="*/ 16 h 180"/>
                  <a:gd name="T6" fmla="*/ 5 w 42"/>
                  <a:gd name="T7" fmla="*/ 21 h 180"/>
                  <a:gd name="T8" fmla="*/ 1 w 42"/>
                  <a:gd name="T9" fmla="*/ 17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180"/>
                  <a:gd name="T17" fmla="*/ 42 w 42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180">
                    <a:moveTo>
                      <a:pt x="0" y="0"/>
                    </a:moveTo>
                    <a:lnTo>
                      <a:pt x="36" y="180"/>
                    </a:lnTo>
                    <a:lnTo>
                      <a:pt x="42" y="138"/>
                    </a:lnTo>
                    <a:lnTo>
                      <a:pt x="36" y="180"/>
                    </a:lnTo>
                    <a:lnTo>
                      <a:pt x="12" y="1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3" name="Freeform 214"/>
              <p:cNvSpPr>
                <a:spLocks/>
              </p:cNvSpPr>
              <p:nvPr/>
            </p:nvSpPr>
            <p:spPr bwMode="auto">
              <a:xfrm>
                <a:off x="2860" y="3314"/>
                <a:ext cx="116" cy="193"/>
              </a:xfrm>
              <a:custGeom>
                <a:avLst/>
                <a:gdLst>
                  <a:gd name="T0" fmla="*/ 23 w 198"/>
                  <a:gd name="T1" fmla="*/ 0 h 330"/>
                  <a:gd name="T2" fmla="*/ 0 w 198"/>
                  <a:gd name="T3" fmla="*/ 39 h 330"/>
                  <a:gd name="T4" fmla="*/ 8 w 198"/>
                  <a:gd name="T5" fmla="*/ 32 h 330"/>
                  <a:gd name="T6" fmla="*/ 0 w 198"/>
                  <a:gd name="T7" fmla="*/ 39 h 330"/>
                  <a:gd name="T8" fmla="*/ 1 w 198"/>
                  <a:gd name="T9" fmla="*/ 29 h 3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330"/>
                  <a:gd name="T17" fmla="*/ 198 w 198"/>
                  <a:gd name="T18" fmla="*/ 330 h 3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330">
                    <a:moveTo>
                      <a:pt x="198" y="0"/>
                    </a:moveTo>
                    <a:lnTo>
                      <a:pt x="0" y="330"/>
                    </a:lnTo>
                    <a:lnTo>
                      <a:pt x="66" y="276"/>
                    </a:lnTo>
                    <a:lnTo>
                      <a:pt x="0" y="330"/>
                    </a:lnTo>
                    <a:lnTo>
                      <a:pt x="12" y="24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4" name="Freeform 215"/>
              <p:cNvSpPr>
                <a:spLocks/>
              </p:cNvSpPr>
              <p:nvPr/>
            </p:nvSpPr>
            <p:spPr bwMode="auto">
              <a:xfrm>
                <a:off x="2962" y="3243"/>
                <a:ext cx="14" cy="71"/>
              </a:xfrm>
              <a:custGeom>
                <a:avLst/>
                <a:gdLst>
                  <a:gd name="T0" fmla="*/ 3 w 24"/>
                  <a:gd name="T1" fmla="*/ 15 h 120"/>
                  <a:gd name="T2" fmla="*/ 1 w 24"/>
                  <a:gd name="T3" fmla="*/ 0 h 120"/>
                  <a:gd name="T4" fmla="*/ 0 w 24"/>
                  <a:gd name="T5" fmla="*/ 3 h 120"/>
                  <a:gd name="T6" fmla="*/ 1 w 24"/>
                  <a:gd name="T7" fmla="*/ 0 h 120"/>
                  <a:gd name="T8" fmla="*/ 3 w 24"/>
                  <a:gd name="T9" fmla="*/ 3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20"/>
                  <a:gd name="T17" fmla="*/ 24 w 24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20">
                    <a:moveTo>
                      <a:pt x="24" y="120"/>
                    </a:moveTo>
                    <a:lnTo>
                      <a:pt x="12" y="0"/>
                    </a:lnTo>
                    <a:lnTo>
                      <a:pt x="0" y="24"/>
                    </a:lnTo>
                    <a:lnTo>
                      <a:pt x="12" y="0"/>
                    </a:lnTo>
                    <a:lnTo>
                      <a:pt x="24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5" name="Freeform 216"/>
              <p:cNvSpPr>
                <a:spLocks/>
              </p:cNvSpPr>
              <p:nvPr/>
            </p:nvSpPr>
            <p:spPr bwMode="auto">
              <a:xfrm>
                <a:off x="2916" y="3314"/>
                <a:ext cx="60" cy="88"/>
              </a:xfrm>
              <a:custGeom>
                <a:avLst/>
                <a:gdLst>
                  <a:gd name="T0" fmla="*/ 12 w 102"/>
                  <a:gd name="T1" fmla="*/ 0 h 150"/>
                  <a:gd name="T2" fmla="*/ 0 w 102"/>
                  <a:gd name="T3" fmla="*/ 18 h 150"/>
                  <a:gd name="T4" fmla="*/ 4 w 102"/>
                  <a:gd name="T5" fmla="*/ 15 h 150"/>
                  <a:gd name="T6" fmla="*/ 0 w 102"/>
                  <a:gd name="T7" fmla="*/ 18 h 150"/>
                  <a:gd name="T8" fmla="*/ 1 w 102"/>
                  <a:gd name="T9" fmla="*/ 13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50"/>
                  <a:gd name="T17" fmla="*/ 102 w 102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50">
                    <a:moveTo>
                      <a:pt x="102" y="0"/>
                    </a:moveTo>
                    <a:lnTo>
                      <a:pt x="0" y="150"/>
                    </a:lnTo>
                    <a:lnTo>
                      <a:pt x="36" y="126"/>
                    </a:lnTo>
                    <a:lnTo>
                      <a:pt x="0" y="150"/>
                    </a:lnTo>
                    <a:lnTo>
                      <a:pt x="6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6" name="Freeform 217"/>
              <p:cNvSpPr>
                <a:spLocks/>
              </p:cNvSpPr>
              <p:nvPr/>
            </p:nvSpPr>
            <p:spPr bwMode="auto">
              <a:xfrm>
                <a:off x="2969" y="3314"/>
                <a:ext cx="7" cy="28"/>
              </a:xfrm>
              <a:custGeom>
                <a:avLst/>
                <a:gdLst>
                  <a:gd name="T0" fmla="*/ 1 w 12"/>
                  <a:gd name="T1" fmla="*/ 0 h 48"/>
                  <a:gd name="T2" fmla="*/ 0 w 12"/>
                  <a:gd name="T3" fmla="*/ 5 h 48"/>
                  <a:gd name="T4" fmla="*/ 1 w 12"/>
                  <a:gd name="T5" fmla="*/ 5 h 48"/>
                  <a:gd name="T6" fmla="*/ 0 w 12"/>
                  <a:gd name="T7" fmla="*/ 5 h 48"/>
                  <a:gd name="T8" fmla="*/ 0 w 12"/>
                  <a:gd name="T9" fmla="*/ 4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48"/>
                  <a:gd name="T17" fmla="*/ 12 w 12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48">
                    <a:moveTo>
                      <a:pt x="12" y="0"/>
                    </a:moveTo>
                    <a:lnTo>
                      <a:pt x="0" y="48"/>
                    </a:lnTo>
                    <a:lnTo>
                      <a:pt x="6" y="42"/>
                    </a:lnTo>
                    <a:lnTo>
                      <a:pt x="0" y="48"/>
                    </a:lnTo>
                    <a:lnTo>
                      <a:pt x="0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7" name="Freeform 218"/>
              <p:cNvSpPr>
                <a:spLocks/>
              </p:cNvSpPr>
              <p:nvPr/>
            </p:nvSpPr>
            <p:spPr bwMode="auto">
              <a:xfrm>
                <a:off x="2803" y="3078"/>
                <a:ext cx="173" cy="236"/>
              </a:xfrm>
              <a:custGeom>
                <a:avLst/>
                <a:gdLst>
                  <a:gd name="T0" fmla="*/ 35 w 294"/>
                  <a:gd name="T1" fmla="*/ 48 h 402"/>
                  <a:gd name="T2" fmla="*/ 0 w 294"/>
                  <a:gd name="T3" fmla="*/ 0 h 402"/>
                  <a:gd name="T4" fmla="*/ 4 w 294"/>
                  <a:gd name="T5" fmla="*/ 13 h 402"/>
                  <a:gd name="T6" fmla="*/ 0 w 294"/>
                  <a:gd name="T7" fmla="*/ 0 h 402"/>
                  <a:gd name="T8" fmla="*/ 11 w 294"/>
                  <a:gd name="T9" fmla="*/ 7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4"/>
                  <a:gd name="T16" fmla="*/ 0 h 402"/>
                  <a:gd name="T17" fmla="*/ 294 w 294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4" h="402">
                    <a:moveTo>
                      <a:pt x="294" y="402"/>
                    </a:moveTo>
                    <a:lnTo>
                      <a:pt x="0" y="0"/>
                    </a:lnTo>
                    <a:lnTo>
                      <a:pt x="30" y="108"/>
                    </a:lnTo>
                    <a:lnTo>
                      <a:pt x="0" y="0"/>
                    </a:lnTo>
                    <a:lnTo>
                      <a:pt x="90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8" name="Freeform 219"/>
              <p:cNvSpPr>
                <a:spLocks/>
              </p:cNvSpPr>
              <p:nvPr/>
            </p:nvSpPr>
            <p:spPr bwMode="auto">
              <a:xfrm>
                <a:off x="2976" y="3081"/>
                <a:ext cx="81" cy="233"/>
              </a:xfrm>
              <a:custGeom>
                <a:avLst/>
                <a:gdLst>
                  <a:gd name="T0" fmla="*/ 0 w 138"/>
                  <a:gd name="T1" fmla="*/ 48 h 396"/>
                  <a:gd name="T2" fmla="*/ 16 w 138"/>
                  <a:gd name="T3" fmla="*/ 0 h 396"/>
                  <a:gd name="T4" fmla="*/ 9 w 138"/>
                  <a:gd name="T5" fmla="*/ 8 h 396"/>
                  <a:gd name="T6" fmla="*/ 16 w 138"/>
                  <a:gd name="T7" fmla="*/ 0 h 396"/>
                  <a:gd name="T8" fmla="*/ 16 w 138"/>
                  <a:gd name="T9" fmla="*/ 11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396"/>
                  <a:gd name="T17" fmla="*/ 138 w 138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396">
                    <a:moveTo>
                      <a:pt x="0" y="396"/>
                    </a:moveTo>
                    <a:lnTo>
                      <a:pt x="138" y="0"/>
                    </a:lnTo>
                    <a:lnTo>
                      <a:pt x="78" y="66"/>
                    </a:lnTo>
                    <a:lnTo>
                      <a:pt x="138" y="0"/>
                    </a:lnTo>
                    <a:lnTo>
                      <a:pt x="138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19" name="Freeform 220"/>
              <p:cNvSpPr>
                <a:spLocks/>
              </p:cNvSpPr>
              <p:nvPr/>
            </p:nvSpPr>
            <p:spPr bwMode="auto">
              <a:xfrm>
                <a:off x="2888" y="3314"/>
                <a:ext cx="88" cy="200"/>
              </a:xfrm>
              <a:custGeom>
                <a:avLst/>
                <a:gdLst>
                  <a:gd name="T0" fmla="*/ 18 w 150"/>
                  <a:gd name="T1" fmla="*/ 0 h 342"/>
                  <a:gd name="T2" fmla="*/ 0 w 150"/>
                  <a:gd name="T3" fmla="*/ 40 h 342"/>
                  <a:gd name="T4" fmla="*/ 6 w 150"/>
                  <a:gd name="T5" fmla="*/ 33 h 342"/>
                  <a:gd name="T6" fmla="*/ 0 w 150"/>
                  <a:gd name="T7" fmla="*/ 40 h 342"/>
                  <a:gd name="T8" fmla="*/ 0 w 150"/>
                  <a:gd name="T9" fmla="*/ 30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342"/>
                  <a:gd name="T17" fmla="*/ 150 w 150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342">
                    <a:moveTo>
                      <a:pt x="150" y="0"/>
                    </a:moveTo>
                    <a:lnTo>
                      <a:pt x="0" y="342"/>
                    </a:lnTo>
                    <a:lnTo>
                      <a:pt x="54" y="282"/>
                    </a:lnTo>
                    <a:lnTo>
                      <a:pt x="0" y="342"/>
                    </a:lnTo>
                    <a:lnTo>
                      <a:pt x="0" y="25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0" name="Freeform 221"/>
              <p:cNvSpPr>
                <a:spLocks/>
              </p:cNvSpPr>
              <p:nvPr/>
            </p:nvSpPr>
            <p:spPr bwMode="auto">
              <a:xfrm>
                <a:off x="2976" y="3296"/>
                <a:ext cx="145" cy="21"/>
              </a:xfrm>
              <a:custGeom>
                <a:avLst/>
                <a:gdLst>
                  <a:gd name="T0" fmla="*/ 0 w 246"/>
                  <a:gd name="T1" fmla="*/ 3 h 36"/>
                  <a:gd name="T2" fmla="*/ 29 w 246"/>
                  <a:gd name="T3" fmla="*/ 1 h 36"/>
                  <a:gd name="T4" fmla="*/ 24 w 246"/>
                  <a:gd name="T5" fmla="*/ 0 h 36"/>
                  <a:gd name="T6" fmla="*/ 29 w 246"/>
                  <a:gd name="T7" fmla="*/ 1 h 36"/>
                  <a:gd name="T8" fmla="*/ 24 w 246"/>
                  <a:gd name="T9" fmla="*/ 4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36"/>
                  <a:gd name="T17" fmla="*/ 246 w 24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36">
                    <a:moveTo>
                      <a:pt x="0" y="30"/>
                    </a:moveTo>
                    <a:lnTo>
                      <a:pt x="246" y="12"/>
                    </a:lnTo>
                    <a:lnTo>
                      <a:pt x="198" y="0"/>
                    </a:lnTo>
                    <a:lnTo>
                      <a:pt x="246" y="12"/>
                    </a:lnTo>
                    <a:lnTo>
                      <a:pt x="198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1" name="Freeform 222"/>
              <p:cNvSpPr>
                <a:spLocks/>
              </p:cNvSpPr>
              <p:nvPr/>
            </p:nvSpPr>
            <p:spPr bwMode="auto">
              <a:xfrm>
                <a:off x="2838" y="3314"/>
                <a:ext cx="138" cy="21"/>
              </a:xfrm>
              <a:custGeom>
                <a:avLst/>
                <a:gdLst>
                  <a:gd name="T0" fmla="*/ 28 w 234"/>
                  <a:gd name="T1" fmla="*/ 0 h 36"/>
                  <a:gd name="T2" fmla="*/ 0 w 234"/>
                  <a:gd name="T3" fmla="*/ 3 h 36"/>
                  <a:gd name="T4" fmla="*/ 6 w 234"/>
                  <a:gd name="T5" fmla="*/ 4 h 36"/>
                  <a:gd name="T6" fmla="*/ 0 w 234"/>
                  <a:gd name="T7" fmla="*/ 3 h 36"/>
                  <a:gd name="T8" fmla="*/ 6 w 234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"/>
                  <a:gd name="T16" fmla="*/ 0 h 36"/>
                  <a:gd name="T17" fmla="*/ 234 w 23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" h="36">
                    <a:moveTo>
                      <a:pt x="234" y="0"/>
                    </a:moveTo>
                    <a:lnTo>
                      <a:pt x="0" y="24"/>
                    </a:lnTo>
                    <a:lnTo>
                      <a:pt x="48" y="36"/>
                    </a:lnTo>
                    <a:lnTo>
                      <a:pt x="0" y="24"/>
                    </a:lnTo>
                    <a:lnTo>
                      <a:pt x="4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2" name="Freeform 223"/>
              <p:cNvSpPr>
                <a:spLocks/>
              </p:cNvSpPr>
              <p:nvPr/>
            </p:nvSpPr>
            <p:spPr bwMode="auto">
              <a:xfrm>
                <a:off x="2612" y="3117"/>
                <a:ext cx="364" cy="197"/>
              </a:xfrm>
              <a:custGeom>
                <a:avLst/>
                <a:gdLst>
                  <a:gd name="T0" fmla="*/ 74 w 618"/>
                  <a:gd name="T1" fmla="*/ 40 h 336"/>
                  <a:gd name="T2" fmla="*/ 0 w 618"/>
                  <a:gd name="T3" fmla="*/ 0 h 336"/>
                  <a:gd name="T4" fmla="*/ 12 w 618"/>
                  <a:gd name="T5" fmla="*/ 13 h 336"/>
                  <a:gd name="T6" fmla="*/ 0 w 618"/>
                  <a:gd name="T7" fmla="*/ 0 h 336"/>
                  <a:gd name="T8" fmla="*/ 18 w 618"/>
                  <a:gd name="T9" fmla="*/ 2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8"/>
                  <a:gd name="T16" fmla="*/ 0 h 336"/>
                  <a:gd name="T17" fmla="*/ 618 w 618"/>
                  <a:gd name="T18" fmla="*/ 336 h 3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8" h="336">
                    <a:moveTo>
                      <a:pt x="618" y="336"/>
                    </a:moveTo>
                    <a:lnTo>
                      <a:pt x="0" y="0"/>
                    </a:lnTo>
                    <a:lnTo>
                      <a:pt x="96" y="114"/>
                    </a:lnTo>
                    <a:lnTo>
                      <a:pt x="0" y="0"/>
                    </a:lnTo>
                    <a:lnTo>
                      <a:pt x="150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3" name="Freeform 224"/>
              <p:cNvSpPr>
                <a:spLocks/>
              </p:cNvSpPr>
              <p:nvPr/>
            </p:nvSpPr>
            <p:spPr bwMode="auto">
              <a:xfrm>
                <a:off x="2800" y="3314"/>
                <a:ext cx="176" cy="123"/>
              </a:xfrm>
              <a:custGeom>
                <a:avLst/>
                <a:gdLst>
                  <a:gd name="T0" fmla="*/ 35 w 300"/>
                  <a:gd name="T1" fmla="*/ 0 h 210"/>
                  <a:gd name="T2" fmla="*/ 0 w 300"/>
                  <a:gd name="T3" fmla="*/ 25 h 210"/>
                  <a:gd name="T4" fmla="*/ 9 w 300"/>
                  <a:gd name="T5" fmla="*/ 23 h 210"/>
                  <a:gd name="T6" fmla="*/ 0 w 300"/>
                  <a:gd name="T7" fmla="*/ 25 h 210"/>
                  <a:gd name="T8" fmla="*/ 5 w 300"/>
                  <a:gd name="T9" fmla="*/ 17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210"/>
                  <a:gd name="T17" fmla="*/ 300 w 300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210">
                    <a:moveTo>
                      <a:pt x="300" y="0"/>
                    </a:moveTo>
                    <a:lnTo>
                      <a:pt x="0" y="210"/>
                    </a:lnTo>
                    <a:lnTo>
                      <a:pt x="78" y="192"/>
                    </a:lnTo>
                    <a:lnTo>
                      <a:pt x="0" y="210"/>
                    </a:lnTo>
                    <a:lnTo>
                      <a:pt x="42" y="1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4" name="Freeform 225"/>
              <p:cNvSpPr>
                <a:spLocks/>
              </p:cNvSpPr>
              <p:nvPr/>
            </p:nvSpPr>
            <p:spPr bwMode="auto">
              <a:xfrm>
                <a:off x="2976" y="3314"/>
                <a:ext cx="240" cy="162"/>
              </a:xfrm>
              <a:custGeom>
                <a:avLst/>
                <a:gdLst>
                  <a:gd name="T0" fmla="*/ 0 w 408"/>
                  <a:gd name="T1" fmla="*/ 0 h 276"/>
                  <a:gd name="T2" fmla="*/ 49 w 408"/>
                  <a:gd name="T3" fmla="*/ 33 h 276"/>
                  <a:gd name="T4" fmla="*/ 42 w 408"/>
                  <a:gd name="T5" fmla="*/ 22 h 276"/>
                  <a:gd name="T6" fmla="*/ 49 w 408"/>
                  <a:gd name="T7" fmla="*/ 33 h 276"/>
                  <a:gd name="T8" fmla="*/ 36 w 408"/>
                  <a:gd name="T9" fmla="*/ 30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"/>
                  <a:gd name="T16" fmla="*/ 0 h 276"/>
                  <a:gd name="T17" fmla="*/ 408 w 408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" h="276">
                    <a:moveTo>
                      <a:pt x="0" y="0"/>
                    </a:moveTo>
                    <a:lnTo>
                      <a:pt x="408" y="276"/>
                    </a:lnTo>
                    <a:lnTo>
                      <a:pt x="348" y="186"/>
                    </a:lnTo>
                    <a:lnTo>
                      <a:pt x="408" y="276"/>
                    </a:lnTo>
                    <a:lnTo>
                      <a:pt x="306" y="25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5" name="Freeform 226"/>
              <p:cNvSpPr>
                <a:spLocks/>
              </p:cNvSpPr>
              <p:nvPr/>
            </p:nvSpPr>
            <p:spPr bwMode="auto">
              <a:xfrm>
                <a:off x="2902" y="3314"/>
                <a:ext cx="74" cy="88"/>
              </a:xfrm>
              <a:custGeom>
                <a:avLst/>
                <a:gdLst>
                  <a:gd name="T0" fmla="*/ 15 w 126"/>
                  <a:gd name="T1" fmla="*/ 0 h 150"/>
                  <a:gd name="T2" fmla="*/ 0 w 126"/>
                  <a:gd name="T3" fmla="*/ 18 h 150"/>
                  <a:gd name="T4" fmla="*/ 4 w 126"/>
                  <a:gd name="T5" fmla="*/ 15 h 150"/>
                  <a:gd name="T6" fmla="*/ 0 w 126"/>
                  <a:gd name="T7" fmla="*/ 18 h 150"/>
                  <a:gd name="T8" fmla="*/ 1 w 126"/>
                  <a:gd name="T9" fmla="*/ 13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50"/>
                  <a:gd name="T17" fmla="*/ 126 w 126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50">
                    <a:moveTo>
                      <a:pt x="126" y="0"/>
                    </a:moveTo>
                    <a:lnTo>
                      <a:pt x="0" y="150"/>
                    </a:lnTo>
                    <a:lnTo>
                      <a:pt x="36" y="132"/>
                    </a:lnTo>
                    <a:lnTo>
                      <a:pt x="0" y="150"/>
                    </a:lnTo>
                    <a:lnTo>
                      <a:pt x="12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6" name="Freeform 227"/>
              <p:cNvSpPr>
                <a:spLocks/>
              </p:cNvSpPr>
              <p:nvPr/>
            </p:nvSpPr>
            <p:spPr bwMode="auto">
              <a:xfrm>
                <a:off x="2976" y="3279"/>
                <a:ext cx="293" cy="45"/>
              </a:xfrm>
              <a:custGeom>
                <a:avLst/>
                <a:gdLst>
                  <a:gd name="T0" fmla="*/ 0 w 498"/>
                  <a:gd name="T1" fmla="*/ 7 h 78"/>
                  <a:gd name="T2" fmla="*/ 59 w 498"/>
                  <a:gd name="T3" fmla="*/ 3 h 78"/>
                  <a:gd name="T4" fmla="*/ 48 w 498"/>
                  <a:gd name="T5" fmla="*/ 0 h 78"/>
                  <a:gd name="T6" fmla="*/ 59 w 498"/>
                  <a:gd name="T7" fmla="*/ 3 h 78"/>
                  <a:gd name="T8" fmla="*/ 48 w 498"/>
                  <a:gd name="T9" fmla="*/ 9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8"/>
                  <a:gd name="T16" fmla="*/ 0 h 78"/>
                  <a:gd name="T17" fmla="*/ 498 w 498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8" h="78">
                    <a:moveTo>
                      <a:pt x="0" y="60"/>
                    </a:moveTo>
                    <a:lnTo>
                      <a:pt x="498" y="30"/>
                    </a:lnTo>
                    <a:lnTo>
                      <a:pt x="396" y="0"/>
                    </a:lnTo>
                    <a:lnTo>
                      <a:pt x="498" y="30"/>
                    </a:lnTo>
                    <a:lnTo>
                      <a:pt x="402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7" name="Freeform 228"/>
              <p:cNvSpPr>
                <a:spLocks/>
              </p:cNvSpPr>
              <p:nvPr/>
            </p:nvSpPr>
            <p:spPr bwMode="auto">
              <a:xfrm>
                <a:off x="2782" y="3314"/>
                <a:ext cx="194" cy="200"/>
              </a:xfrm>
              <a:custGeom>
                <a:avLst/>
                <a:gdLst>
                  <a:gd name="T0" fmla="*/ 39 w 330"/>
                  <a:gd name="T1" fmla="*/ 0 h 342"/>
                  <a:gd name="T2" fmla="*/ 0 w 330"/>
                  <a:gd name="T3" fmla="*/ 40 h 342"/>
                  <a:gd name="T4" fmla="*/ 11 w 330"/>
                  <a:gd name="T5" fmla="*/ 35 h 342"/>
                  <a:gd name="T6" fmla="*/ 0 w 330"/>
                  <a:gd name="T7" fmla="*/ 40 h 342"/>
                  <a:gd name="T8" fmla="*/ 4 w 330"/>
                  <a:gd name="T9" fmla="*/ 29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342"/>
                  <a:gd name="T17" fmla="*/ 330 w 330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342">
                    <a:moveTo>
                      <a:pt x="330" y="0"/>
                    </a:moveTo>
                    <a:lnTo>
                      <a:pt x="0" y="342"/>
                    </a:lnTo>
                    <a:lnTo>
                      <a:pt x="90" y="300"/>
                    </a:lnTo>
                    <a:lnTo>
                      <a:pt x="0" y="342"/>
                    </a:lnTo>
                    <a:lnTo>
                      <a:pt x="36" y="24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8" name="Freeform 229"/>
              <p:cNvSpPr>
                <a:spLocks/>
              </p:cNvSpPr>
              <p:nvPr/>
            </p:nvSpPr>
            <p:spPr bwMode="auto">
              <a:xfrm>
                <a:off x="2976" y="2965"/>
                <a:ext cx="314" cy="349"/>
              </a:xfrm>
              <a:custGeom>
                <a:avLst/>
                <a:gdLst>
                  <a:gd name="T0" fmla="*/ 0 w 534"/>
                  <a:gd name="T1" fmla="*/ 71 h 594"/>
                  <a:gd name="T2" fmla="*/ 64 w 534"/>
                  <a:gd name="T3" fmla="*/ 0 h 594"/>
                  <a:gd name="T4" fmla="*/ 45 w 534"/>
                  <a:gd name="T5" fmla="*/ 9 h 594"/>
                  <a:gd name="T6" fmla="*/ 64 w 534"/>
                  <a:gd name="T7" fmla="*/ 0 h 594"/>
                  <a:gd name="T8" fmla="*/ 56 w 534"/>
                  <a:gd name="T9" fmla="*/ 19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4"/>
                  <a:gd name="T16" fmla="*/ 0 h 594"/>
                  <a:gd name="T17" fmla="*/ 534 w 534"/>
                  <a:gd name="T18" fmla="*/ 594 h 5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4" h="594">
                    <a:moveTo>
                      <a:pt x="0" y="594"/>
                    </a:moveTo>
                    <a:lnTo>
                      <a:pt x="534" y="0"/>
                    </a:lnTo>
                    <a:lnTo>
                      <a:pt x="378" y="72"/>
                    </a:lnTo>
                    <a:lnTo>
                      <a:pt x="534" y="0"/>
                    </a:lnTo>
                    <a:lnTo>
                      <a:pt x="474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29" name="Freeform 230"/>
              <p:cNvSpPr>
                <a:spLocks/>
              </p:cNvSpPr>
              <p:nvPr/>
            </p:nvSpPr>
            <p:spPr bwMode="auto">
              <a:xfrm>
                <a:off x="2976" y="3314"/>
                <a:ext cx="296" cy="225"/>
              </a:xfrm>
              <a:custGeom>
                <a:avLst/>
                <a:gdLst>
                  <a:gd name="T0" fmla="*/ 0 w 504"/>
                  <a:gd name="T1" fmla="*/ 0 h 384"/>
                  <a:gd name="T2" fmla="*/ 60 w 504"/>
                  <a:gd name="T3" fmla="*/ 45 h 384"/>
                  <a:gd name="T4" fmla="*/ 52 w 504"/>
                  <a:gd name="T5" fmla="*/ 31 h 384"/>
                  <a:gd name="T6" fmla="*/ 60 w 504"/>
                  <a:gd name="T7" fmla="*/ 45 h 384"/>
                  <a:gd name="T8" fmla="*/ 44 w 504"/>
                  <a:gd name="T9" fmla="*/ 41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4"/>
                  <a:gd name="T16" fmla="*/ 0 h 384"/>
                  <a:gd name="T17" fmla="*/ 504 w 504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4" h="384">
                    <a:moveTo>
                      <a:pt x="0" y="0"/>
                    </a:moveTo>
                    <a:lnTo>
                      <a:pt x="504" y="384"/>
                    </a:lnTo>
                    <a:lnTo>
                      <a:pt x="432" y="264"/>
                    </a:lnTo>
                    <a:lnTo>
                      <a:pt x="504" y="384"/>
                    </a:lnTo>
                    <a:lnTo>
                      <a:pt x="372" y="3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0" name="Freeform 231"/>
              <p:cNvSpPr>
                <a:spLocks/>
              </p:cNvSpPr>
              <p:nvPr/>
            </p:nvSpPr>
            <p:spPr bwMode="auto">
              <a:xfrm>
                <a:off x="2937" y="3314"/>
                <a:ext cx="39" cy="35"/>
              </a:xfrm>
              <a:custGeom>
                <a:avLst/>
                <a:gdLst>
                  <a:gd name="T0" fmla="*/ 8 w 66"/>
                  <a:gd name="T1" fmla="*/ 0 h 60"/>
                  <a:gd name="T2" fmla="*/ 0 w 66"/>
                  <a:gd name="T3" fmla="*/ 7 h 60"/>
                  <a:gd name="T4" fmla="*/ 2 w 66"/>
                  <a:gd name="T5" fmla="*/ 6 h 60"/>
                  <a:gd name="T6" fmla="*/ 0 w 66"/>
                  <a:gd name="T7" fmla="*/ 7 h 60"/>
                  <a:gd name="T8" fmla="*/ 1 w 66"/>
                  <a:gd name="T9" fmla="*/ 5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60"/>
                  <a:gd name="T17" fmla="*/ 66 w 66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60">
                    <a:moveTo>
                      <a:pt x="66" y="0"/>
                    </a:moveTo>
                    <a:lnTo>
                      <a:pt x="0" y="60"/>
                    </a:lnTo>
                    <a:lnTo>
                      <a:pt x="18" y="54"/>
                    </a:lnTo>
                    <a:lnTo>
                      <a:pt x="0" y="60"/>
                    </a:lnTo>
                    <a:lnTo>
                      <a:pt x="6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1" name="Freeform 232"/>
              <p:cNvSpPr>
                <a:spLocks/>
              </p:cNvSpPr>
              <p:nvPr/>
            </p:nvSpPr>
            <p:spPr bwMode="auto">
              <a:xfrm>
                <a:off x="2976" y="3314"/>
                <a:ext cx="56" cy="102"/>
              </a:xfrm>
              <a:custGeom>
                <a:avLst/>
                <a:gdLst>
                  <a:gd name="T0" fmla="*/ 0 w 96"/>
                  <a:gd name="T1" fmla="*/ 0 h 174"/>
                  <a:gd name="T2" fmla="*/ 11 w 96"/>
                  <a:gd name="T3" fmla="*/ 21 h 174"/>
                  <a:gd name="T4" fmla="*/ 11 w 96"/>
                  <a:gd name="T5" fmla="*/ 15 h 174"/>
                  <a:gd name="T6" fmla="*/ 11 w 96"/>
                  <a:gd name="T7" fmla="*/ 21 h 174"/>
                  <a:gd name="T8" fmla="*/ 7 w 96"/>
                  <a:gd name="T9" fmla="*/ 17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74"/>
                  <a:gd name="T17" fmla="*/ 96 w 96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74">
                    <a:moveTo>
                      <a:pt x="0" y="0"/>
                    </a:moveTo>
                    <a:lnTo>
                      <a:pt x="96" y="174"/>
                    </a:lnTo>
                    <a:lnTo>
                      <a:pt x="90" y="132"/>
                    </a:lnTo>
                    <a:lnTo>
                      <a:pt x="96" y="174"/>
                    </a:lnTo>
                    <a:lnTo>
                      <a:pt x="60" y="1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2" name="Freeform 233"/>
              <p:cNvSpPr>
                <a:spLocks/>
              </p:cNvSpPr>
              <p:nvPr/>
            </p:nvSpPr>
            <p:spPr bwMode="auto">
              <a:xfrm>
                <a:off x="2800" y="3314"/>
                <a:ext cx="176" cy="77"/>
              </a:xfrm>
              <a:custGeom>
                <a:avLst/>
                <a:gdLst>
                  <a:gd name="T0" fmla="*/ 35 w 300"/>
                  <a:gd name="T1" fmla="*/ 0 h 132"/>
                  <a:gd name="T2" fmla="*/ 0 w 300"/>
                  <a:gd name="T3" fmla="*/ 15 h 132"/>
                  <a:gd name="T4" fmla="*/ 9 w 300"/>
                  <a:gd name="T5" fmla="*/ 15 h 132"/>
                  <a:gd name="T6" fmla="*/ 0 w 300"/>
                  <a:gd name="T7" fmla="*/ 15 h 132"/>
                  <a:gd name="T8" fmla="*/ 5 w 300"/>
                  <a:gd name="T9" fmla="*/ 10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132"/>
                  <a:gd name="T17" fmla="*/ 300 w 300"/>
                  <a:gd name="T18" fmla="*/ 132 h 1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132">
                    <a:moveTo>
                      <a:pt x="300" y="0"/>
                    </a:moveTo>
                    <a:lnTo>
                      <a:pt x="0" y="132"/>
                    </a:lnTo>
                    <a:lnTo>
                      <a:pt x="72" y="132"/>
                    </a:lnTo>
                    <a:lnTo>
                      <a:pt x="0" y="132"/>
                    </a:lnTo>
                    <a:lnTo>
                      <a:pt x="48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3" name="Freeform 234"/>
              <p:cNvSpPr>
                <a:spLocks/>
              </p:cNvSpPr>
              <p:nvPr/>
            </p:nvSpPr>
            <p:spPr bwMode="auto">
              <a:xfrm>
                <a:off x="2976" y="2884"/>
                <a:ext cx="194" cy="430"/>
              </a:xfrm>
              <a:custGeom>
                <a:avLst/>
                <a:gdLst>
                  <a:gd name="T0" fmla="*/ 0 w 330"/>
                  <a:gd name="T1" fmla="*/ 88 h 732"/>
                  <a:gd name="T2" fmla="*/ 39 w 330"/>
                  <a:gd name="T3" fmla="*/ 0 h 732"/>
                  <a:gd name="T4" fmla="*/ 25 w 330"/>
                  <a:gd name="T5" fmla="*/ 14 h 732"/>
                  <a:gd name="T6" fmla="*/ 39 w 330"/>
                  <a:gd name="T7" fmla="*/ 0 h 732"/>
                  <a:gd name="T8" fmla="*/ 39 w 330"/>
                  <a:gd name="T9" fmla="*/ 21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732"/>
                  <a:gd name="T17" fmla="*/ 330 w 330"/>
                  <a:gd name="T18" fmla="*/ 732 h 7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732">
                    <a:moveTo>
                      <a:pt x="0" y="732"/>
                    </a:moveTo>
                    <a:lnTo>
                      <a:pt x="330" y="0"/>
                    </a:lnTo>
                    <a:lnTo>
                      <a:pt x="210" y="120"/>
                    </a:lnTo>
                    <a:lnTo>
                      <a:pt x="330" y="0"/>
                    </a:lnTo>
                    <a:lnTo>
                      <a:pt x="324" y="17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4" name="Freeform 235"/>
              <p:cNvSpPr>
                <a:spLocks/>
              </p:cNvSpPr>
              <p:nvPr/>
            </p:nvSpPr>
            <p:spPr bwMode="auto">
              <a:xfrm>
                <a:off x="2976" y="3314"/>
                <a:ext cx="42" cy="46"/>
              </a:xfrm>
              <a:custGeom>
                <a:avLst/>
                <a:gdLst>
                  <a:gd name="T0" fmla="*/ 0 w 72"/>
                  <a:gd name="T1" fmla="*/ 0 h 78"/>
                  <a:gd name="T2" fmla="*/ 8 w 72"/>
                  <a:gd name="T3" fmla="*/ 9 h 78"/>
                  <a:gd name="T4" fmla="*/ 7 w 72"/>
                  <a:gd name="T5" fmla="*/ 6 h 78"/>
                  <a:gd name="T6" fmla="*/ 8 w 72"/>
                  <a:gd name="T7" fmla="*/ 9 h 78"/>
                  <a:gd name="T8" fmla="*/ 5 w 72"/>
                  <a:gd name="T9" fmla="*/ 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8"/>
                  <a:gd name="T17" fmla="*/ 72 w 72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8">
                    <a:moveTo>
                      <a:pt x="0" y="0"/>
                    </a:moveTo>
                    <a:lnTo>
                      <a:pt x="72" y="78"/>
                    </a:lnTo>
                    <a:lnTo>
                      <a:pt x="60" y="54"/>
                    </a:lnTo>
                    <a:lnTo>
                      <a:pt x="72" y="78"/>
                    </a:lnTo>
                    <a:lnTo>
                      <a:pt x="48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5" name="Freeform 236"/>
              <p:cNvSpPr>
                <a:spLocks/>
              </p:cNvSpPr>
              <p:nvPr/>
            </p:nvSpPr>
            <p:spPr bwMode="auto">
              <a:xfrm>
                <a:off x="2976" y="3314"/>
                <a:ext cx="127" cy="84"/>
              </a:xfrm>
              <a:custGeom>
                <a:avLst/>
                <a:gdLst>
                  <a:gd name="T0" fmla="*/ 0 w 216"/>
                  <a:gd name="T1" fmla="*/ 0 h 144"/>
                  <a:gd name="T2" fmla="*/ 26 w 216"/>
                  <a:gd name="T3" fmla="*/ 17 h 144"/>
                  <a:gd name="T4" fmla="*/ 22 w 216"/>
                  <a:gd name="T5" fmla="*/ 12 h 144"/>
                  <a:gd name="T6" fmla="*/ 26 w 216"/>
                  <a:gd name="T7" fmla="*/ 17 h 144"/>
                  <a:gd name="T8" fmla="*/ 19 w 216"/>
                  <a:gd name="T9" fmla="*/ 15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44"/>
                  <a:gd name="T17" fmla="*/ 216 w 21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44">
                    <a:moveTo>
                      <a:pt x="0" y="0"/>
                    </a:moveTo>
                    <a:lnTo>
                      <a:pt x="216" y="144"/>
                    </a:lnTo>
                    <a:lnTo>
                      <a:pt x="186" y="102"/>
                    </a:lnTo>
                    <a:lnTo>
                      <a:pt x="216" y="144"/>
                    </a:lnTo>
                    <a:lnTo>
                      <a:pt x="162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6" name="Freeform 237"/>
              <p:cNvSpPr>
                <a:spLocks/>
              </p:cNvSpPr>
              <p:nvPr/>
            </p:nvSpPr>
            <p:spPr bwMode="auto">
              <a:xfrm>
                <a:off x="2976" y="3113"/>
                <a:ext cx="335" cy="201"/>
              </a:xfrm>
              <a:custGeom>
                <a:avLst/>
                <a:gdLst>
                  <a:gd name="T0" fmla="*/ 0 w 570"/>
                  <a:gd name="T1" fmla="*/ 41 h 342"/>
                  <a:gd name="T2" fmla="*/ 68 w 570"/>
                  <a:gd name="T3" fmla="*/ 0 h 342"/>
                  <a:gd name="T4" fmla="*/ 52 w 570"/>
                  <a:gd name="T5" fmla="*/ 3 h 342"/>
                  <a:gd name="T6" fmla="*/ 68 w 570"/>
                  <a:gd name="T7" fmla="*/ 0 h 342"/>
                  <a:gd name="T8" fmla="*/ 58 w 570"/>
                  <a:gd name="T9" fmla="*/ 14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342"/>
                  <a:gd name="T17" fmla="*/ 570 w 570"/>
                  <a:gd name="T18" fmla="*/ 342 h 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342">
                    <a:moveTo>
                      <a:pt x="0" y="342"/>
                    </a:moveTo>
                    <a:lnTo>
                      <a:pt x="570" y="0"/>
                    </a:lnTo>
                    <a:lnTo>
                      <a:pt x="432" y="24"/>
                    </a:lnTo>
                    <a:lnTo>
                      <a:pt x="570" y="0"/>
                    </a:lnTo>
                    <a:lnTo>
                      <a:pt x="486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7" name="Freeform 238"/>
              <p:cNvSpPr>
                <a:spLocks/>
              </p:cNvSpPr>
              <p:nvPr/>
            </p:nvSpPr>
            <p:spPr bwMode="auto">
              <a:xfrm>
                <a:off x="2754" y="3314"/>
                <a:ext cx="222" cy="119"/>
              </a:xfrm>
              <a:custGeom>
                <a:avLst/>
                <a:gdLst>
                  <a:gd name="T0" fmla="*/ 45 w 378"/>
                  <a:gd name="T1" fmla="*/ 0 h 204"/>
                  <a:gd name="T2" fmla="*/ 0 w 378"/>
                  <a:gd name="T3" fmla="*/ 23 h 204"/>
                  <a:gd name="T4" fmla="*/ 11 w 378"/>
                  <a:gd name="T5" fmla="*/ 22 h 204"/>
                  <a:gd name="T6" fmla="*/ 0 w 378"/>
                  <a:gd name="T7" fmla="*/ 23 h 204"/>
                  <a:gd name="T8" fmla="*/ 7 w 378"/>
                  <a:gd name="T9" fmla="*/ 15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8"/>
                  <a:gd name="T16" fmla="*/ 0 h 204"/>
                  <a:gd name="T17" fmla="*/ 378 w 378"/>
                  <a:gd name="T18" fmla="*/ 204 h 2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8" h="204">
                    <a:moveTo>
                      <a:pt x="378" y="0"/>
                    </a:moveTo>
                    <a:lnTo>
                      <a:pt x="0" y="204"/>
                    </a:lnTo>
                    <a:lnTo>
                      <a:pt x="96" y="192"/>
                    </a:lnTo>
                    <a:lnTo>
                      <a:pt x="0" y="204"/>
                    </a:lnTo>
                    <a:lnTo>
                      <a:pt x="60" y="13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8" name="Freeform 239"/>
              <p:cNvSpPr>
                <a:spLocks/>
              </p:cNvSpPr>
              <p:nvPr/>
            </p:nvSpPr>
            <p:spPr bwMode="auto">
              <a:xfrm>
                <a:off x="2976" y="3236"/>
                <a:ext cx="244" cy="78"/>
              </a:xfrm>
              <a:custGeom>
                <a:avLst/>
                <a:gdLst>
                  <a:gd name="T0" fmla="*/ 0 w 414"/>
                  <a:gd name="T1" fmla="*/ 16 h 132"/>
                  <a:gd name="T2" fmla="*/ 50 w 414"/>
                  <a:gd name="T3" fmla="*/ 1 h 132"/>
                  <a:gd name="T4" fmla="*/ 38 w 414"/>
                  <a:gd name="T5" fmla="*/ 0 h 132"/>
                  <a:gd name="T6" fmla="*/ 50 w 414"/>
                  <a:gd name="T7" fmla="*/ 1 h 132"/>
                  <a:gd name="T8" fmla="*/ 41 w 414"/>
                  <a:gd name="T9" fmla="*/ 8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4"/>
                  <a:gd name="T16" fmla="*/ 0 h 132"/>
                  <a:gd name="T17" fmla="*/ 414 w 414"/>
                  <a:gd name="T18" fmla="*/ 132 h 1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4" h="132">
                    <a:moveTo>
                      <a:pt x="0" y="132"/>
                    </a:moveTo>
                    <a:lnTo>
                      <a:pt x="414" y="12"/>
                    </a:lnTo>
                    <a:lnTo>
                      <a:pt x="318" y="0"/>
                    </a:lnTo>
                    <a:lnTo>
                      <a:pt x="414" y="12"/>
                    </a:lnTo>
                    <a:lnTo>
                      <a:pt x="336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39" name="Freeform 240"/>
              <p:cNvSpPr>
                <a:spLocks/>
              </p:cNvSpPr>
              <p:nvPr/>
            </p:nvSpPr>
            <p:spPr bwMode="auto">
              <a:xfrm>
                <a:off x="2976" y="3314"/>
                <a:ext cx="81" cy="306"/>
              </a:xfrm>
              <a:custGeom>
                <a:avLst/>
                <a:gdLst>
                  <a:gd name="T0" fmla="*/ 0 w 138"/>
                  <a:gd name="T1" fmla="*/ 0 h 522"/>
                  <a:gd name="T2" fmla="*/ 14 w 138"/>
                  <a:gd name="T3" fmla="*/ 62 h 522"/>
                  <a:gd name="T4" fmla="*/ 16 w 138"/>
                  <a:gd name="T5" fmla="*/ 48 h 522"/>
                  <a:gd name="T6" fmla="*/ 14 w 138"/>
                  <a:gd name="T7" fmla="*/ 62 h 522"/>
                  <a:gd name="T8" fmla="*/ 6 w 138"/>
                  <a:gd name="T9" fmla="*/ 50 h 5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522"/>
                  <a:gd name="T17" fmla="*/ 138 w 138"/>
                  <a:gd name="T18" fmla="*/ 522 h 5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522">
                    <a:moveTo>
                      <a:pt x="0" y="0"/>
                    </a:moveTo>
                    <a:lnTo>
                      <a:pt x="120" y="522"/>
                    </a:lnTo>
                    <a:lnTo>
                      <a:pt x="138" y="408"/>
                    </a:lnTo>
                    <a:lnTo>
                      <a:pt x="120" y="522"/>
                    </a:lnTo>
                    <a:lnTo>
                      <a:pt x="54" y="42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0" name="Freeform 241"/>
              <p:cNvSpPr>
                <a:spLocks/>
              </p:cNvSpPr>
              <p:nvPr/>
            </p:nvSpPr>
            <p:spPr bwMode="auto">
              <a:xfrm>
                <a:off x="2976" y="3187"/>
                <a:ext cx="42" cy="127"/>
              </a:xfrm>
              <a:custGeom>
                <a:avLst/>
                <a:gdLst>
                  <a:gd name="T0" fmla="*/ 0 w 72"/>
                  <a:gd name="T1" fmla="*/ 26 h 216"/>
                  <a:gd name="T2" fmla="*/ 8 w 72"/>
                  <a:gd name="T3" fmla="*/ 0 h 216"/>
                  <a:gd name="T4" fmla="*/ 5 w 72"/>
                  <a:gd name="T5" fmla="*/ 5 h 216"/>
                  <a:gd name="T6" fmla="*/ 8 w 72"/>
                  <a:gd name="T7" fmla="*/ 0 h 216"/>
                  <a:gd name="T8" fmla="*/ 8 w 72"/>
                  <a:gd name="T9" fmla="*/ 5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216"/>
                  <a:gd name="T17" fmla="*/ 72 w 72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216">
                    <a:moveTo>
                      <a:pt x="0" y="216"/>
                    </a:moveTo>
                    <a:lnTo>
                      <a:pt x="72" y="0"/>
                    </a:lnTo>
                    <a:lnTo>
                      <a:pt x="42" y="42"/>
                    </a:lnTo>
                    <a:lnTo>
                      <a:pt x="72" y="0"/>
                    </a:lnTo>
                    <a:lnTo>
                      <a:pt x="72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1" name="Freeform 242"/>
              <p:cNvSpPr>
                <a:spLocks/>
              </p:cNvSpPr>
              <p:nvPr/>
            </p:nvSpPr>
            <p:spPr bwMode="auto">
              <a:xfrm>
                <a:off x="2860" y="3314"/>
                <a:ext cx="116" cy="179"/>
              </a:xfrm>
              <a:custGeom>
                <a:avLst/>
                <a:gdLst>
                  <a:gd name="T0" fmla="*/ 23 w 198"/>
                  <a:gd name="T1" fmla="*/ 0 h 306"/>
                  <a:gd name="T2" fmla="*/ 0 w 198"/>
                  <a:gd name="T3" fmla="*/ 36 h 306"/>
                  <a:gd name="T4" fmla="*/ 8 w 198"/>
                  <a:gd name="T5" fmla="*/ 30 h 306"/>
                  <a:gd name="T6" fmla="*/ 0 w 198"/>
                  <a:gd name="T7" fmla="*/ 36 h 306"/>
                  <a:gd name="T8" fmla="*/ 2 w 198"/>
                  <a:gd name="T9" fmla="*/ 27 h 3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306"/>
                  <a:gd name="T17" fmla="*/ 198 w 198"/>
                  <a:gd name="T18" fmla="*/ 306 h 3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306">
                    <a:moveTo>
                      <a:pt x="198" y="0"/>
                    </a:moveTo>
                    <a:lnTo>
                      <a:pt x="0" y="306"/>
                    </a:lnTo>
                    <a:lnTo>
                      <a:pt x="66" y="258"/>
                    </a:lnTo>
                    <a:lnTo>
                      <a:pt x="0" y="306"/>
                    </a:lnTo>
                    <a:lnTo>
                      <a:pt x="18" y="22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2" name="Freeform 243"/>
              <p:cNvSpPr>
                <a:spLocks/>
              </p:cNvSpPr>
              <p:nvPr/>
            </p:nvSpPr>
            <p:spPr bwMode="auto">
              <a:xfrm>
                <a:off x="2934" y="3314"/>
                <a:ext cx="42" cy="186"/>
              </a:xfrm>
              <a:custGeom>
                <a:avLst/>
                <a:gdLst>
                  <a:gd name="T0" fmla="*/ 8 w 72"/>
                  <a:gd name="T1" fmla="*/ 0 h 318"/>
                  <a:gd name="T2" fmla="*/ 2 w 72"/>
                  <a:gd name="T3" fmla="*/ 37 h 318"/>
                  <a:gd name="T4" fmla="*/ 6 w 72"/>
                  <a:gd name="T5" fmla="*/ 30 h 318"/>
                  <a:gd name="T6" fmla="*/ 2 w 72"/>
                  <a:gd name="T7" fmla="*/ 37 h 318"/>
                  <a:gd name="T8" fmla="*/ 0 w 72"/>
                  <a:gd name="T9" fmla="*/ 29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318"/>
                  <a:gd name="T17" fmla="*/ 72 w 72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318">
                    <a:moveTo>
                      <a:pt x="72" y="0"/>
                    </a:moveTo>
                    <a:lnTo>
                      <a:pt x="18" y="318"/>
                    </a:lnTo>
                    <a:lnTo>
                      <a:pt x="54" y="258"/>
                    </a:lnTo>
                    <a:lnTo>
                      <a:pt x="18" y="318"/>
                    </a:lnTo>
                    <a:lnTo>
                      <a:pt x="0" y="25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3" name="Freeform 244"/>
              <p:cNvSpPr>
                <a:spLocks/>
              </p:cNvSpPr>
              <p:nvPr/>
            </p:nvSpPr>
            <p:spPr bwMode="auto">
              <a:xfrm>
                <a:off x="2962" y="3261"/>
                <a:ext cx="14" cy="53"/>
              </a:xfrm>
              <a:custGeom>
                <a:avLst/>
                <a:gdLst>
                  <a:gd name="T0" fmla="*/ 3 w 24"/>
                  <a:gd name="T1" fmla="*/ 11 h 90"/>
                  <a:gd name="T2" fmla="*/ 0 w 24"/>
                  <a:gd name="T3" fmla="*/ 0 h 90"/>
                  <a:gd name="T4" fmla="*/ 0 w 24"/>
                  <a:gd name="T5" fmla="*/ 2 h 90"/>
                  <a:gd name="T6" fmla="*/ 0 w 24"/>
                  <a:gd name="T7" fmla="*/ 0 h 90"/>
                  <a:gd name="T8" fmla="*/ 1 w 24"/>
                  <a:gd name="T9" fmla="*/ 2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90"/>
                  <a:gd name="T17" fmla="*/ 24 w 24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90">
                    <a:moveTo>
                      <a:pt x="24" y="9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2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4" name="Freeform 245"/>
              <p:cNvSpPr>
                <a:spLocks/>
              </p:cNvSpPr>
              <p:nvPr/>
            </p:nvSpPr>
            <p:spPr bwMode="auto">
              <a:xfrm>
                <a:off x="2976" y="3268"/>
                <a:ext cx="247" cy="46"/>
              </a:xfrm>
              <a:custGeom>
                <a:avLst/>
                <a:gdLst>
                  <a:gd name="T0" fmla="*/ 0 w 420"/>
                  <a:gd name="T1" fmla="*/ 9 h 78"/>
                  <a:gd name="T2" fmla="*/ 50 w 420"/>
                  <a:gd name="T3" fmla="*/ 2 h 78"/>
                  <a:gd name="T4" fmla="*/ 39 w 420"/>
                  <a:gd name="T5" fmla="*/ 0 h 78"/>
                  <a:gd name="T6" fmla="*/ 50 w 420"/>
                  <a:gd name="T7" fmla="*/ 2 h 78"/>
                  <a:gd name="T8" fmla="*/ 41 w 420"/>
                  <a:gd name="T9" fmla="*/ 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78"/>
                  <a:gd name="T17" fmla="*/ 420 w 420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78">
                    <a:moveTo>
                      <a:pt x="0" y="78"/>
                    </a:moveTo>
                    <a:lnTo>
                      <a:pt x="420" y="18"/>
                    </a:lnTo>
                    <a:lnTo>
                      <a:pt x="330" y="0"/>
                    </a:lnTo>
                    <a:lnTo>
                      <a:pt x="420" y="18"/>
                    </a:lnTo>
                    <a:lnTo>
                      <a:pt x="342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5" name="Freeform 246"/>
              <p:cNvSpPr>
                <a:spLocks/>
              </p:cNvSpPr>
              <p:nvPr/>
            </p:nvSpPr>
            <p:spPr bwMode="auto">
              <a:xfrm>
                <a:off x="2874" y="3018"/>
                <a:ext cx="102" cy="296"/>
              </a:xfrm>
              <a:custGeom>
                <a:avLst/>
                <a:gdLst>
                  <a:gd name="T0" fmla="*/ 21 w 174"/>
                  <a:gd name="T1" fmla="*/ 60 h 504"/>
                  <a:gd name="T2" fmla="*/ 1 w 174"/>
                  <a:gd name="T3" fmla="*/ 0 h 504"/>
                  <a:gd name="T4" fmla="*/ 0 w 174"/>
                  <a:gd name="T5" fmla="*/ 14 h 504"/>
                  <a:gd name="T6" fmla="*/ 1 w 174"/>
                  <a:gd name="T7" fmla="*/ 0 h 504"/>
                  <a:gd name="T8" fmla="*/ 10 w 174"/>
                  <a:gd name="T9" fmla="*/ 10 h 5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504"/>
                  <a:gd name="T17" fmla="*/ 174 w 174"/>
                  <a:gd name="T18" fmla="*/ 504 h 5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504">
                    <a:moveTo>
                      <a:pt x="174" y="504"/>
                    </a:moveTo>
                    <a:lnTo>
                      <a:pt x="6" y="0"/>
                    </a:lnTo>
                    <a:lnTo>
                      <a:pt x="0" y="114"/>
                    </a:lnTo>
                    <a:lnTo>
                      <a:pt x="6" y="0"/>
                    </a:lnTo>
                    <a:lnTo>
                      <a:pt x="84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6" name="Freeform 247"/>
              <p:cNvSpPr>
                <a:spLocks/>
              </p:cNvSpPr>
              <p:nvPr/>
            </p:nvSpPr>
            <p:spPr bwMode="auto">
              <a:xfrm>
                <a:off x="2976" y="3268"/>
                <a:ext cx="148" cy="46"/>
              </a:xfrm>
              <a:custGeom>
                <a:avLst/>
                <a:gdLst>
                  <a:gd name="T0" fmla="*/ 0 w 252"/>
                  <a:gd name="T1" fmla="*/ 9 h 78"/>
                  <a:gd name="T2" fmla="*/ 30 w 252"/>
                  <a:gd name="T3" fmla="*/ 1 h 78"/>
                  <a:gd name="T4" fmla="*/ 23 w 252"/>
                  <a:gd name="T5" fmla="*/ 0 h 78"/>
                  <a:gd name="T6" fmla="*/ 30 w 252"/>
                  <a:gd name="T7" fmla="*/ 1 h 78"/>
                  <a:gd name="T8" fmla="*/ 25 w 252"/>
                  <a:gd name="T9" fmla="*/ 4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78"/>
                  <a:gd name="T17" fmla="*/ 252 w 252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78">
                    <a:moveTo>
                      <a:pt x="0" y="78"/>
                    </a:moveTo>
                    <a:lnTo>
                      <a:pt x="252" y="6"/>
                    </a:lnTo>
                    <a:lnTo>
                      <a:pt x="198" y="0"/>
                    </a:lnTo>
                    <a:lnTo>
                      <a:pt x="252" y="6"/>
                    </a:lnTo>
                    <a:lnTo>
                      <a:pt x="210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7" name="Freeform 248"/>
              <p:cNvSpPr>
                <a:spLocks/>
              </p:cNvSpPr>
              <p:nvPr/>
            </p:nvSpPr>
            <p:spPr bwMode="auto">
              <a:xfrm>
                <a:off x="2976" y="3314"/>
                <a:ext cx="120" cy="88"/>
              </a:xfrm>
              <a:custGeom>
                <a:avLst/>
                <a:gdLst>
                  <a:gd name="T0" fmla="*/ 0 w 204"/>
                  <a:gd name="T1" fmla="*/ 0 h 150"/>
                  <a:gd name="T2" fmla="*/ 25 w 204"/>
                  <a:gd name="T3" fmla="*/ 18 h 150"/>
                  <a:gd name="T4" fmla="*/ 21 w 204"/>
                  <a:gd name="T5" fmla="*/ 13 h 150"/>
                  <a:gd name="T6" fmla="*/ 25 w 204"/>
                  <a:gd name="T7" fmla="*/ 18 h 150"/>
                  <a:gd name="T8" fmla="*/ 18 w 204"/>
                  <a:gd name="T9" fmla="*/ 16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150"/>
                  <a:gd name="T17" fmla="*/ 204 w 204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150">
                    <a:moveTo>
                      <a:pt x="0" y="0"/>
                    </a:moveTo>
                    <a:lnTo>
                      <a:pt x="204" y="150"/>
                    </a:lnTo>
                    <a:lnTo>
                      <a:pt x="180" y="108"/>
                    </a:lnTo>
                    <a:lnTo>
                      <a:pt x="204" y="150"/>
                    </a:lnTo>
                    <a:lnTo>
                      <a:pt x="150" y="1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8" name="Freeform 249"/>
              <p:cNvSpPr>
                <a:spLocks/>
              </p:cNvSpPr>
              <p:nvPr/>
            </p:nvSpPr>
            <p:spPr bwMode="auto">
              <a:xfrm>
                <a:off x="2976" y="3261"/>
                <a:ext cx="155" cy="53"/>
              </a:xfrm>
              <a:custGeom>
                <a:avLst/>
                <a:gdLst>
                  <a:gd name="T0" fmla="*/ 0 w 264"/>
                  <a:gd name="T1" fmla="*/ 11 h 90"/>
                  <a:gd name="T2" fmla="*/ 31 w 264"/>
                  <a:gd name="T3" fmla="*/ 1 h 90"/>
                  <a:gd name="T4" fmla="*/ 24 w 264"/>
                  <a:gd name="T5" fmla="*/ 0 h 90"/>
                  <a:gd name="T6" fmla="*/ 31 w 264"/>
                  <a:gd name="T7" fmla="*/ 1 h 90"/>
                  <a:gd name="T8" fmla="*/ 26 w 264"/>
                  <a:gd name="T9" fmla="*/ 5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4"/>
                  <a:gd name="T16" fmla="*/ 0 h 90"/>
                  <a:gd name="T17" fmla="*/ 264 w 264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4" h="90">
                    <a:moveTo>
                      <a:pt x="0" y="90"/>
                    </a:moveTo>
                    <a:lnTo>
                      <a:pt x="264" y="6"/>
                    </a:lnTo>
                    <a:lnTo>
                      <a:pt x="204" y="0"/>
                    </a:lnTo>
                    <a:lnTo>
                      <a:pt x="264" y="6"/>
                    </a:lnTo>
                    <a:lnTo>
                      <a:pt x="216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49" name="Freeform 250"/>
              <p:cNvSpPr>
                <a:spLocks/>
              </p:cNvSpPr>
              <p:nvPr/>
            </p:nvSpPr>
            <p:spPr bwMode="auto">
              <a:xfrm>
                <a:off x="2976" y="3314"/>
                <a:ext cx="113" cy="186"/>
              </a:xfrm>
              <a:custGeom>
                <a:avLst/>
                <a:gdLst>
                  <a:gd name="T0" fmla="*/ 0 w 192"/>
                  <a:gd name="T1" fmla="*/ 0 h 318"/>
                  <a:gd name="T2" fmla="*/ 23 w 192"/>
                  <a:gd name="T3" fmla="*/ 37 h 318"/>
                  <a:gd name="T4" fmla="*/ 21 w 192"/>
                  <a:gd name="T5" fmla="*/ 28 h 318"/>
                  <a:gd name="T6" fmla="*/ 23 w 192"/>
                  <a:gd name="T7" fmla="*/ 37 h 318"/>
                  <a:gd name="T8" fmla="*/ 15 w 192"/>
                  <a:gd name="T9" fmla="*/ 32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318"/>
                  <a:gd name="T17" fmla="*/ 192 w 192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318">
                    <a:moveTo>
                      <a:pt x="0" y="0"/>
                    </a:moveTo>
                    <a:lnTo>
                      <a:pt x="192" y="318"/>
                    </a:lnTo>
                    <a:lnTo>
                      <a:pt x="180" y="240"/>
                    </a:lnTo>
                    <a:lnTo>
                      <a:pt x="192" y="318"/>
                    </a:lnTo>
                    <a:lnTo>
                      <a:pt x="126" y="27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0" name="Freeform 251"/>
              <p:cNvSpPr>
                <a:spLocks/>
              </p:cNvSpPr>
              <p:nvPr/>
            </p:nvSpPr>
            <p:spPr bwMode="auto">
              <a:xfrm>
                <a:off x="2976" y="3226"/>
                <a:ext cx="275" cy="88"/>
              </a:xfrm>
              <a:custGeom>
                <a:avLst/>
                <a:gdLst>
                  <a:gd name="T0" fmla="*/ 0 w 468"/>
                  <a:gd name="T1" fmla="*/ 18 h 150"/>
                  <a:gd name="T2" fmla="*/ 56 w 468"/>
                  <a:gd name="T3" fmla="*/ 1 h 150"/>
                  <a:gd name="T4" fmla="*/ 43 w 468"/>
                  <a:gd name="T5" fmla="*/ 0 h 150"/>
                  <a:gd name="T6" fmla="*/ 56 w 468"/>
                  <a:gd name="T7" fmla="*/ 1 h 150"/>
                  <a:gd name="T8" fmla="*/ 46 w 468"/>
                  <a:gd name="T9" fmla="*/ 9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150"/>
                  <a:gd name="T17" fmla="*/ 468 w 468"/>
                  <a:gd name="T18" fmla="*/ 150 h 1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150">
                    <a:moveTo>
                      <a:pt x="0" y="150"/>
                    </a:moveTo>
                    <a:lnTo>
                      <a:pt x="468" y="12"/>
                    </a:lnTo>
                    <a:lnTo>
                      <a:pt x="366" y="0"/>
                    </a:lnTo>
                    <a:lnTo>
                      <a:pt x="468" y="12"/>
                    </a:lnTo>
                    <a:lnTo>
                      <a:pt x="390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1" name="Freeform 252"/>
              <p:cNvSpPr>
                <a:spLocks/>
              </p:cNvSpPr>
              <p:nvPr/>
            </p:nvSpPr>
            <p:spPr bwMode="auto">
              <a:xfrm>
                <a:off x="2630" y="3215"/>
                <a:ext cx="346" cy="99"/>
              </a:xfrm>
              <a:custGeom>
                <a:avLst/>
                <a:gdLst>
                  <a:gd name="T0" fmla="*/ 71 w 588"/>
                  <a:gd name="T1" fmla="*/ 20 h 168"/>
                  <a:gd name="T2" fmla="*/ 0 w 588"/>
                  <a:gd name="T3" fmla="*/ 2 h 168"/>
                  <a:gd name="T4" fmla="*/ 13 w 588"/>
                  <a:gd name="T5" fmla="*/ 12 h 168"/>
                  <a:gd name="T6" fmla="*/ 0 w 588"/>
                  <a:gd name="T7" fmla="*/ 2 h 168"/>
                  <a:gd name="T8" fmla="*/ 16 w 588"/>
                  <a:gd name="T9" fmla="*/ 0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8"/>
                  <a:gd name="T16" fmla="*/ 0 h 168"/>
                  <a:gd name="T17" fmla="*/ 588 w 588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8" h="168">
                    <a:moveTo>
                      <a:pt x="588" y="168"/>
                    </a:moveTo>
                    <a:lnTo>
                      <a:pt x="0" y="18"/>
                    </a:lnTo>
                    <a:lnTo>
                      <a:pt x="108" y="96"/>
                    </a:lnTo>
                    <a:lnTo>
                      <a:pt x="0" y="18"/>
                    </a:lnTo>
                    <a:lnTo>
                      <a:pt x="13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2" name="Freeform 253"/>
              <p:cNvSpPr>
                <a:spLocks/>
              </p:cNvSpPr>
              <p:nvPr/>
            </p:nvSpPr>
            <p:spPr bwMode="auto">
              <a:xfrm>
                <a:off x="2976" y="3198"/>
                <a:ext cx="229" cy="116"/>
              </a:xfrm>
              <a:custGeom>
                <a:avLst/>
                <a:gdLst>
                  <a:gd name="T0" fmla="*/ 0 w 390"/>
                  <a:gd name="T1" fmla="*/ 23 h 198"/>
                  <a:gd name="T2" fmla="*/ 46 w 390"/>
                  <a:gd name="T3" fmla="*/ 0 h 198"/>
                  <a:gd name="T4" fmla="*/ 35 w 390"/>
                  <a:gd name="T5" fmla="*/ 1 h 198"/>
                  <a:gd name="T6" fmla="*/ 46 w 390"/>
                  <a:gd name="T7" fmla="*/ 0 h 198"/>
                  <a:gd name="T8" fmla="*/ 39 w 390"/>
                  <a:gd name="T9" fmla="*/ 9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"/>
                  <a:gd name="T16" fmla="*/ 0 h 198"/>
                  <a:gd name="T17" fmla="*/ 390 w 390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" h="198">
                    <a:moveTo>
                      <a:pt x="0" y="198"/>
                    </a:moveTo>
                    <a:lnTo>
                      <a:pt x="390" y="0"/>
                    </a:lnTo>
                    <a:lnTo>
                      <a:pt x="294" y="6"/>
                    </a:lnTo>
                    <a:lnTo>
                      <a:pt x="390" y="0"/>
                    </a:lnTo>
                    <a:lnTo>
                      <a:pt x="330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3" name="Freeform 254"/>
              <p:cNvSpPr>
                <a:spLocks/>
              </p:cNvSpPr>
              <p:nvPr/>
            </p:nvSpPr>
            <p:spPr bwMode="auto">
              <a:xfrm>
                <a:off x="2976" y="3074"/>
                <a:ext cx="251" cy="240"/>
              </a:xfrm>
              <a:custGeom>
                <a:avLst/>
                <a:gdLst>
                  <a:gd name="T0" fmla="*/ 0 w 426"/>
                  <a:gd name="T1" fmla="*/ 49 h 408"/>
                  <a:gd name="T2" fmla="*/ 51 w 426"/>
                  <a:gd name="T3" fmla="*/ 0 h 408"/>
                  <a:gd name="T4" fmla="*/ 37 w 426"/>
                  <a:gd name="T5" fmla="*/ 5 h 408"/>
                  <a:gd name="T6" fmla="*/ 51 w 426"/>
                  <a:gd name="T7" fmla="*/ 0 h 408"/>
                  <a:gd name="T8" fmla="*/ 45 w 426"/>
                  <a:gd name="T9" fmla="*/ 14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6"/>
                  <a:gd name="T16" fmla="*/ 0 h 408"/>
                  <a:gd name="T17" fmla="*/ 426 w 426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6" h="408">
                    <a:moveTo>
                      <a:pt x="0" y="408"/>
                    </a:moveTo>
                    <a:lnTo>
                      <a:pt x="426" y="0"/>
                    </a:lnTo>
                    <a:lnTo>
                      <a:pt x="306" y="48"/>
                    </a:lnTo>
                    <a:lnTo>
                      <a:pt x="426" y="0"/>
                    </a:lnTo>
                    <a:lnTo>
                      <a:pt x="372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4" name="Freeform 255"/>
              <p:cNvSpPr>
                <a:spLocks/>
              </p:cNvSpPr>
              <p:nvPr/>
            </p:nvSpPr>
            <p:spPr bwMode="auto">
              <a:xfrm>
                <a:off x="2810" y="3314"/>
                <a:ext cx="166" cy="412"/>
              </a:xfrm>
              <a:custGeom>
                <a:avLst/>
                <a:gdLst>
                  <a:gd name="T0" fmla="*/ 34 w 282"/>
                  <a:gd name="T1" fmla="*/ 0 h 702"/>
                  <a:gd name="T2" fmla="*/ 1 w 282"/>
                  <a:gd name="T3" fmla="*/ 83 h 702"/>
                  <a:gd name="T4" fmla="*/ 14 w 282"/>
                  <a:gd name="T5" fmla="*/ 69 h 702"/>
                  <a:gd name="T6" fmla="*/ 1 w 282"/>
                  <a:gd name="T7" fmla="*/ 83 h 702"/>
                  <a:gd name="T8" fmla="*/ 0 w 282"/>
                  <a:gd name="T9" fmla="*/ 64 h 7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702"/>
                  <a:gd name="T17" fmla="*/ 282 w 282"/>
                  <a:gd name="T18" fmla="*/ 702 h 7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702">
                    <a:moveTo>
                      <a:pt x="282" y="0"/>
                    </a:moveTo>
                    <a:lnTo>
                      <a:pt x="6" y="702"/>
                    </a:lnTo>
                    <a:lnTo>
                      <a:pt x="114" y="582"/>
                    </a:lnTo>
                    <a:lnTo>
                      <a:pt x="6" y="702"/>
                    </a:lnTo>
                    <a:lnTo>
                      <a:pt x="0" y="54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5" name="Freeform 256"/>
              <p:cNvSpPr>
                <a:spLocks/>
              </p:cNvSpPr>
              <p:nvPr/>
            </p:nvSpPr>
            <p:spPr bwMode="auto">
              <a:xfrm>
                <a:off x="2976" y="3229"/>
                <a:ext cx="321" cy="85"/>
              </a:xfrm>
              <a:custGeom>
                <a:avLst/>
                <a:gdLst>
                  <a:gd name="T0" fmla="*/ 0 w 546"/>
                  <a:gd name="T1" fmla="*/ 18 h 144"/>
                  <a:gd name="T2" fmla="*/ 65 w 546"/>
                  <a:gd name="T3" fmla="*/ 3 h 144"/>
                  <a:gd name="T4" fmla="*/ 52 w 546"/>
                  <a:gd name="T5" fmla="*/ 0 h 144"/>
                  <a:gd name="T6" fmla="*/ 65 w 546"/>
                  <a:gd name="T7" fmla="*/ 3 h 144"/>
                  <a:gd name="T8" fmla="*/ 54 w 546"/>
                  <a:gd name="T9" fmla="*/ 11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6"/>
                  <a:gd name="T16" fmla="*/ 0 h 144"/>
                  <a:gd name="T17" fmla="*/ 546 w 54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6" h="144">
                    <a:moveTo>
                      <a:pt x="0" y="144"/>
                    </a:moveTo>
                    <a:lnTo>
                      <a:pt x="546" y="24"/>
                    </a:lnTo>
                    <a:lnTo>
                      <a:pt x="432" y="0"/>
                    </a:lnTo>
                    <a:lnTo>
                      <a:pt x="546" y="24"/>
                    </a:lnTo>
                    <a:lnTo>
                      <a:pt x="450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6" name="Freeform 257"/>
              <p:cNvSpPr>
                <a:spLocks/>
              </p:cNvSpPr>
              <p:nvPr/>
            </p:nvSpPr>
            <p:spPr bwMode="auto">
              <a:xfrm>
                <a:off x="2972" y="3314"/>
                <a:ext cx="11" cy="70"/>
              </a:xfrm>
              <a:custGeom>
                <a:avLst/>
                <a:gdLst>
                  <a:gd name="T0" fmla="*/ 1 w 18"/>
                  <a:gd name="T1" fmla="*/ 0 h 120"/>
                  <a:gd name="T2" fmla="*/ 1 w 18"/>
                  <a:gd name="T3" fmla="*/ 14 h 120"/>
                  <a:gd name="T4" fmla="*/ 2 w 18"/>
                  <a:gd name="T5" fmla="*/ 11 h 120"/>
                  <a:gd name="T6" fmla="*/ 1 w 18"/>
                  <a:gd name="T7" fmla="*/ 14 h 120"/>
                  <a:gd name="T8" fmla="*/ 0 w 18"/>
                  <a:gd name="T9" fmla="*/ 11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20"/>
                  <a:gd name="T17" fmla="*/ 18 w 18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20">
                    <a:moveTo>
                      <a:pt x="6" y="0"/>
                    </a:moveTo>
                    <a:lnTo>
                      <a:pt x="12" y="120"/>
                    </a:lnTo>
                    <a:lnTo>
                      <a:pt x="18" y="96"/>
                    </a:lnTo>
                    <a:lnTo>
                      <a:pt x="12" y="120"/>
                    </a:lnTo>
                    <a:lnTo>
                      <a:pt x="0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7" name="Freeform 258"/>
              <p:cNvSpPr>
                <a:spLocks/>
              </p:cNvSpPr>
              <p:nvPr/>
            </p:nvSpPr>
            <p:spPr bwMode="auto">
              <a:xfrm>
                <a:off x="2701" y="3257"/>
                <a:ext cx="275" cy="57"/>
              </a:xfrm>
              <a:custGeom>
                <a:avLst/>
                <a:gdLst>
                  <a:gd name="T0" fmla="*/ 56 w 468"/>
                  <a:gd name="T1" fmla="*/ 12 h 96"/>
                  <a:gd name="T2" fmla="*/ 0 w 468"/>
                  <a:gd name="T3" fmla="*/ 3 h 96"/>
                  <a:gd name="T4" fmla="*/ 10 w 468"/>
                  <a:gd name="T5" fmla="*/ 10 h 96"/>
                  <a:gd name="T6" fmla="*/ 0 w 468"/>
                  <a:gd name="T7" fmla="*/ 3 h 96"/>
                  <a:gd name="T8" fmla="*/ 11 w 468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8"/>
                  <a:gd name="T16" fmla="*/ 0 h 96"/>
                  <a:gd name="T17" fmla="*/ 468 w 468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8" h="96">
                    <a:moveTo>
                      <a:pt x="468" y="96"/>
                    </a:moveTo>
                    <a:lnTo>
                      <a:pt x="0" y="24"/>
                    </a:lnTo>
                    <a:lnTo>
                      <a:pt x="84" y="78"/>
                    </a:lnTo>
                    <a:lnTo>
                      <a:pt x="0" y="24"/>
                    </a:lnTo>
                    <a:lnTo>
                      <a:pt x="96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8" name="Freeform 259"/>
              <p:cNvSpPr>
                <a:spLocks/>
              </p:cNvSpPr>
              <p:nvPr/>
            </p:nvSpPr>
            <p:spPr bwMode="auto">
              <a:xfrm>
                <a:off x="2729" y="3314"/>
                <a:ext cx="247" cy="148"/>
              </a:xfrm>
              <a:custGeom>
                <a:avLst/>
                <a:gdLst>
                  <a:gd name="T0" fmla="*/ 50 w 420"/>
                  <a:gd name="T1" fmla="*/ 0 h 252"/>
                  <a:gd name="T2" fmla="*/ 0 w 420"/>
                  <a:gd name="T3" fmla="*/ 30 h 252"/>
                  <a:gd name="T4" fmla="*/ 12 w 420"/>
                  <a:gd name="T5" fmla="*/ 28 h 252"/>
                  <a:gd name="T6" fmla="*/ 0 w 420"/>
                  <a:gd name="T7" fmla="*/ 30 h 252"/>
                  <a:gd name="T8" fmla="*/ 7 w 420"/>
                  <a:gd name="T9" fmla="*/ 20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252"/>
                  <a:gd name="T17" fmla="*/ 420 w 420"/>
                  <a:gd name="T18" fmla="*/ 252 h 2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252">
                    <a:moveTo>
                      <a:pt x="420" y="0"/>
                    </a:moveTo>
                    <a:lnTo>
                      <a:pt x="0" y="252"/>
                    </a:lnTo>
                    <a:lnTo>
                      <a:pt x="102" y="234"/>
                    </a:lnTo>
                    <a:lnTo>
                      <a:pt x="0" y="252"/>
                    </a:lnTo>
                    <a:lnTo>
                      <a:pt x="60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59" name="Freeform 260"/>
              <p:cNvSpPr>
                <a:spLocks/>
              </p:cNvSpPr>
              <p:nvPr/>
            </p:nvSpPr>
            <p:spPr bwMode="auto">
              <a:xfrm>
                <a:off x="2934" y="3176"/>
                <a:ext cx="42" cy="138"/>
              </a:xfrm>
              <a:custGeom>
                <a:avLst/>
                <a:gdLst>
                  <a:gd name="T0" fmla="*/ 8 w 72"/>
                  <a:gd name="T1" fmla="*/ 28 h 234"/>
                  <a:gd name="T2" fmla="*/ 1 w 72"/>
                  <a:gd name="T3" fmla="*/ 0 h 234"/>
                  <a:gd name="T4" fmla="*/ 0 w 72"/>
                  <a:gd name="T5" fmla="*/ 6 h 234"/>
                  <a:gd name="T6" fmla="*/ 1 w 72"/>
                  <a:gd name="T7" fmla="*/ 0 h 234"/>
                  <a:gd name="T8" fmla="*/ 5 w 72"/>
                  <a:gd name="T9" fmla="*/ 5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234"/>
                  <a:gd name="T17" fmla="*/ 72 w 72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234">
                    <a:moveTo>
                      <a:pt x="72" y="234"/>
                    </a:moveTo>
                    <a:lnTo>
                      <a:pt x="6" y="0"/>
                    </a:lnTo>
                    <a:lnTo>
                      <a:pt x="0" y="48"/>
                    </a:lnTo>
                    <a:lnTo>
                      <a:pt x="6" y="0"/>
                    </a:lnTo>
                    <a:lnTo>
                      <a:pt x="42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0" name="Freeform 261"/>
              <p:cNvSpPr>
                <a:spLocks/>
              </p:cNvSpPr>
              <p:nvPr/>
            </p:nvSpPr>
            <p:spPr bwMode="auto">
              <a:xfrm>
                <a:off x="2976" y="3314"/>
                <a:ext cx="74" cy="239"/>
              </a:xfrm>
              <a:custGeom>
                <a:avLst/>
                <a:gdLst>
                  <a:gd name="T0" fmla="*/ 0 w 126"/>
                  <a:gd name="T1" fmla="*/ 0 h 408"/>
                  <a:gd name="T2" fmla="*/ 14 w 126"/>
                  <a:gd name="T3" fmla="*/ 48 h 408"/>
                  <a:gd name="T4" fmla="*/ 15 w 126"/>
                  <a:gd name="T5" fmla="*/ 37 h 408"/>
                  <a:gd name="T6" fmla="*/ 14 w 126"/>
                  <a:gd name="T7" fmla="*/ 48 h 408"/>
                  <a:gd name="T8" fmla="*/ 7 w 126"/>
                  <a:gd name="T9" fmla="*/ 39 h 4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408"/>
                  <a:gd name="T17" fmla="*/ 126 w 126"/>
                  <a:gd name="T18" fmla="*/ 408 h 4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408">
                    <a:moveTo>
                      <a:pt x="0" y="0"/>
                    </a:moveTo>
                    <a:lnTo>
                      <a:pt x="114" y="408"/>
                    </a:lnTo>
                    <a:lnTo>
                      <a:pt x="126" y="318"/>
                    </a:lnTo>
                    <a:lnTo>
                      <a:pt x="114" y="408"/>
                    </a:lnTo>
                    <a:lnTo>
                      <a:pt x="60" y="3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1" name="Freeform 262"/>
              <p:cNvSpPr>
                <a:spLocks/>
              </p:cNvSpPr>
              <p:nvPr/>
            </p:nvSpPr>
            <p:spPr bwMode="auto">
              <a:xfrm>
                <a:off x="2976" y="3286"/>
                <a:ext cx="268" cy="42"/>
              </a:xfrm>
              <a:custGeom>
                <a:avLst/>
                <a:gdLst>
                  <a:gd name="T0" fmla="*/ 0 w 456"/>
                  <a:gd name="T1" fmla="*/ 5 h 72"/>
                  <a:gd name="T2" fmla="*/ 55 w 456"/>
                  <a:gd name="T3" fmla="*/ 4 h 72"/>
                  <a:gd name="T4" fmla="*/ 43 w 456"/>
                  <a:gd name="T5" fmla="*/ 0 h 72"/>
                  <a:gd name="T6" fmla="*/ 55 w 456"/>
                  <a:gd name="T7" fmla="*/ 4 h 72"/>
                  <a:gd name="T8" fmla="*/ 43 w 456"/>
                  <a:gd name="T9" fmla="*/ 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72"/>
                  <a:gd name="T17" fmla="*/ 456 w 456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72">
                    <a:moveTo>
                      <a:pt x="0" y="48"/>
                    </a:moveTo>
                    <a:lnTo>
                      <a:pt x="456" y="36"/>
                    </a:lnTo>
                    <a:lnTo>
                      <a:pt x="360" y="0"/>
                    </a:lnTo>
                    <a:lnTo>
                      <a:pt x="456" y="36"/>
                    </a:lnTo>
                    <a:lnTo>
                      <a:pt x="366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2" name="Freeform 263"/>
              <p:cNvSpPr>
                <a:spLocks/>
              </p:cNvSpPr>
              <p:nvPr/>
            </p:nvSpPr>
            <p:spPr bwMode="auto">
              <a:xfrm>
                <a:off x="2976" y="3314"/>
                <a:ext cx="339" cy="215"/>
              </a:xfrm>
              <a:custGeom>
                <a:avLst/>
                <a:gdLst>
                  <a:gd name="T0" fmla="*/ 0 w 576"/>
                  <a:gd name="T1" fmla="*/ 0 h 366"/>
                  <a:gd name="T2" fmla="*/ 69 w 576"/>
                  <a:gd name="T3" fmla="*/ 43 h 366"/>
                  <a:gd name="T4" fmla="*/ 58 w 576"/>
                  <a:gd name="T5" fmla="*/ 29 h 366"/>
                  <a:gd name="T6" fmla="*/ 69 w 576"/>
                  <a:gd name="T7" fmla="*/ 43 h 366"/>
                  <a:gd name="T8" fmla="*/ 52 w 576"/>
                  <a:gd name="T9" fmla="*/ 41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366"/>
                  <a:gd name="T17" fmla="*/ 576 w 576"/>
                  <a:gd name="T18" fmla="*/ 366 h 3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366">
                    <a:moveTo>
                      <a:pt x="0" y="0"/>
                    </a:moveTo>
                    <a:lnTo>
                      <a:pt x="576" y="366"/>
                    </a:lnTo>
                    <a:lnTo>
                      <a:pt x="486" y="246"/>
                    </a:lnTo>
                    <a:lnTo>
                      <a:pt x="576" y="366"/>
                    </a:lnTo>
                    <a:lnTo>
                      <a:pt x="432" y="3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3" name="Freeform 264"/>
              <p:cNvSpPr>
                <a:spLocks/>
              </p:cNvSpPr>
              <p:nvPr/>
            </p:nvSpPr>
            <p:spPr bwMode="auto">
              <a:xfrm>
                <a:off x="2835" y="3314"/>
                <a:ext cx="141" cy="137"/>
              </a:xfrm>
              <a:custGeom>
                <a:avLst/>
                <a:gdLst>
                  <a:gd name="T0" fmla="*/ 29 w 240"/>
                  <a:gd name="T1" fmla="*/ 0 h 234"/>
                  <a:gd name="T2" fmla="*/ 0 w 240"/>
                  <a:gd name="T3" fmla="*/ 28 h 234"/>
                  <a:gd name="T4" fmla="*/ 8 w 240"/>
                  <a:gd name="T5" fmla="*/ 24 h 234"/>
                  <a:gd name="T6" fmla="*/ 0 w 240"/>
                  <a:gd name="T7" fmla="*/ 28 h 234"/>
                  <a:gd name="T8" fmla="*/ 4 w 240"/>
                  <a:gd name="T9" fmla="*/ 19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234"/>
                  <a:gd name="T17" fmla="*/ 240 w 240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234">
                    <a:moveTo>
                      <a:pt x="240" y="0"/>
                    </a:moveTo>
                    <a:lnTo>
                      <a:pt x="0" y="234"/>
                    </a:lnTo>
                    <a:lnTo>
                      <a:pt x="66" y="204"/>
                    </a:lnTo>
                    <a:lnTo>
                      <a:pt x="0" y="234"/>
                    </a:lnTo>
                    <a:lnTo>
                      <a:pt x="30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4" name="Freeform 265"/>
              <p:cNvSpPr>
                <a:spLocks/>
              </p:cNvSpPr>
              <p:nvPr/>
            </p:nvSpPr>
            <p:spPr bwMode="auto">
              <a:xfrm>
                <a:off x="2948" y="3314"/>
                <a:ext cx="28" cy="172"/>
              </a:xfrm>
              <a:custGeom>
                <a:avLst/>
                <a:gdLst>
                  <a:gd name="T0" fmla="*/ 5 w 48"/>
                  <a:gd name="T1" fmla="*/ 0 h 294"/>
                  <a:gd name="T2" fmla="*/ 2 w 48"/>
                  <a:gd name="T3" fmla="*/ 35 h 294"/>
                  <a:gd name="T4" fmla="*/ 5 w 48"/>
                  <a:gd name="T5" fmla="*/ 28 h 294"/>
                  <a:gd name="T6" fmla="*/ 2 w 48"/>
                  <a:gd name="T7" fmla="*/ 35 h 294"/>
                  <a:gd name="T8" fmla="*/ 0 w 48"/>
                  <a:gd name="T9" fmla="*/ 27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294"/>
                  <a:gd name="T17" fmla="*/ 48 w 48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294">
                    <a:moveTo>
                      <a:pt x="48" y="0"/>
                    </a:moveTo>
                    <a:lnTo>
                      <a:pt x="18" y="294"/>
                    </a:lnTo>
                    <a:lnTo>
                      <a:pt x="48" y="240"/>
                    </a:lnTo>
                    <a:lnTo>
                      <a:pt x="18" y="294"/>
                    </a:lnTo>
                    <a:lnTo>
                      <a:pt x="0" y="23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5" name="Freeform 266"/>
              <p:cNvSpPr>
                <a:spLocks/>
              </p:cNvSpPr>
              <p:nvPr/>
            </p:nvSpPr>
            <p:spPr bwMode="auto">
              <a:xfrm>
                <a:off x="2803" y="3314"/>
                <a:ext cx="173" cy="426"/>
              </a:xfrm>
              <a:custGeom>
                <a:avLst/>
                <a:gdLst>
                  <a:gd name="T0" fmla="*/ 35 w 294"/>
                  <a:gd name="T1" fmla="*/ 0 h 726"/>
                  <a:gd name="T2" fmla="*/ 0 w 294"/>
                  <a:gd name="T3" fmla="*/ 86 h 726"/>
                  <a:gd name="T4" fmla="*/ 14 w 294"/>
                  <a:gd name="T5" fmla="*/ 72 h 726"/>
                  <a:gd name="T6" fmla="*/ 0 w 294"/>
                  <a:gd name="T7" fmla="*/ 86 h 726"/>
                  <a:gd name="T8" fmla="*/ 0 w 294"/>
                  <a:gd name="T9" fmla="*/ 66 h 7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4"/>
                  <a:gd name="T16" fmla="*/ 0 h 726"/>
                  <a:gd name="T17" fmla="*/ 294 w 294"/>
                  <a:gd name="T18" fmla="*/ 726 h 7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4" h="726">
                    <a:moveTo>
                      <a:pt x="294" y="0"/>
                    </a:moveTo>
                    <a:lnTo>
                      <a:pt x="0" y="726"/>
                    </a:lnTo>
                    <a:lnTo>
                      <a:pt x="114" y="606"/>
                    </a:lnTo>
                    <a:lnTo>
                      <a:pt x="0" y="726"/>
                    </a:lnTo>
                    <a:lnTo>
                      <a:pt x="0" y="55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6" name="Freeform 267"/>
              <p:cNvSpPr>
                <a:spLocks/>
              </p:cNvSpPr>
              <p:nvPr/>
            </p:nvSpPr>
            <p:spPr bwMode="auto">
              <a:xfrm>
                <a:off x="2824" y="3264"/>
                <a:ext cx="152" cy="50"/>
              </a:xfrm>
              <a:custGeom>
                <a:avLst/>
                <a:gdLst>
                  <a:gd name="T0" fmla="*/ 31 w 258"/>
                  <a:gd name="T1" fmla="*/ 11 h 84"/>
                  <a:gd name="T2" fmla="*/ 0 w 258"/>
                  <a:gd name="T3" fmla="*/ 0 h 84"/>
                  <a:gd name="T4" fmla="*/ 5 w 258"/>
                  <a:gd name="T5" fmla="*/ 5 h 84"/>
                  <a:gd name="T6" fmla="*/ 0 w 258"/>
                  <a:gd name="T7" fmla="*/ 0 h 84"/>
                  <a:gd name="T8" fmla="*/ 7 w 258"/>
                  <a:gd name="T9" fmla="*/ 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84"/>
                  <a:gd name="T17" fmla="*/ 258 w 258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84">
                    <a:moveTo>
                      <a:pt x="258" y="84"/>
                    </a:moveTo>
                    <a:lnTo>
                      <a:pt x="0" y="0"/>
                    </a:lnTo>
                    <a:lnTo>
                      <a:pt x="48" y="36"/>
                    </a:lnTo>
                    <a:lnTo>
                      <a:pt x="0" y="0"/>
                    </a:lnTo>
                    <a:lnTo>
                      <a:pt x="60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7" name="Freeform 268"/>
              <p:cNvSpPr>
                <a:spLocks/>
              </p:cNvSpPr>
              <p:nvPr/>
            </p:nvSpPr>
            <p:spPr bwMode="auto">
              <a:xfrm>
                <a:off x="2944" y="3314"/>
                <a:ext cx="32" cy="28"/>
              </a:xfrm>
              <a:custGeom>
                <a:avLst/>
                <a:gdLst>
                  <a:gd name="T0" fmla="*/ 7 w 54"/>
                  <a:gd name="T1" fmla="*/ 0 h 48"/>
                  <a:gd name="T2" fmla="*/ 0 w 54"/>
                  <a:gd name="T3" fmla="*/ 5 h 48"/>
                  <a:gd name="T4" fmla="*/ 1 w 54"/>
                  <a:gd name="T5" fmla="*/ 5 h 48"/>
                  <a:gd name="T6" fmla="*/ 0 w 54"/>
                  <a:gd name="T7" fmla="*/ 5 h 48"/>
                  <a:gd name="T8" fmla="*/ 1 w 54"/>
                  <a:gd name="T9" fmla="*/ 4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48"/>
                  <a:gd name="T17" fmla="*/ 54 w 54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48">
                    <a:moveTo>
                      <a:pt x="54" y="0"/>
                    </a:moveTo>
                    <a:lnTo>
                      <a:pt x="0" y="48"/>
                    </a:lnTo>
                    <a:lnTo>
                      <a:pt x="12" y="42"/>
                    </a:lnTo>
                    <a:lnTo>
                      <a:pt x="0" y="48"/>
                    </a:lnTo>
                    <a:lnTo>
                      <a:pt x="6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8" name="Freeform 269"/>
              <p:cNvSpPr>
                <a:spLocks/>
              </p:cNvSpPr>
              <p:nvPr/>
            </p:nvSpPr>
            <p:spPr bwMode="auto">
              <a:xfrm>
                <a:off x="2955" y="3282"/>
                <a:ext cx="21" cy="32"/>
              </a:xfrm>
              <a:custGeom>
                <a:avLst/>
                <a:gdLst>
                  <a:gd name="T0" fmla="*/ 4 w 36"/>
                  <a:gd name="T1" fmla="*/ 7 h 54"/>
                  <a:gd name="T2" fmla="*/ 0 w 36"/>
                  <a:gd name="T3" fmla="*/ 0 h 54"/>
                  <a:gd name="T4" fmla="*/ 1 w 36"/>
                  <a:gd name="T5" fmla="*/ 1 h 54"/>
                  <a:gd name="T6" fmla="*/ 0 w 36"/>
                  <a:gd name="T7" fmla="*/ 0 h 54"/>
                  <a:gd name="T8" fmla="*/ 1 w 36"/>
                  <a:gd name="T9" fmla="*/ 1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54"/>
                  <a:gd name="T17" fmla="*/ 36 w 36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54">
                    <a:moveTo>
                      <a:pt x="36" y="54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0" y="0"/>
                    </a:lnTo>
                    <a:lnTo>
                      <a:pt x="12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69" name="Freeform 270"/>
              <p:cNvSpPr>
                <a:spLocks/>
              </p:cNvSpPr>
              <p:nvPr/>
            </p:nvSpPr>
            <p:spPr bwMode="auto">
              <a:xfrm>
                <a:off x="2884" y="3314"/>
                <a:ext cx="92" cy="127"/>
              </a:xfrm>
              <a:custGeom>
                <a:avLst/>
                <a:gdLst>
                  <a:gd name="T0" fmla="*/ 19 w 156"/>
                  <a:gd name="T1" fmla="*/ 0 h 216"/>
                  <a:gd name="T2" fmla="*/ 0 w 156"/>
                  <a:gd name="T3" fmla="*/ 26 h 216"/>
                  <a:gd name="T4" fmla="*/ 6 w 156"/>
                  <a:gd name="T5" fmla="*/ 21 h 216"/>
                  <a:gd name="T6" fmla="*/ 0 w 156"/>
                  <a:gd name="T7" fmla="*/ 26 h 216"/>
                  <a:gd name="T8" fmla="*/ 2 w 156"/>
                  <a:gd name="T9" fmla="*/ 19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216"/>
                  <a:gd name="T17" fmla="*/ 156 w 156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216">
                    <a:moveTo>
                      <a:pt x="156" y="0"/>
                    </a:moveTo>
                    <a:lnTo>
                      <a:pt x="0" y="216"/>
                    </a:lnTo>
                    <a:lnTo>
                      <a:pt x="48" y="180"/>
                    </a:lnTo>
                    <a:lnTo>
                      <a:pt x="0" y="216"/>
                    </a:lnTo>
                    <a:lnTo>
                      <a:pt x="18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0" name="Freeform 271"/>
              <p:cNvSpPr>
                <a:spLocks/>
              </p:cNvSpPr>
              <p:nvPr/>
            </p:nvSpPr>
            <p:spPr bwMode="auto">
              <a:xfrm>
                <a:off x="2976" y="3314"/>
                <a:ext cx="92" cy="74"/>
              </a:xfrm>
              <a:custGeom>
                <a:avLst/>
                <a:gdLst>
                  <a:gd name="T0" fmla="*/ 0 w 156"/>
                  <a:gd name="T1" fmla="*/ 0 h 126"/>
                  <a:gd name="T2" fmla="*/ 19 w 156"/>
                  <a:gd name="T3" fmla="*/ 15 h 126"/>
                  <a:gd name="T4" fmla="*/ 16 w 156"/>
                  <a:gd name="T5" fmla="*/ 11 h 126"/>
                  <a:gd name="T6" fmla="*/ 19 w 156"/>
                  <a:gd name="T7" fmla="*/ 15 h 126"/>
                  <a:gd name="T8" fmla="*/ 14 w 156"/>
                  <a:gd name="T9" fmla="*/ 14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"/>
                  <a:gd name="T16" fmla="*/ 0 h 126"/>
                  <a:gd name="T17" fmla="*/ 156 w 156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" h="126">
                    <a:moveTo>
                      <a:pt x="0" y="0"/>
                    </a:moveTo>
                    <a:lnTo>
                      <a:pt x="156" y="126"/>
                    </a:lnTo>
                    <a:lnTo>
                      <a:pt x="132" y="90"/>
                    </a:lnTo>
                    <a:lnTo>
                      <a:pt x="156" y="126"/>
                    </a:lnTo>
                    <a:lnTo>
                      <a:pt x="114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1" name="Freeform 272"/>
              <p:cNvSpPr>
                <a:spLocks/>
              </p:cNvSpPr>
              <p:nvPr/>
            </p:nvSpPr>
            <p:spPr bwMode="auto">
              <a:xfrm>
                <a:off x="2976" y="3314"/>
                <a:ext cx="46" cy="172"/>
              </a:xfrm>
              <a:custGeom>
                <a:avLst/>
                <a:gdLst>
                  <a:gd name="T0" fmla="*/ 0 w 78"/>
                  <a:gd name="T1" fmla="*/ 0 h 294"/>
                  <a:gd name="T2" fmla="*/ 9 w 78"/>
                  <a:gd name="T3" fmla="*/ 35 h 294"/>
                  <a:gd name="T4" fmla="*/ 9 w 78"/>
                  <a:gd name="T5" fmla="*/ 27 h 294"/>
                  <a:gd name="T6" fmla="*/ 9 w 78"/>
                  <a:gd name="T7" fmla="*/ 35 h 294"/>
                  <a:gd name="T8" fmla="*/ 4 w 78"/>
                  <a:gd name="T9" fmla="*/ 28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294"/>
                  <a:gd name="T17" fmla="*/ 78 w 78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294">
                    <a:moveTo>
                      <a:pt x="0" y="0"/>
                    </a:moveTo>
                    <a:lnTo>
                      <a:pt x="72" y="294"/>
                    </a:lnTo>
                    <a:lnTo>
                      <a:pt x="78" y="228"/>
                    </a:lnTo>
                    <a:lnTo>
                      <a:pt x="72" y="294"/>
                    </a:lnTo>
                    <a:lnTo>
                      <a:pt x="30" y="24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2" name="Freeform 273"/>
              <p:cNvSpPr>
                <a:spLocks/>
              </p:cNvSpPr>
              <p:nvPr/>
            </p:nvSpPr>
            <p:spPr bwMode="auto">
              <a:xfrm>
                <a:off x="2944" y="3176"/>
                <a:ext cx="32" cy="138"/>
              </a:xfrm>
              <a:custGeom>
                <a:avLst/>
                <a:gdLst>
                  <a:gd name="T0" fmla="*/ 7 w 54"/>
                  <a:gd name="T1" fmla="*/ 28 h 234"/>
                  <a:gd name="T2" fmla="*/ 1 w 54"/>
                  <a:gd name="T3" fmla="*/ 0 h 234"/>
                  <a:gd name="T4" fmla="*/ 0 w 54"/>
                  <a:gd name="T5" fmla="*/ 6 h 234"/>
                  <a:gd name="T6" fmla="*/ 1 w 54"/>
                  <a:gd name="T7" fmla="*/ 0 h 234"/>
                  <a:gd name="T8" fmla="*/ 4 w 54"/>
                  <a:gd name="T9" fmla="*/ 5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234"/>
                  <a:gd name="T17" fmla="*/ 54 w 54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234">
                    <a:moveTo>
                      <a:pt x="54" y="234"/>
                    </a:moveTo>
                    <a:lnTo>
                      <a:pt x="12" y="0"/>
                    </a:lnTo>
                    <a:lnTo>
                      <a:pt x="0" y="54"/>
                    </a:lnTo>
                    <a:lnTo>
                      <a:pt x="12" y="0"/>
                    </a:lnTo>
                    <a:lnTo>
                      <a:pt x="36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3" name="Freeform 274"/>
              <p:cNvSpPr>
                <a:spLocks/>
              </p:cNvSpPr>
              <p:nvPr/>
            </p:nvSpPr>
            <p:spPr bwMode="auto">
              <a:xfrm>
                <a:off x="2817" y="3279"/>
                <a:ext cx="159" cy="35"/>
              </a:xfrm>
              <a:custGeom>
                <a:avLst/>
                <a:gdLst>
                  <a:gd name="T0" fmla="*/ 32 w 270"/>
                  <a:gd name="T1" fmla="*/ 7 h 60"/>
                  <a:gd name="T2" fmla="*/ 0 w 270"/>
                  <a:gd name="T3" fmla="*/ 1 h 60"/>
                  <a:gd name="T4" fmla="*/ 5 w 270"/>
                  <a:gd name="T5" fmla="*/ 5 h 60"/>
                  <a:gd name="T6" fmla="*/ 0 w 270"/>
                  <a:gd name="T7" fmla="*/ 1 h 60"/>
                  <a:gd name="T8" fmla="*/ 6 w 270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"/>
                  <a:gd name="T16" fmla="*/ 0 h 60"/>
                  <a:gd name="T17" fmla="*/ 270 w 270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" h="60">
                    <a:moveTo>
                      <a:pt x="270" y="60"/>
                    </a:moveTo>
                    <a:lnTo>
                      <a:pt x="0" y="12"/>
                    </a:lnTo>
                    <a:lnTo>
                      <a:pt x="48" y="42"/>
                    </a:lnTo>
                    <a:lnTo>
                      <a:pt x="0" y="12"/>
                    </a:lnTo>
                    <a:lnTo>
                      <a:pt x="54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4" name="Freeform 275"/>
              <p:cNvSpPr>
                <a:spLocks/>
              </p:cNvSpPr>
              <p:nvPr/>
            </p:nvSpPr>
            <p:spPr bwMode="auto">
              <a:xfrm>
                <a:off x="2934" y="3314"/>
                <a:ext cx="42" cy="14"/>
              </a:xfrm>
              <a:custGeom>
                <a:avLst/>
                <a:gdLst>
                  <a:gd name="T0" fmla="*/ 8 w 72"/>
                  <a:gd name="T1" fmla="*/ 0 h 24"/>
                  <a:gd name="T2" fmla="*/ 0 w 72"/>
                  <a:gd name="T3" fmla="*/ 2 h 24"/>
                  <a:gd name="T4" fmla="*/ 2 w 72"/>
                  <a:gd name="T5" fmla="*/ 3 h 24"/>
                  <a:gd name="T6" fmla="*/ 0 w 72"/>
                  <a:gd name="T7" fmla="*/ 2 h 24"/>
                  <a:gd name="T8" fmla="*/ 1 w 72"/>
                  <a:gd name="T9" fmla="*/ 1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24"/>
                  <a:gd name="T17" fmla="*/ 72 w 72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24">
                    <a:moveTo>
                      <a:pt x="72" y="0"/>
                    </a:moveTo>
                    <a:lnTo>
                      <a:pt x="0" y="18"/>
                    </a:lnTo>
                    <a:lnTo>
                      <a:pt x="18" y="24"/>
                    </a:lnTo>
                    <a:lnTo>
                      <a:pt x="0" y="18"/>
                    </a:lnTo>
                    <a:lnTo>
                      <a:pt x="12" y="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5" name="Freeform 276"/>
              <p:cNvSpPr>
                <a:spLocks/>
              </p:cNvSpPr>
              <p:nvPr/>
            </p:nvSpPr>
            <p:spPr bwMode="auto">
              <a:xfrm>
                <a:off x="2895" y="3314"/>
                <a:ext cx="81" cy="373"/>
              </a:xfrm>
              <a:custGeom>
                <a:avLst/>
                <a:gdLst>
                  <a:gd name="T0" fmla="*/ 16 w 138"/>
                  <a:gd name="T1" fmla="*/ 0 h 636"/>
                  <a:gd name="T2" fmla="*/ 4 w 138"/>
                  <a:gd name="T3" fmla="*/ 75 h 636"/>
                  <a:gd name="T4" fmla="*/ 12 w 138"/>
                  <a:gd name="T5" fmla="*/ 61 h 636"/>
                  <a:gd name="T6" fmla="*/ 4 w 138"/>
                  <a:gd name="T7" fmla="*/ 75 h 636"/>
                  <a:gd name="T8" fmla="*/ 0 w 138"/>
                  <a:gd name="T9" fmla="*/ 59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636"/>
                  <a:gd name="T17" fmla="*/ 138 w 138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636">
                    <a:moveTo>
                      <a:pt x="138" y="0"/>
                    </a:moveTo>
                    <a:lnTo>
                      <a:pt x="30" y="636"/>
                    </a:lnTo>
                    <a:lnTo>
                      <a:pt x="102" y="516"/>
                    </a:lnTo>
                    <a:lnTo>
                      <a:pt x="30" y="636"/>
                    </a:lnTo>
                    <a:lnTo>
                      <a:pt x="0" y="4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6" name="Freeform 277"/>
              <p:cNvSpPr>
                <a:spLocks/>
              </p:cNvSpPr>
              <p:nvPr/>
            </p:nvSpPr>
            <p:spPr bwMode="auto">
              <a:xfrm>
                <a:off x="2934" y="3060"/>
                <a:ext cx="42" cy="254"/>
              </a:xfrm>
              <a:custGeom>
                <a:avLst/>
                <a:gdLst>
                  <a:gd name="T0" fmla="*/ 8 w 72"/>
                  <a:gd name="T1" fmla="*/ 52 h 432"/>
                  <a:gd name="T2" fmla="*/ 3 w 72"/>
                  <a:gd name="T3" fmla="*/ 0 h 432"/>
                  <a:gd name="T4" fmla="*/ 0 w 72"/>
                  <a:gd name="T5" fmla="*/ 11 h 432"/>
                  <a:gd name="T6" fmla="*/ 3 w 72"/>
                  <a:gd name="T7" fmla="*/ 0 h 432"/>
                  <a:gd name="T8" fmla="*/ 8 w 72"/>
                  <a:gd name="T9" fmla="*/ 1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32"/>
                  <a:gd name="T17" fmla="*/ 72 w 7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32">
                    <a:moveTo>
                      <a:pt x="72" y="432"/>
                    </a:moveTo>
                    <a:lnTo>
                      <a:pt x="30" y="0"/>
                    </a:lnTo>
                    <a:lnTo>
                      <a:pt x="0" y="90"/>
                    </a:lnTo>
                    <a:lnTo>
                      <a:pt x="30" y="0"/>
                    </a:lnTo>
                    <a:lnTo>
                      <a:pt x="72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7" name="Freeform 278"/>
              <p:cNvSpPr>
                <a:spLocks/>
              </p:cNvSpPr>
              <p:nvPr/>
            </p:nvSpPr>
            <p:spPr bwMode="auto">
              <a:xfrm>
                <a:off x="2976" y="3314"/>
                <a:ext cx="116" cy="67"/>
              </a:xfrm>
              <a:custGeom>
                <a:avLst/>
                <a:gdLst>
                  <a:gd name="T0" fmla="*/ 0 w 198"/>
                  <a:gd name="T1" fmla="*/ 0 h 114"/>
                  <a:gd name="T2" fmla="*/ 23 w 198"/>
                  <a:gd name="T3" fmla="*/ 14 h 114"/>
                  <a:gd name="T4" fmla="*/ 19 w 198"/>
                  <a:gd name="T5" fmla="*/ 9 h 114"/>
                  <a:gd name="T6" fmla="*/ 23 w 198"/>
                  <a:gd name="T7" fmla="*/ 14 h 114"/>
                  <a:gd name="T8" fmla="*/ 18 w 198"/>
                  <a:gd name="T9" fmla="*/ 13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114"/>
                  <a:gd name="T17" fmla="*/ 198 w 198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114">
                    <a:moveTo>
                      <a:pt x="0" y="0"/>
                    </a:moveTo>
                    <a:lnTo>
                      <a:pt x="198" y="114"/>
                    </a:lnTo>
                    <a:lnTo>
                      <a:pt x="168" y="72"/>
                    </a:lnTo>
                    <a:lnTo>
                      <a:pt x="198" y="114"/>
                    </a:lnTo>
                    <a:lnTo>
                      <a:pt x="150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8" name="Freeform 279"/>
              <p:cNvSpPr>
                <a:spLocks/>
              </p:cNvSpPr>
              <p:nvPr/>
            </p:nvSpPr>
            <p:spPr bwMode="auto">
              <a:xfrm>
                <a:off x="2856" y="3268"/>
                <a:ext cx="120" cy="46"/>
              </a:xfrm>
              <a:custGeom>
                <a:avLst/>
                <a:gdLst>
                  <a:gd name="T0" fmla="*/ 25 w 204"/>
                  <a:gd name="T1" fmla="*/ 9 h 78"/>
                  <a:gd name="T2" fmla="*/ 0 w 204"/>
                  <a:gd name="T3" fmla="*/ 0 h 78"/>
                  <a:gd name="T4" fmla="*/ 4 w 204"/>
                  <a:gd name="T5" fmla="*/ 4 h 78"/>
                  <a:gd name="T6" fmla="*/ 0 w 204"/>
                  <a:gd name="T7" fmla="*/ 0 h 78"/>
                  <a:gd name="T8" fmla="*/ 5 w 204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78"/>
                  <a:gd name="T17" fmla="*/ 204 w 204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78">
                    <a:moveTo>
                      <a:pt x="204" y="78"/>
                    </a:moveTo>
                    <a:lnTo>
                      <a:pt x="0" y="0"/>
                    </a:lnTo>
                    <a:lnTo>
                      <a:pt x="36" y="30"/>
                    </a:ln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79" name="Freeform 280"/>
              <p:cNvSpPr>
                <a:spLocks/>
              </p:cNvSpPr>
              <p:nvPr/>
            </p:nvSpPr>
            <p:spPr bwMode="auto">
              <a:xfrm>
                <a:off x="2905" y="3314"/>
                <a:ext cx="71" cy="91"/>
              </a:xfrm>
              <a:custGeom>
                <a:avLst/>
                <a:gdLst>
                  <a:gd name="T0" fmla="*/ 15 w 120"/>
                  <a:gd name="T1" fmla="*/ 0 h 156"/>
                  <a:gd name="T2" fmla="*/ 0 w 120"/>
                  <a:gd name="T3" fmla="*/ 18 h 156"/>
                  <a:gd name="T4" fmla="*/ 4 w 120"/>
                  <a:gd name="T5" fmla="*/ 16 h 156"/>
                  <a:gd name="T6" fmla="*/ 0 w 120"/>
                  <a:gd name="T7" fmla="*/ 18 h 156"/>
                  <a:gd name="T8" fmla="*/ 1 w 120"/>
                  <a:gd name="T9" fmla="*/ 14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156"/>
                  <a:gd name="T17" fmla="*/ 120 w 12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156">
                    <a:moveTo>
                      <a:pt x="120" y="0"/>
                    </a:moveTo>
                    <a:lnTo>
                      <a:pt x="0" y="156"/>
                    </a:lnTo>
                    <a:lnTo>
                      <a:pt x="36" y="138"/>
                    </a:lnTo>
                    <a:lnTo>
                      <a:pt x="0" y="156"/>
                    </a:lnTo>
                    <a:lnTo>
                      <a:pt x="12" y="12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0" name="Freeform 281"/>
              <p:cNvSpPr>
                <a:spLocks/>
              </p:cNvSpPr>
              <p:nvPr/>
            </p:nvSpPr>
            <p:spPr bwMode="auto">
              <a:xfrm>
                <a:off x="2965" y="3085"/>
                <a:ext cx="36" cy="229"/>
              </a:xfrm>
              <a:custGeom>
                <a:avLst/>
                <a:gdLst>
                  <a:gd name="T0" fmla="*/ 2 w 60"/>
                  <a:gd name="T1" fmla="*/ 46 h 390"/>
                  <a:gd name="T2" fmla="*/ 5 w 60"/>
                  <a:gd name="T3" fmla="*/ 0 h 390"/>
                  <a:gd name="T4" fmla="*/ 0 w 60"/>
                  <a:gd name="T5" fmla="*/ 9 h 390"/>
                  <a:gd name="T6" fmla="*/ 5 w 60"/>
                  <a:gd name="T7" fmla="*/ 0 h 390"/>
                  <a:gd name="T8" fmla="*/ 8 w 60"/>
                  <a:gd name="T9" fmla="*/ 9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0"/>
                  <a:gd name="T17" fmla="*/ 60 w 60"/>
                  <a:gd name="T18" fmla="*/ 390 h 3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0">
                    <a:moveTo>
                      <a:pt x="18" y="390"/>
                    </a:moveTo>
                    <a:lnTo>
                      <a:pt x="36" y="0"/>
                    </a:lnTo>
                    <a:lnTo>
                      <a:pt x="0" y="78"/>
                    </a:lnTo>
                    <a:lnTo>
                      <a:pt x="36" y="0"/>
                    </a:lnTo>
                    <a:lnTo>
                      <a:pt x="60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1" name="Freeform 282"/>
              <p:cNvSpPr>
                <a:spLocks/>
              </p:cNvSpPr>
              <p:nvPr/>
            </p:nvSpPr>
            <p:spPr bwMode="auto">
              <a:xfrm>
                <a:off x="2521" y="3191"/>
                <a:ext cx="455" cy="123"/>
              </a:xfrm>
              <a:custGeom>
                <a:avLst/>
                <a:gdLst>
                  <a:gd name="T0" fmla="*/ 92 w 774"/>
                  <a:gd name="T1" fmla="*/ 25 h 210"/>
                  <a:gd name="T2" fmla="*/ 0 w 774"/>
                  <a:gd name="T3" fmla="*/ 4 h 210"/>
                  <a:gd name="T4" fmla="*/ 17 w 774"/>
                  <a:gd name="T5" fmla="*/ 15 h 210"/>
                  <a:gd name="T6" fmla="*/ 0 w 774"/>
                  <a:gd name="T7" fmla="*/ 4 h 210"/>
                  <a:gd name="T8" fmla="*/ 20 w 774"/>
                  <a:gd name="T9" fmla="*/ 0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4"/>
                  <a:gd name="T16" fmla="*/ 0 h 210"/>
                  <a:gd name="T17" fmla="*/ 774 w 774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4" h="210">
                    <a:moveTo>
                      <a:pt x="774" y="210"/>
                    </a:moveTo>
                    <a:lnTo>
                      <a:pt x="0" y="30"/>
                    </a:lnTo>
                    <a:lnTo>
                      <a:pt x="144" y="126"/>
                    </a:lnTo>
                    <a:lnTo>
                      <a:pt x="0" y="30"/>
                    </a:lnTo>
                    <a:lnTo>
                      <a:pt x="16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2" name="Freeform 283"/>
              <p:cNvSpPr>
                <a:spLocks/>
              </p:cNvSpPr>
              <p:nvPr/>
            </p:nvSpPr>
            <p:spPr bwMode="auto">
              <a:xfrm>
                <a:off x="2796" y="3141"/>
                <a:ext cx="180" cy="173"/>
              </a:xfrm>
              <a:custGeom>
                <a:avLst/>
                <a:gdLst>
                  <a:gd name="T0" fmla="*/ 36 w 306"/>
                  <a:gd name="T1" fmla="*/ 35 h 294"/>
                  <a:gd name="T2" fmla="*/ 0 w 306"/>
                  <a:gd name="T3" fmla="*/ 0 h 294"/>
                  <a:gd name="T4" fmla="*/ 4 w 306"/>
                  <a:gd name="T5" fmla="*/ 10 h 294"/>
                  <a:gd name="T6" fmla="*/ 0 w 306"/>
                  <a:gd name="T7" fmla="*/ 0 h 294"/>
                  <a:gd name="T8" fmla="*/ 10 w 306"/>
                  <a:gd name="T9" fmla="*/ 4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94"/>
                  <a:gd name="T17" fmla="*/ 306 w 306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94">
                    <a:moveTo>
                      <a:pt x="306" y="294"/>
                    </a:moveTo>
                    <a:lnTo>
                      <a:pt x="0" y="0"/>
                    </a:lnTo>
                    <a:lnTo>
                      <a:pt x="36" y="84"/>
                    </a:lnTo>
                    <a:lnTo>
                      <a:pt x="0" y="0"/>
                    </a:lnTo>
                    <a:lnTo>
                      <a:pt x="84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3" name="Freeform 284"/>
              <p:cNvSpPr>
                <a:spLocks/>
              </p:cNvSpPr>
              <p:nvPr/>
            </p:nvSpPr>
            <p:spPr bwMode="auto">
              <a:xfrm>
                <a:off x="2538" y="3310"/>
                <a:ext cx="438" cy="71"/>
              </a:xfrm>
              <a:custGeom>
                <a:avLst/>
                <a:gdLst>
                  <a:gd name="T0" fmla="*/ 89 w 744"/>
                  <a:gd name="T1" fmla="*/ 1 h 120"/>
                  <a:gd name="T2" fmla="*/ 0 w 744"/>
                  <a:gd name="T3" fmla="*/ 9 h 120"/>
                  <a:gd name="T4" fmla="*/ 19 w 744"/>
                  <a:gd name="T5" fmla="*/ 15 h 120"/>
                  <a:gd name="T6" fmla="*/ 0 w 744"/>
                  <a:gd name="T7" fmla="*/ 9 h 120"/>
                  <a:gd name="T8" fmla="*/ 17 w 744"/>
                  <a:gd name="T9" fmla="*/ 0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120"/>
                  <a:gd name="T17" fmla="*/ 744 w 744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120">
                    <a:moveTo>
                      <a:pt x="744" y="6"/>
                    </a:moveTo>
                    <a:lnTo>
                      <a:pt x="0" y="72"/>
                    </a:lnTo>
                    <a:lnTo>
                      <a:pt x="156" y="120"/>
                    </a:lnTo>
                    <a:lnTo>
                      <a:pt x="0" y="72"/>
                    </a:lnTo>
                    <a:lnTo>
                      <a:pt x="144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4" name="Freeform 285"/>
              <p:cNvSpPr>
                <a:spLocks/>
              </p:cNvSpPr>
              <p:nvPr/>
            </p:nvSpPr>
            <p:spPr bwMode="auto">
              <a:xfrm>
                <a:off x="2976" y="3314"/>
                <a:ext cx="14" cy="74"/>
              </a:xfrm>
              <a:custGeom>
                <a:avLst/>
                <a:gdLst>
                  <a:gd name="T0" fmla="*/ 0 w 24"/>
                  <a:gd name="T1" fmla="*/ 0 h 126"/>
                  <a:gd name="T2" fmla="*/ 2 w 24"/>
                  <a:gd name="T3" fmla="*/ 15 h 126"/>
                  <a:gd name="T4" fmla="*/ 3 w 24"/>
                  <a:gd name="T5" fmla="*/ 12 h 126"/>
                  <a:gd name="T6" fmla="*/ 2 w 24"/>
                  <a:gd name="T7" fmla="*/ 15 h 126"/>
                  <a:gd name="T8" fmla="*/ 1 w 24"/>
                  <a:gd name="T9" fmla="*/ 12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26"/>
                  <a:gd name="T17" fmla="*/ 24 w 24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26">
                    <a:moveTo>
                      <a:pt x="0" y="0"/>
                    </a:moveTo>
                    <a:lnTo>
                      <a:pt x="18" y="126"/>
                    </a:lnTo>
                    <a:lnTo>
                      <a:pt x="24" y="102"/>
                    </a:lnTo>
                    <a:lnTo>
                      <a:pt x="18" y="126"/>
                    </a:lnTo>
                    <a:lnTo>
                      <a:pt x="6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5" name="Freeform 286"/>
              <p:cNvSpPr>
                <a:spLocks/>
              </p:cNvSpPr>
              <p:nvPr/>
            </p:nvSpPr>
            <p:spPr bwMode="auto">
              <a:xfrm>
                <a:off x="2927" y="3314"/>
                <a:ext cx="49" cy="271"/>
              </a:xfrm>
              <a:custGeom>
                <a:avLst/>
                <a:gdLst>
                  <a:gd name="T0" fmla="*/ 10 w 84"/>
                  <a:gd name="T1" fmla="*/ 0 h 462"/>
                  <a:gd name="T2" fmla="*/ 3 w 84"/>
                  <a:gd name="T3" fmla="*/ 55 h 462"/>
                  <a:gd name="T4" fmla="*/ 9 w 84"/>
                  <a:gd name="T5" fmla="*/ 44 h 462"/>
                  <a:gd name="T6" fmla="*/ 3 w 84"/>
                  <a:gd name="T7" fmla="*/ 55 h 462"/>
                  <a:gd name="T8" fmla="*/ 0 w 84"/>
                  <a:gd name="T9" fmla="*/ 43 h 4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462"/>
                  <a:gd name="T17" fmla="*/ 84 w 84"/>
                  <a:gd name="T18" fmla="*/ 462 h 4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462">
                    <a:moveTo>
                      <a:pt x="84" y="0"/>
                    </a:moveTo>
                    <a:lnTo>
                      <a:pt x="24" y="462"/>
                    </a:lnTo>
                    <a:lnTo>
                      <a:pt x="72" y="372"/>
                    </a:lnTo>
                    <a:lnTo>
                      <a:pt x="24" y="462"/>
                    </a:lnTo>
                    <a:lnTo>
                      <a:pt x="0" y="3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6" name="Freeform 287"/>
              <p:cNvSpPr>
                <a:spLocks/>
              </p:cNvSpPr>
              <p:nvPr/>
            </p:nvSpPr>
            <p:spPr bwMode="auto">
              <a:xfrm>
                <a:off x="2771" y="3314"/>
                <a:ext cx="205" cy="144"/>
              </a:xfrm>
              <a:custGeom>
                <a:avLst/>
                <a:gdLst>
                  <a:gd name="T0" fmla="*/ 42 w 348"/>
                  <a:gd name="T1" fmla="*/ 0 h 246"/>
                  <a:gd name="T2" fmla="*/ 0 w 348"/>
                  <a:gd name="T3" fmla="*/ 29 h 246"/>
                  <a:gd name="T4" fmla="*/ 11 w 348"/>
                  <a:gd name="T5" fmla="*/ 26 h 246"/>
                  <a:gd name="T6" fmla="*/ 0 w 348"/>
                  <a:gd name="T7" fmla="*/ 29 h 246"/>
                  <a:gd name="T8" fmla="*/ 6 w 348"/>
                  <a:gd name="T9" fmla="*/ 19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8"/>
                  <a:gd name="T16" fmla="*/ 0 h 246"/>
                  <a:gd name="T17" fmla="*/ 348 w 348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8" h="246">
                    <a:moveTo>
                      <a:pt x="348" y="0"/>
                    </a:moveTo>
                    <a:lnTo>
                      <a:pt x="0" y="246"/>
                    </a:lnTo>
                    <a:lnTo>
                      <a:pt x="90" y="222"/>
                    </a:lnTo>
                    <a:lnTo>
                      <a:pt x="0" y="246"/>
                    </a:lnTo>
                    <a:lnTo>
                      <a:pt x="54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7" name="Freeform 288"/>
              <p:cNvSpPr>
                <a:spLocks/>
              </p:cNvSpPr>
              <p:nvPr/>
            </p:nvSpPr>
            <p:spPr bwMode="auto">
              <a:xfrm>
                <a:off x="2976" y="3314"/>
                <a:ext cx="67" cy="102"/>
              </a:xfrm>
              <a:custGeom>
                <a:avLst/>
                <a:gdLst>
                  <a:gd name="T0" fmla="*/ 0 w 114"/>
                  <a:gd name="T1" fmla="*/ 0 h 174"/>
                  <a:gd name="T2" fmla="*/ 14 w 114"/>
                  <a:gd name="T3" fmla="*/ 21 h 174"/>
                  <a:gd name="T4" fmla="*/ 12 w 114"/>
                  <a:gd name="T5" fmla="*/ 15 h 174"/>
                  <a:gd name="T6" fmla="*/ 14 w 114"/>
                  <a:gd name="T7" fmla="*/ 21 h 174"/>
                  <a:gd name="T8" fmla="*/ 9 w 114"/>
                  <a:gd name="T9" fmla="*/ 18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74"/>
                  <a:gd name="T17" fmla="*/ 114 w 114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74">
                    <a:moveTo>
                      <a:pt x="0" y="0"/>
                    </a:moveTo>
                    <a:lnTo>
                      <a:pt x="114" y="174"/>
                    </a:lnTo>
                    <a:lnTo>
                      <a:pt x="102" y="132"/>
                    </a:lnTo>
                    <a:lnTo>
                      <a:pt x="114" y="174"/>
                    </a:lnTo>
                    <a:lnTo>
                      <a:pt x="78" y="15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8" name="Freeform 289"/>
              <p:cNvSpPr>
                <a:spLocks/>
              </p:cNvSpPr>
              <p:nvPr/>
            </p:nvSpPr>
            <p:spPr bwMode="auto">
              <a:xfrm>
                <a:off x="2976" y="3268"/>
                <a:ext cx="279" cy="46"/>
              </a:xfrm>
              <a:custGeom>
                <a:avLst/>
                <a:gdLst>
                  <a:gd name="T0" fmla="*/ 0 w 474"/>
                  <a:gd name="T1" fmla="*/ 9 h 78"/>
                  <a:gd name="T2" fmla="*/ 57 w 474"/>
                  <a:gd name="T3" fmla="*/ 4 h 78"/>
                  <a:gd name="T4" fmla="*/ 45 w 474"/>
                  <a:gd name="T5" fmla="*/ 0 h 78"/>
                  <a:gd name="T6" fmla="*/ 57 w 474"/>
                  <a:gd name="T7" fmla="*/ 4 h 78"/>
                  <a:gd name="T8" fmla="*/ 45 w 474"/>
                  <a:gd name="T9" fmla="*/ 9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4"/>
                  <a:gd name="T16" fmla="*/ 0 h 78"/>
                  <a:gd name="T17" fmla="*/ 474 w 474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4" h="78">
                    <a:moveTo>
                      <a:pt x="0" y="78"/>
                    </a:moveTo>
                    <a:lnTo>
                      <a:pt x="474" y="30"/>
                    </a:lnTo>
                    <a:lnTo>
                      <a:pt x="372" y="0"/>
                    </a:lnTo>
                    <a:lnTo>
                      <a:pt x="474" y="30"/>
                    </a:lnTo>
                    <a:lnTo>
                      <a:pt x="378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89" name="Freeform 290"/>
              <p:cNvSpPr>
                <a:spLocks/>
              </p:cNvSpPr>
              <p:nvPr/>
            </p:nvSpPr>
            <p:spPr bwMode="auto">
              <a:xfrm>
                <a:off x="2641" y="3314"/>
                <a:ext cx="335" cy="91"/>
              </a:xfrm>
              <a:custGeom>
                <a:avLst/>
                <a:gdLst>
                  <a:gd name="T0" fmla="*/ 68 w 570"/>
                  <a:gd name="T1" fmla="*/ 0 h 156"/>
                  <a:gd name="T2" fmla="*/ 0 w 570"/>
                  <a:gd name="T3" fmla="*/ 16 h 156"/>
                  <a:gd name="T4" fmla="*/ 15 w 570"/>
                  <a:gd name="T5" fmla="*/ 18 h 156"/>
                  <a:gd name="T6" fmla="*/ 0 w 570"/>
                  <a:gd name="T7" fmla="*/ 16 h 156"/>
                  <a:gd name="T8" fmla="*/ 12 w 570"/>
                  <a:gd name="T9" fmla="*/ 7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156"/>
                  <a:gd name="T17" fmla="*/ 570 w 57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156">
                    <a:moveTo>
                      <a:pt x="570" y="0"/>
                    </a:moveTo>
                    <a:lnTo>
                      <a:pt x="0" y="138"/>
                    </a:lnTo>
                    <a:lnTo>
                      <a:pt x="126" y="156"/>
                    </a:lnTo>
                    <a:lnTo>
                      <a:pt x="0" y="138"/>
                    </a:lnTo>
                    <a:lnTo>
                      <a:pt x="102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0" name="Freeform 291"/>
              <p:cNvSpPr>
                <a:spLocks/>
              </p:cNvSpPr>
              <p:nvPr/>
            </p:nvSpPr>
            <p:spPr bwMode="auto">
              <a:xfrm>
                <a:off x="2860" y="3289"/>
                <a:ext cx="116" cy="25"/>
              </a:xfrm>
              <a:custGeom>
                <a:avLst/>
                <a:gdLst>
                  <a:gd name="T0" fmla="*/ 23 w 198"/>
                  <a:gd name="T1" fmla="*/ 5 h 42"/>
                  <a:gd name="T2" fmla="*/ 0 w 198"/>
                  <a:gd name="T3" fmla="*/ 1 h 42"/>
                  <a:gd name="T4" fmla="*/ 4 w 198"/>
                  <a:gd name="T5" fmla="*/ 4 h 42"/>
                  <a:gd name="T6" fmla="*/ 0 w 198"/>
                  <a:gd name="T7" fmla="*/ 1 h 42"/>
                  <a:gd name="T8" fmla="*/ 5 w 198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8"/>
                  <a:gd name="T16" fmla="*/ 0 h 42"/>
                  <a:gd name="T17" fmla="*/ 198 w 198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8" h="42">
                    <a:moveTo>
                      <a:pt x="198" y="42"/>
                    </a:moveTo>
                    <a:lnTo>
                      <a:pt x="0" y="6"/>
                    </a:lnTo>
                    <a:lnTo>
                      <a:pt x="36" y="30"/>
                    </a:lnTo>
                    <a:lnTo>
                      <a:pt x="0" y="6"/>
                    </a:lnTo>
                    <a:lnTo>
                      <a:pt x="4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1" name="Freeform 292"/>
              <p:cNvSpPr>
                <a:spLocks/>
              </p:cNvSpPr>
              <p:nvPr/>
            </p:nvSpPr>
            <p:spPr bwMode="auto">
              <a:xfrm>
                <a:off x="2937" y="3314"/>
                <a:ext cx="39" cy="49"/>
              </a:xfrm>
              <a:custGeom>
                <a:avLst/>
                <a:gdLst>
                  <a:gd name="T0" fmla="*/ 8 w 66"/>
                  <a:gd name="T1" fmla="*/ 0 h 84"/>
                  <a:gd name="T2" fmla="*/ 0 w 66"/>
                  <a:gd name="T3" fmla="*/ 10 h 84"/>
                  <a:gd name="T4" fmla="*/ 2 w 66"/>
                  <a:gd name="T5" fmla="*/ 9 h 84"/>
                  <a:gd name="T6" fmla="*/ 0 w 66"/>
                  <a:gd name="T7" fmla="*/ 10 h 84"/>
                  <a:gd name="T8" fmla="*/ 1 w 66"/>
                  <a:gd name="T9" fmla="*/ 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84"/>
                  <a:gd name="T17" fmla="*/ 66 w 66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84">
                    <a:moveTo>
                      <a:pt x="66" y="0"/>
                    </a:moveTo>
                    <a:lnTo>
                      <a:pt x="0" y="84"/>
                    </a:lnTo>
                    <a:lnTo>
                      <a:pt x="18" y="72"/>
                    </a:lnTo>
                    <a:lnTo>
                      <a:pt x="0" y="84"/>
                    </a:lnTo>
                    <a:lnTo>
                      <a:pt x="6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2" name="Freeform 293"/>
              <p:cNvSpPr>
                <a:spLocks/>
              </p:cNvSpPr>
              <p:nvPr/>
            </p:nvSpPr>
            <p:spPr bwMode="auto">
              <a:xfrm>
                <a:off x="2845" y="3310"/>
                <a:ext cx="131" cy="21"/>
              </a:xfrm>
              <a:custGeom>
                <a:avLst/>
                <a:gdLst>
                  <a:gd name="T0" fmla="*/ 27 w 222"/>
                  <a:gd name="T1" fmla="*/ 1 h 36"/>
                  <a:gd name="T2" fmla="*/ 0 w 222"/>
                  <a:gd name="T3" fmla="*/ 3 h 36"/>
                  <a:gd name="T4" fmla="*/ 5 w 222"/>
                  <a:gd name="T5" fmla="*/ 4 h 36"/>
                  <a:gd name="T6" fmla="*/ 0 w 222"/>
                  <a:gd name="T7" fmla="*/ 3 h 36"/>
                  <a:gd name="T8" fmla="*/ 5 w 22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"/>
                  <a:gd name="T16" fmla="*/ 0 h 36"/>
                  <a:gd name="T17" fmla="*/ 222 w 22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" h="36">
                    <a:moveTo>
                      <a:pt x="222" y="6"/>
                    </a:moveTo>
                    <a:lnTo>
                      <a:pt x="0" y="24"/>
                    </a:lnTo>
                    <a:lnTo>
                      <a:pt x="42" y="36"/>
                    </a:lnTo>
                    <a:lnTo>
                      <a:pt x="0" y="24"/>
                    </a:lnTo>
                    <a:lnTo>
                      <a:pt x="4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3" name="Freeform 294"/>
              <p:cNvSpPr>
                <a:spLocks/>
              </p:cNvSpPr>
              <p:nvPr/>
            </p:nvSpPr>
            <p:spPr bwMode="auto">
              <a:xfrm>
                <a:off x="2715" y="3201"/>
                <a:ext cx="261" cy="113"/>
              </a:xfrm>
              <a:custGeom>
                <a:avLst/>
                <a:gdLst>
                  <a:gd name="T0" fmla="*/ 53 w 444"/>
                  <a:gd name="T1" fmla="*/ 23 h 192"/>
                  <a:gd name="T2" fmla="*/ 0 w 444"/>
                  <a:gd name="T3" fmla="*/ 0 h 192"/>
                  <a:gd name="T4" fmla="*/ 9 w 444"/>
                  <a:gd name="T5" fmla="*/ 9 h 192"/>
                  <a:gd name="T6" fmla="*/ 0 w 444"/>
                  <a:gd name="T7" fmla="*/ 0 h 192"/>
                  <a:gd name="T8" fmla="*/ 12 w 444"/>
                  <a:gd name="T9" fmla="*/ 1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92"/>
                  <a:gd name="T17" fmla="*/ 444 w 444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92">
                    <a:moveTo>
                      <a:pt x="444" y="192"/>
                    </a:moveTo>
                    <a:lnTo>
                      <a:pt x="0" y="0"/>
                    </a:lnTo>
                    <a:lnTo>
                      <a:pt x="72" y="72"/>
                    </a:lnTo>
                    <a:lnTo>
                      <a:pt x="0" y="0"/>
                    </a:lnTo>
                    <a:lnTo>
                      <a:pt x="102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4" name="Freeform 295"/>
              <p:cNvSpPr>
                <a:spLocks/>
              </p:cNvSpPr>
              <p:nvPr/>
            </p:nvSpPr>
            <p:spPr bwMode="auto">
              <a:xfrm>
                <a:off x="2736" y="3314"/>
                <a:ext cx="240" cy="116"/>
              </a:xfrm>
              <a:custGeom>
                <a:avLst/>
                <a:gdLst>
                  <a:gd name="T0" fmla="*/ 49 w 408"/>
                  <a:gd name="T1" fmla="*/ 0 h 198"/>
                  <a:gd name="T2" fmla="*/ 0 w 408"/>
                  <a:gd name="T3" fmla="*/ 23 h 198"/>
                  <a:gd name="T4" fmla="*/ 12 w 408"/>
                  <a:gd name="T5" fmla="*/ 23 h 198"/>
                  <a:gd name="T6" fmla="*/ 0 w 408"/>
                  <a:gd name="T7" fmla="*/ 23 h 198"/>
                  <a:gd name="T8" fmla="*/ 8 w 408"/>
                  <a:gd name="T9" fmla="*/ 15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"/>
                  <a:gd name="T16" fmla="*/ 0 h 198"/>
                  <a:gd name="T17" fmla="*/ 408 w 408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" h="198">
                    <a:moveTo>
                      <a:pt x="408" y="0"/>
                    </a:moveTo>
                    <a:lnTo>
                      <a:pt x="0" y="198"/>
                    </a:lnTo>
                    <a:lnTo>
                      <a:pt x="102" y="192"/>
                    </a:lnTo>
                    <a:lnTo>
                      <a:pt x="0" y="198"/>
                    </a:lnTo>
                    <a:lnTo>
                      <a:pt x="66" y="12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5" name="Freeform 296"/>
              <p:cNvSpPr>
                <a:spLocks/>
              </p:cNvSpPr>
              <p:nvPr/>
            </p:nvSpPr>
            <p:spPr bwMode="auto">
              <a:xfrm>
                <a:off x="2951" y="3268"/>
                <a:ext cx="25" cy="46"/>
              </a:xfrm>
              <a:custGeom>
                <a:avLst/>
                <a:gdLst>
                  <a:gd name="T0" fmla="*/ 5 w 42"/>
                  <a:gd name="T1" fmla="*/ 9 h 78"/>
                  <a:gd name="T2" fmla="*/ 0 w 42"/>
                  <a:gd name="T3" fmla="*/ 0 h 78"/>
                  <a:gd name="T4" fmla="*/ 0 w 42"/>
                  <a:gd name="T5" fmla="*/ 2 h 78"/>
                  <a:gd name="T6" fmla="*/ 0 w 42"/>
                  <a:gd name="T7" fmla="*/ 0 h 78"/>
                  <a:gd name="T8" fmla="*/ 1 w 42"/>
                  <a:gd name="T9" fmla="*/ 1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8"/>
                  <a:gd name="T17" fmla="*/ 42 w 42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8">
                    <a:moveTo>
                      <a:pt x="42" y="78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2" y="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6" name="Freeform 297"/>
              <p:cNvSpPr>
                <a:spLocks/>
              </p:cNvSpPr>
              <p:nvPr/>
            </p:nvSpPr>
            <p:spPr bwMode="auto">
              <a:xfrm>
                <a:off x="2941" y="3000"/>
                <a:ext cx="49" cy="314"/>
              </a:xfrm>
              <a:custGeom>
                <a:avLst/>
                <a:gdLst>
                  <a:gd name="T0" fmla="*/ 7 w 84"/>
                  <a:gd name="T1" fmla="*/ 64 h 534"/>
                  <a:gd name="T2" fmla="*/ 4 w 84"/>
                  <a:gd name="T3" fmla="*/ 0 h 534"/>
                  <a:gd name="T4" fmla="*/ 0 w 84"/>
                  <a:gd name="T5" fmla="*/ 13 h 534"/>
                  <a:gd name="T6" fmla="*/ 4 w 84"/>
                  <a:gd name="T7" fmla="*/ 0 h 534"/>
                  <a:gd name="T8" fmla="*/ 10 w 84"/>
                  <a:gd name="T9" fmla="*/ 12 h 5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534"/>
                  <a:gd name="T17" fmla="*/ 84 w 84"/>
                  <a:gd name="T18" fmla="*/ 534 h 5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534">
                    <a:moveTo>
                      <a:pt x="60" y="534"/>
                    </a:moveTo>
                    <a:lnTo>
                      <a:pt x="36" y="0"/>
                    </a:lnTo>
                    <a:lnTo>
                      <a:pt x="0" y="108"/>
                    </a:lnTo>
                    <a:lnTo>
                      <a:pt x="36" y="0"/>
                    </a:lnTo>
                    <a:lnTo>
                      <a:pt x="84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7" name="Freeform 298"/>
              <p:cNvSpPr>
                <a:spLocks/>
              </p:cNvSpPr>
              <p:nvPr/>
            </p:nvSpPr>
            <p:spPr bwMode="auto">
              <a:xfrm>
                <a:off x="2976" y="3198"/>
                <a:ext cx="293" cy="116"/>
              </a:xfrm>
              <a:custGeom>
                <a:avLst/>
                <a:gdLst>
                  <a:gd name="T0" fmla="*/ 0 w 498"/>
                  <a:gd name="T1" fmla="*/ 23 h 198"/>
                  <a:gd name="T2" fmla="*/ 59 w 498"/>
                  <a:gd name="T3" fmla="*/ 0 h 198"/>
                  <a:gd name="T4" fmla="*/ 46 w 498"/>
                  <a:gd name="T5" fmla="*/ 0 h 198"/>
                  <a:gd name="T6" fmla="*/ 59 w 498"/>
                  <a:gd name="T7" fmla="*/ 0 h 198"/>
                  <a:gd name="T8" fmla="*/ 50 w 498"/>
                  <a:gd name="T9" fmla="*/ 10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8"/>
                  <a:gd name="T16" fmla="*/ 0 h 198"/>
                  <a:gd name="T17" fmla="*/ 498 w 498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8" h="198">
                    <a:moveTo>
                      <a:pt x="0" y="198"/>
                    </a:moveTo>
                    <a:lnTo>
                      <a:pt x="498" y="0"/>
                    </a:lnTo>
                    <a:lnTo>
                      <a:pt x="384" y="0"/>
                    </a:lnTo>
                    <a:lnTo>
                      <a:pt x="498" y="0"/>
                    </a:lnTo>
                    <a:lnTo>
                      <a:pt x="414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8" name="Freeform 299"/>
              <p:cNvSpPr>
                <a:spLocks/>
              </p:cNvSpPr>
              <p:nvPr/>
            </p:nvSpPr>
            <p:spPr bwMode="auto">
              <a:xfrm>
                <a:off x="2976" y="3314"/>
                <a:ext cx="25" cy="144"/>
              </a:xfrm>
              <a:custGeom>
                <a:avLst/>
                <a:gdLst>
                  <a:gd name="T0" fmla="*/ 0 w 42"/>
                  <a:gd name="T1" fmla="*/ 0 h 246"/>
                  <a:gd name="T2" fmla="*/ 4 w 42"/>
                  <a:gd name="T3" fmla="*/ 29 h 246"/>
                  <a:gd name="T4" fmla="*/ 5 w 42"/>
                  <a:gd name="T5" fmla="*/ 23 h 246"/>
                  <a:gd name="T6" fmla="*/ 4 w 42"/>
                  <a:gd name="T7" fmla="*/ 29 h 246"/>
                  <a:gd name="T8" fmla="*/ 0 w 42"/>
                  <a:gd name="T9" fmla="*/ 23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46"/>
                  <a:gd name="T17" fmla="*/ 42 w 42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46">
                    <a:moveTo>
                      <a:pt x="0" y="0"/>
                    </a:moveTo>
                    <a:lnTo>
                      <a:pt x="30" y="246"/>
                    </a:lnTo>
                    <a:lnTo>
                      <a:pt x="42" y="192"/>
                    </a:lnTo>
                    <a:lnTo>
                      <a:pt x="30" y="246"/>
                    </a:lnTo>
                    <a:lnTo>
                      <a:pt x="0" y="19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699" name="Freeform 300"/>
              <p:cNvSpPr>
                <a:spLocks/>
              </p:cNvSpPr>
              <p:nvPr/>
            </p:nvSpPr>
            <p:spPr bwMode="auto">
              <a:xfrm>
                <a:off x="2888" y="3314"/>
                <a:ext cx="88" cy="250"/>
              </a:xfrm>
              <a:custGeom>
                <a:avLst/>
                <a:gdLst>
                  <a:gd name="T0" fmla="*/ 18 w 150"/>
                  <a:gd name="T1" fmla="*/ 0 h 426"/>
                  <a:gd name="T2" fmla="*/ 1 w 150"/>
                  <a:gd name="T3" fmla="*/ 50 h 426"/>
                  <a:gd name="T4" fmla="*/ 9 w 150"/>
                  <a:gd name="T5" fmla="*/ 42 h 426"/>
                  <a:gd name="T6" fmla="*/ 1 w 150"/>
                  <a:gd name="T7" fmla="*/ 50 h 426"/>
                  <a:gd name="T8" fmla="*/ 0 w 150"/>
                  <a:gd name="T9" fmla="*/ 39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0"/>
                  <a:gd name="T16" fmla="*/ 0 h 426"/>
                  <a:gd name="T17" fmla="*/ 150 w 150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0" h="426">
                    <a:moveTo>
                      <a:pt x="150" y="0"/>
                    </a:moveTo>
                    <a:lnTo>
                      <a:pt x="6" y="426"/>
                    </a:lnTo>
                    <a:lnTo>
                      <a:pt x="72" y="354"/>
                    </a:lnTo>
                    <a:lnTo>
                      <a:pt x="6" y="426"/>
                    </a:lnTo>
                    <a:lnTo>
                      <a:pt x="0" y="33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0" name="Freeform 301"/>
              <p:cNvSpPr>
                <a:spLocks/>
              </p:cNvSpPr>
              <p:nvPr/>
            </p:nvSpPr>
            <p:spPr bwMode="auto">
              <a:xfrm>
                <a:off x="2909" y="3314"/>
                <a:ext cx="67" cy="84"/>
              </a:xfrm>
              <a:custGeom>
                <a:avLst/>
                <a:gdLst>
                  <a:gd name="T0" fmla="*/ 14 w 114"/>
                  <a:gd name="T1" fmla="*/ 0 h 144"/>
                  <a:gd name="T2" fmla="*/ 0 w 114"/>
                  <a:gd name="T3" fmla="*/ 17 h 144"/>
                  <a:gd name="T4" fmla="*/ 4 w 114"/>
                  <a:gd name="T5" fmla="*/ 14 h 144"/>
                  <a:gd name="T6" fmla="*/ 0 w 114"/>
                  <a:gd name="T7" fmla="*/ 17 h 144"/>
                  <a:gd name="T8" fmla="*/ 1 w 114"/>
                  <a:gd name="T9" fmla="*/ 12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44"/>
                  <a:gd name="T17" fmla="*/ 114 w 114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44">
                    <a:moveTo>
                      <a:pt x="114" y="0"/>
                    </a:moveTo>
                    <a:lnTo>
                      <a:pt x="0" y="144"/>
                    </a:lnTo>
                    <a:lnTo>
                      <a:pt x="36" y="120"/>
                    </a:lnTo>
                    <a:lnTo>
                      <a:pt x="0" y="144"/>
                    </a:lnTo>
                    <a:lnTo>
                      <a:pt x="12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1" name="Freeform 302"/>
              <p:cNvSpPr>
                <a:spLocks/>
              </p:cNvSpPr>
              <p:nvPr/>
            </p:nvSpPr>
            <p:spPr bwMode="auto">
              <a:xfrm>
                <a:off x="2976" y="3176"/>
                <a:ext cx="314" cy="138"/>
              </a:xfrm>
              <a:custGeom>
                <a:avLst/>
                <a:gdLst>
                  <a:gd name="T0" fmla="*/ 0 w 534"/>
                  <a:gd name="T1" fmla="*/ 28 h 234"/>
                  <a:gd name="T2" fmla="*/ 64 w 534"/>
                  <a:gd name="T3" fmla="*/ 0 h 234"/>
                  <a:gd name="T4" fmla="*/ 49 w 534"/>
                  <a:gd name="T5" fmla="*/ 1 h 234"/>
                  <a:gd name="T6" fmla="*/ 64 w 534"/>
                  <a:gd name="T7" fmla="*/ 0 h 234"/>
                  <a:gd name="T8" fmla="*/ 54 w 534"/>
                  <a:gd name="T9" fmla="*/ 11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4"/>
                  <a:gd name="T16" fmla="*/ 0 h 234"/>
                  <a:gd name="T17" fmla="*/ 534 w 534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4" h="234">
                    <a:moveTo>
                      <a:pt x="0" y="234"/>
                    </a:moveTo>
                    <a:lnTo>
                      <a:pt x="534" y="0"/>
                    </a:lnTo>
                    <a:lnTo>
                      <a:pt x="408" y="6"/>
                    </a:lnTo>
                    <a:lnTo>
                      <a:pt x="534" y="0"/>
                    </a:lnTo>
                    <a:lnTo>
                      <a:pt x="450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2" name="Freeform 303"/>
              <p:cNvSpPr>
                <a:spLocks/>
              </p:cNvSpPr>
              <p:nvPr/>
            </p:nvSpPr>
            <p:spPr bwMode="auto">
              <a:xfrm>
                <a:off x="2976" y="3314"/>
                <a:ext cx="14" cy="49"/>
              </a:xfrm>
              <a:custGeom>
                <a:avLst/>
                <a:gdLst>
                  <a:gd name="T0" fmla="*/ 0 w 24"/>
                  <a:gd name="T1" fmla="*/ 0 h 84"/>
                  <a:gd name="T2" fmla="*/ 2 w 24"/>
                  <a:gd name="T3" fmla="*/ 10 h 84"/>
                  <a:gd name="T4" fmla="*/ 3 w 24"/>
                  <a:gd name="T5" fmla="*/ 8 h 84"/>
                  <a:gd name="T6" fmla="*/ 2 w 24"/>
                  <a:gd name="T7" fmla="*/ 10 h 84"/>
                  <a:gd name="T8" fmla="*/ 1 w 24"/>
                  <a:gd name="T9" fmla="*/ 9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4"/>
                  <a:gd name="T17" fmla="*/ 24 w 24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4">
                    <a:moveTo>
                      <a:pt x="0" y="0"/>
                    </a:moveTo>
                    <a:lnTo>
                      <a:pt x="18" y="84"/>
                    </a:lnTo>
                    <a:lnTo>
                      <a:pt x="24" y="66"/>
                    </a:lnTo>
                    <a:lnTo>
                      <a:pt x="18" y="84"/>
                    </a:lnTo>
                    <a:lnTo>
                      <a:pt x="6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3" name="Freeform 304"/>
              <p:cNvSpPr>
                <a:spLocks/>
              </p:cNvSpPr>
              <p:nvPr/>
            </p:nvSpPr>
            <p:spPr bwMode="auto">
              <a:xfrm>
                <a:off x="2976" y="3173"/>
                <a:ext cx="25" cy="141"/>
              </a:xfrm>
              <a:custGeom>
                <a:avLst/>
                <a:gdLst>
                  <a:gd name="T0" fmla="*/ 0 w 42"/>
                  <a:gd name="T1" fmla="*/ 29 h 240"/>
                  <a:gd name="T2" fmla="*/ 3 w 42"/>
                  <a:gd name="T3" fmla="*/ 0 h 240"/>
                  <a:gd name="T4" fmla="*/ 0 w 42"/>
                  <a:gd name="T5" fmla="*/ 5 h 240"/>
                  <a:gd name="T6" fmla="*/ 3 w 42"/>
                  <a:gd name="T7" fmla="*/ 0 h 240"/>
                  <a:gd name="T8" fmla="*/ 5 w 42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40"/>
                  <a:gd name="T17" fmla="*/ 42 w 42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40">
                    <a:moveTo>
                      <a:pt x="0" y="240"/>
                    </a:moveTo>
                    <a:lnTo>
                      <a:pt x="24" y="0"/>
                    </a:lnTo>
                    <a:lnTo>
                      <a:pt x="0" y="48"/>
                    </a:lnTo>
                    <a:lnTo>
                      <a:pt x="24" y="0"/>
                    </a:lnTo>
                    <a:lnTo>
                      <a:pt x="42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4" name="Freeform 305"/>
              <p:cNvSpPr>
                <a:spLocks/>
              </p:cNvSpPr>
              <p:nvPr/>
            </p:nvSpPr>
            <p:spPr bwMode="auto">
              <a:xfrm>
                <a:off x="2976" y="3233"/>
                <a:ext cx="402" cy="81"/>
              </a:xfrm>
              <a:custGeom>
                <a:avLst/>
                <a:gdLst>
                  <a:gd name="T0" fmla="*/ 0 w 684"/>
                  <a:gd name="T1" fmla="*/ 16 h 138"/>
                  <a:gd name="T2" fmla="*/ 82 w 684"/>
                  <a:gd name="T3" fmla="*/ 4 h 138"/>
                  <a:gd name="T4" fmla="*/ 64 w 684"/>
                  <a:gd name="T5" fmla="*/ 0 h 138"/>
                  <a:gd name="T6" fmla="*/ 82 w 684"/>
                  <a:gd name="T7" fmla="*/ 4 h 138"/>
                  <a:gd name="T8" fmla="*/ 66 w 684"/>
                  <a:gd name="T9" fmla="*/ 13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4"/>
                  <a:gd name="T16" fmla="*/ 0 h 138"/>
                  <a:gd name="T17" fmla="*/ 684 w 684"/>
                  <a:gd name="T18" fmla="*/ 138 h 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4" h="138">
                    <a:moveTo>
                      <a:pt x="0" y="138"/>
                    </a:moveTo>
                    <a:lnTo>
                      <a:pt x="684" y="36"/>
                    </a:lnTo>
                    <a:lnTo>
                      <a:pt x="540" y="0"/>
                    </a:lnTo>
                    <a:lnTo>
                      <a:pt x="684" y="36"/>
                    </a:lnTo>
                    <a:lnTo>
                      <a:pt x="558" y="10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5" name="Freeform 306"/>
              <p:cNvSpPr>
                <a:spLocks/>
              </p:cNvSpPr>
              <p:nvPr/>
            </p:nvSpPr>
            <p:spPr bwMode="auto">
              <a:xfrm>
                <a:off x="2976" y="3191"/>
                <a:ext cx="155" cy="123"/>
              </a:xfrm>
              <a:custGeom>
                <a:avLst/>
                <a:gdLst>
                  <a:gd name="T0" fmla="*/ 0 w 264"/>
                  <a:gd name="T1" fmla="*/ 25 h 210"/>
                  <a:gd name="T2" fmla="*/ 31 w 264"/>
                  <a:gd name="T3" fmla="*/ 0 h 210"/>
                  <a:gd name="T4" fmla="*/ 23 w 264"/>
                  <a:gd name="T5" fmla="*/ 2 h 210"/>
                  <a:gd name="T6" fmla="*/ 31 w 264"/>
                  <a:gd name="T7" fmla="*/ 0 h 210"/>
                  <a:gd name="T8" fmla="*/ 27 w 264"/>
                  <a:gd name="T9" fmla="*/ 7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4"/>
                  <a:gd name="T16" fmla="*/ 0 h 210"/>
                  <a:gd name="T17" fmla="*/ 264 w 264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4" h="210">
                    <a:moveTo>
                      <a:pt x="0" y="210"/>
                    </a:moveTo>
                    <a:lnTo>
                      <a:pt x="264" y="0"/>
                    </a:lnTo>
                    <a:lnTo>
                      <a:pt x="198" y="18"/>
                    </a:lnTo>
                    <a:lnTo>
                      <a:pt x="264" y="0"/>
                    </a:lnTo>
                    <a:lnTo>
                      <a:pt x="228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6" name="Freeform 307"/>
              <p:cNvSpPr>
                <a:spLocks/>
              </p:cNvSpPr>
              <p:nvPr/>
            </p:nvSpPr>
            <p:spPr bwMode="auto">
              <a:xfrm>
                <a:off x="2976" y="3131"/>
                <a:ext cx="99" cy="183"/>
              </a:xfrm>
              <a:custGeom>
                <a:avLst/>
                <a:gdLst>
                  <a:gd name="T0" fmla="*/ 0 w 168"/>
                  <a:gd name="T1" fmla="*/ 37 h 312"/>
                  <a:gd name="T2" fmla="*/ 20 w 168"/>
                  <a:gd name="T3" fmla="*/ 0 h 312"/>
                  <a:gd name="T4" fmla="*/ 14 w 168"/>
                  <a:gd name="T5" fmla="*/ 5 h 312"/>
                  <a:gd name="T6" fmla="*/ 20 w 168"/>
                  <a:gd name="T7" fmla="*/ 0 h 312"/>
                  <a:gd name="T8" fmla="*/ 19 w 168"/>
                  <a:gd name="T9" fmla="*/ 9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312"/>
                  <a:gd name="T17" fmla="*/ 168 w 168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312">
                    <a:moveTo>
                      <a:pt x="0" y="312"/>
                    </a:moveTo>
                    <a:lnTo>
                      <a:pt x="168" y="0"/>
                    </a:lnTo>
                    <a:lnTo>
                      <a:pt x="114" y="48"/>
                    </a:lnTo>
                    <a:lnTo>
                      <a:pt x="168" y="0"/>
                    </a:lnTo>
                    <a:lnTo>
                      <a:pt x="162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7" name="Freeform 308"/>
              <p:cNvSpPr>
                <a:spLocks/>
              </p:cNvSpPr>
              <p:nvPr/>
            </p:nvSpPr>
            <p:spPr bwMode="auto">
              <a:xfrm>
                <a:off x="2976" y="3289"/>
                <a:ext cx="226" cy="35"/>
              </a:xfrm>
              <a:custGeom>
                <a:avLst/>
                <a:gdLst>
                  <a:gd name="T0" fmla="*/ 0 w 384"/>
                  <a:gd name="T1" fmla="*/ 5 h 60"/>
                  <a:gd name="T2" fmla="*/ 46 w 384"/>
                  <a:gd name="T3" fmla="*/ 3 h 60"/>
                  <a:gd name="T4" fmla="*/ 36 w 384"/>
                  <a:gd name="T5" fmla="*/ 0 h 60"/>
                  <a:gd name="T6" fmla="*/ 46 w 384"/>
                  <a:gd name="T7" fmla="*/ 3 h 60"/>
                  <a:gd name="T8" fmla="*/ 38 w 384"/>
                  <a:gd name="T9" fmla="*/ 7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"/>
                  <a:gd name="T16" fmla="*/ 0 h 60"/>
                  <a:gd name="T17" fmla="*/ 384 w 384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" h="60">
                    <a:moveTo>
                      <a:pt x="0" y="42"/>
                    </a:moveTo>
                    <a:lnTo>
                      <a:pt x="384" y="24"/>
                    </a:lnTo>
                    <a:lnTo>
                      <a:pt x="306" y="0"/>
                    </a:lnTo>
                    <a:lnTo>
                      <a:pt x="384" y="24"/>
                    </a:lnTo>
                    <a:lnTo>
                      <a:pt x="312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8" name="Freeform 309"/>
              <p:cNvSpPr>
                <a:spLocks/>
              </p:cNvSpPr>
              <p:nvPr/>
            </p:nvSpPr>
            <p:spPr bwMode="auto">
              <a:xfrm>
                <a:off x="2920" y="3272"/>
                <a:ext cx="56" cy="42"/>
              </a:xfrm>
              <a:custGeom>
                <a:avLst/>
                <a:gdLst>
                  <a:gd name="T0" fmla="*/ 11 w 96"/>
                  <a:gd name="T1" fmla="*/ 8 h 72"/>
                  <a:gd name="T2" fmla="*/ 0 w 96"/>
                  <a:gd name="T3" fmla="*/ 0 h 72"/>
                  <a:gd name="T4" fmla="*/ 1 w 96"/>
                  <a:gd name="T5" fmla="*/ 3 h 72"/>
                  <a:gd name="T6" fmla="*/ 0 w 96"/>
                  <a:gd name="T7" fmla="*/ 0 h 72"/>
                  <a:gd name="T8" fmla="*/ 3 w 96"/>
                  <a:gd name="T9" fmla="*/ 1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72"/>
                  <a:gd name="T17" fmla="*/ 96 w 96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72">
                    <a:moveTo>
                      <a:pt x="96" y="72"/>
                    </a:moveTo>
                    <a:lnTo>
                      <a:pt x="0" y="0"/>
                    </a:lnTo>
                    <a:lnTo>
                      <a:pt x="12" y="24"/>
                    </a:lnTo>
                    <a:lnTo>
                      <a:pt x="0" y="0"/>
                    </a:lnTo>
                    <a:lnTo>
                      <a:pt x="24" y="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09" name="Freeform 310"/>
              <p:cNvSpPr>
                <a:spLocks/>
              </p:cNvSpPr>
              <p:nvPr/>
            </p:nvSpPr>
            <p:spPr bwMode="auto">
              <a:xfrm>
                <a:off x="2976" y="3092"/>
                <a:ext cx="180" cy="222"/>
              </a:xfrm>
              <a:custGeom>
                <a:avLst/>
                <a:gdLst>
                  <a:gd name="T0" fmla="*/ 0 w 306"/>
                  <a:gd name="T1" fmla="*/ 45 h 378"/>
                  <a:gd name="T2" fmla="*/ 36 w 306"/>
                  <a:gd name="T3" fmla="*/ 0 h 378"/>
                  <a:gd name="T4" fmla="*/ 26 w 306"/>
                  <a:gd name="T5" fmla="*/ 6 h 378"/>
                  <a:gd name="T6" fmla="*/ 36 w 306"/>
                  <a:gd name="T7" fmla="*/ 0 h 378"/>
                  <a:gd name="T8" fmla="*/ 33 w 306"/>
                  <a:gd name="T9" fmla="*/ 12 h 3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378"/>
                  <a:gd name="T17" fmla="*/ 306 w 306"/>
                  <a:gd name="T18" fmla="*/ 378 h 3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378">
                    <a:moveTo>
                      <a:pt x="0" y="378"/>
                    </a:moveTo>
                    <a:lnTo>
                      <a:pt x="306" y="0"/>
                    </a:lnTo>
                    <a:lnTo>
                      <a:pt x="216" y="54"/>
                    </a:lnTo>
                    <a:lnTo>
                      <a:pt x="306" y="0"/>
                    </a:lnTo>
                    <a:lnTo>
                      <a:pt x="276" y="10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0" name="Freeform 311"/>
              <p:cNvSpPr>
                <a:spLocks/>
              </p:cNvSpPr>
              <p:nvPr/>
            </p:nvSpPr>
            <p:spPr bwMode="auto">
              <a:xfrm>
                <a:off x="2877" y="3148"/>
                <a:ext cx="99" cy="166"/>
              </a:xfrm>
              <a:custGeom>
                <a:avLst/>
                <a:gdLst>
                  <a:gd name="T0" fmla="*/ 20 w 168"/>
                  <a:gd name="T1" fmla="*/ 34 h 282"/>
                  <a:gd name="T2" fmla="*/ 0 w 168"/>
                  <a:gd name="T3" fmla="*/ 0 h 282"/>
                  <a:gd name="T4" fmla="*/ 1 w 168"/>
                  <a:gd name="T5" fmla="*/ 8 h 282"/>
                  <a:gd name="T6" fmla="*/ 0 w 168"/>
                  <a:gd name="T7" fmla="*/ 0 h 282"/>
                  <a:gd name="T8" fmla="*/ 7 w 168"/>
                  <a:gd name="T9" fmla="*/ 5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282"/>
                  <a:gd name="T17" fmla="*/ 168 w 168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282">
                    <a:moveTo>
                      <a:pt x="168" y="282"/>
                    </a:moveTo>
                    <a:lnTo>
                      <a:pt x="0" y="0"/>
                    </a:lnTo>
                    <a:lnTo>
                      <a:pt x="12" y="66"/>
                    </a:lnTo>
                    <a:lnTo>
                      <a:pt x="0" y="0"/>
                    </a:lnTo>
                    <a:lnTo>
                      <a:pt x="60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1" name="Freeform 312"/>
              <p:cNvSpPr>
                <a:spLocks/>
              </p:cNvSpPr>
              <p:nvPr/>
            </p:nvSpPr>
            <p:spPr bwMode="auto">
              <a:xfrm>
                <a:off x="2944" y="3314"/>
                <a:ext cx="32" cy="60"/>
              </a:xfrm>
              <a:custGeom>
                <a:avLst/>
                <a:gdLst>
                  <a:gd name="T0" fmla="*/ 7 w 54"/>
                  <a:gd name="T1" fmla="*/ 0 h 102"/>
                  <a:gd name="T2" fmla="*/ 0 w 54"/>
                  <a:gd name="T3" fmla="*/ 12 h 102"/>
                  <a:gd name="T4" fmla="*/ 2 w 54"/>
                  <a:gd name="T5" fmla="*/ 10 h 102"/>
                  <a:gd name="T6" fmla="*/ 0 w 54"/>
                  <a:gd name="T7" fmla="*/ 12 h 102"/>
                  <a:gd name="T8" fmla="*/ 1 w 54"/>
                  <a:gd name="T9" fmla="*/ 9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102"/>
                  <a:gd name="T17" fmla="*/ 54 w 54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102">
                    <a:moveTo>
                      <a:pt x="54" y="0"/>
                    </a:moveTo>
                    <a:lnTo>
                      <a:pt x="0" y="102"/>
                    </a:lnTo>
                    <a:lnTo>
                      <a:pt x="18" y="84"/>
                    </a:lnTo>
                    <a:lnTo>
                      <a:pt x="0" y="102"/>
                    </a:lnTo>
                    <a:lnTo>
                      <a:pt x="6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2" name="Freeform 313"/>
              <p:cNvSpPr>
                <a:spLocks/>
              </p:cNvSpPr>
              <p:nvPr/>
            </p:nvSpPr>
            <p:spPr bwMode="auto">
              <a:xfrm>
                <a:off x="2976" y="3145"/>
                <a:ext cx="99" cy="169"/>
              </a:xfrm>
              <a:custGeom>
                <a:avLst/>
                <a:gdLst>
                  <a:gd name="T0" fmla="*/ 0 w 168"/>
                  <a:gd name="T1" fmla="*/ 34 h 288"/>
                  <a:gd name="T2" fmla="*/ 20 w 168"/>
                  <a:gd name="T3" fmla="*/ 0 h 288"/>
                  <a:gd name="T4" fmla="*/ 13 w 168"/>
                  <a:gd name="T5" fmla="*/ 5 h 288"/>
                  <a:gd name="T6" fmla="*/ 20 w 168"/>
                  <a:gd name="T7" fmla="*/ 0 h 288"/>
                  <a:gd name="T8" fmla="*/ 19 w 168"/>
                  <a:gd name="T9" fmla="*/ 9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288"/>
                  <a:gd name="T17" fmla="*/ 168 w 168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288">
                    <a:moveTo>
                      <a:pt x="0" y="288"/>
                    </a:moveTo>
                    <a:lnTo>
                      <a:pt x="168" y="0"/>
                    </a:lnTo>
                    <a:lnTo>
                      <a:pt x="108" y="42"/>
                    </a:lnTo>
                    <a:lnTo>
                      <a:pt x="168" y="0"/>
                    </a:lnTo>
                    <a:lnTo>
                      <a:pt x="156" y="7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3" name="Freeform 314"/>
              <p:cNvSpPr>
                <a:spLocks/>
              </p:cNvSpPr>
              <p:nvPr/>
            </p:nvSpPr>
            <p:spPr bwMode="auto">
              <a:xfrm>
                <a:off x="2874" y="3314"/>
                <a:ext cx="102" cy="267"/>
              </a:xfrm>
              <a:custGeom>
                <a:avLst/>
                <a:gdLst>
                  <a:gd name="T0" fmla="*/ 21 w 174"/>
                  <a:gd name="T1" fmla="*/ 0 h 456"/>
                  <a:gd name="T2" fmla="*/ 0 w 174"/>
                  <a:gd name="T3" fmla="*/ 53 h 456"/>
                  <a:gd name="T4" fmla="*/ 9 w 174"/>
                  <a:gd name="T5" fmla="*/ 45 h 456"/>
                  <a:gd name="T6" fmla="*/ 0 w 174"/>
                  <a:gd name="T7" fmla="*/ 53 h 456"/>
                  <a:gd name="T8" fmla="*/ 0 w 174"/>
                  <a:gd name="T9" fmla="*/ 41 h 4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456"/>
                  <a:gd name="T17" fmla="*/ 174 w 174"/>
                  <a:gd name="T18" fmla="*/ 456 h 4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456">
                    <a:moveTo>
                      <a:pt x="174" y="0"/>
                    </a:moveTo>
                    <a:lnTo>
                      <a:pt x="0" y="456"/>
                    </a:lnTo>
                    <a:lnTo>
                      <a:pt x="72" y="378"/>
                    </a:lnTo>
                    <a:lnTo>
                      <a:pt x="0" y="456"/>
                    </a:lnTo>
                    <a:lnTo>
                      <a:pt x="0" y="3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4" name="Freeform 315"/>
              <p:cNvSpPr>
                <a:spLocks/>
              </p:cNvSpPr>
              <p:nvPr/>
            </p:nvSpPr>
            <p:spPr bwMode="auto">
              <a:xfrm>
                <a:off x="2962" y="3212"/>
                <a:ext cx="14" cy="102"/>
              </a:xfrm>
              <a:custGeom>
                <a:avLst/>
                <a:gdLst>
                  <a:gd name="T0" fmla="*/ 3 w 24"/>
                  <a:gd name="T1" fmla="*/ 21 h 174"/>
                  <a:gd name="T2" fmla="*/ 1 w 24"/>
                  <a:gd name="T3" fmla="*/ 0 h 174"/>
                  <a:gd name="T4" fmla="*/ 0 w 24"/>
                  <a:gd name="T5" fmla="*/ 4 h 174"/>
                  <a:gd name="T6" fmla="*/ 1 w 24"/>
                  <a:gd name="T7" fmla="*/ 0 h 174"/>
                  <a:gd name="T8" fmla="*/ 3 w 24"/>
                  <a:gd name="T9" fmla="*/ 4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74"/>
                  <a:gd name="T17" fmla="*/ 24 w 24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74">
                    <a:moveTo>
                      <a:pt x="24" y="174"/>
                    </a:moveTo>
                    <a:lnTo>
                      <a:pt x="6" y="0"/>
                    </a:lnTo>
                    <a:lnTo>
                      <a:pt x="0" y="36"/>
                    </a:lnTo>
                    <a:lnTo>
                      <a:pt x="6" y="0"/>
                    </a:lnTo>
                    <a:lnTo>
                      <a:pt x="24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5" name="Freeform 316"/>
              <p:cNvSpPr>
                <a:spLocks/>
              </p:cNvSpPr>
              <p:nvPr/>
            </p:nvSpPr>
            <p:spPr bwMode="auto">
              <a:xfrm>
                <a:off x="2965" y="3029"/>
                <a:ext cx="46" cy="285"/>
              </a:xfrm>
              <a:custGeom>
                <a:avLst/>
                <a:gdLst>
                  <a:gd name="T0" fmla="*/ 2 w 78"/>
                  <a:gd name="T1" fmla="*/ 57 h 486"/>
                  <a:gd name="T2" fmla="*/ 5 w 78"/>
                  <a:gd name="T3" fmla="*/ 0 h 486"/>
                  <a:gd name="T4" fmla="*/ 0 w 78"/>
                  <a:gd name="T5" fmla="*/ 11 h 486"/>
                  <a:gd name="T6" fmla="*/ 5 w 78"/>
                  <a:gd name="T7" fmla="*/ 0 h 486"/>
                  <a:gd name="T8" fmla="*/ 9 w 78"/>
                  <a:gd name="T9" fmla="*/ 11 h 4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86"/>
                  <a:gd name="T17" fmla="*/ 78 w 78"/>
                  <a:gd name="T18" fmla="*/ 486 h 4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86">
                    <a:moveTo>
                      <a:pt x="18" y="486"/>
                    </a:moveTo>
                    <a:lnTo>
                      <a:pt x="42" y="0"/>
                    </a:lnTo>
                    <a:lnTo>
                      <a:pt x="0" y="96"/>
                    </a:lnTo>
                    <a:lnTo>
                      <a:pt x="42" y="0"/>
                    </a:lnTo>
                    <a:lnTo>
                      <a:pt x="78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6" name="Freeform 317"/>
              <p:cNvSpPr>
                <a:spLocks/>
              </p:cNvSpPr>
              <p:nvPr/>
            </p:nvSpPr>
            <p:spPr bwMode="auto">
              <a:xfrm>
                <a:off x="2916" y="3169"/>
                <a:ext cx="60" cy="145"/>
              </a:xfrm>
              <a:custGeom>
                <a:avLst/>
                <a:gdLst>
                  <a:gd name="T0" fmla="*/ 12 w 102"/>
                  <a:gd name="T1" fmla="*/ 29 h 246"/>
                  <a:gd name="T2" fmla="*/ 0 w 102"/>
                  <a:gd name="T3" fmla="*/ 0 h 246"/>
                  <a:gd name="T4" fmla="*/ 0 w 102"/>
                  <a:gd name="T5" fmla="*/ 6 h 246"/>
                  <a:gd name="T6" fmla="*/ 0 w 102"/>
                  <a:gd name="T7" fmla="*/ 0 h 246"/>
                  <a:gd name="T8" fmla="*/ 5 w 102"/>
                  <a:gd name="T9" fmla="*/ 5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246"/>
                  <a:gd name="T17" fmla="*/ 102 w 102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246">
                    <a:moveTo>
                      <a:pt x="102" y="246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0" y="0"/>
                    </a:lnTo>
                    <a:lnTo>
                      <a:pt x="42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7" name="Freeform 318"/>
              <p:cNvSpPr>
                <a:spLocks/>
              </p:cNvSpPr>
              <p:nvPr/>
            </p:nvSpPr>
            <p:spPr bwMode="auto">
              <a:xfrm>
                <a:off x="2835" y="3314"/>
                <a:ext cx="141" cy="225"/>
              </a:xfrm>
              <a:custGeom>
                <a:avLst/>
                <a:gdLst>
                  <a:gd name="T0" fmla="*/ 29 w 240"/>
                  <a:gd name="T1" fmla="*/ 0 h 384"/>
                  <a:gd name="T2" fmla="*/ 0 w 240"/>
                  <a:gd name="T3" fmla="*/ 45 h 384"/>
                  <a:gd name="T4" fmla="*/ 9 w 240"/>
                  <a:gd name="T5" fmla="*/ 38 h 384"/>
                  <a:gd name="T6" fmla="*/ 0 w 240"/>
                  <a:gd name="T7" fmla="*/ 45 h 384"/>
                  <a:gd name="T8" fmla="*/ 2 w 240"/>
                  <a:gd name="T9" fmla="*/ 3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384"/>
                  <a:gd name="T17" fmla="*/ 240 w 240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384">
                    <a:moveTo>
                      <a:pt x="240" y="0"/>
                    </a:moveTo>
                    <a:lnTo>
                      <a:pt x="0" y="384"/>
                    </a:lnTo>
                    <a:lnTo>
                      <a:pt x="78" y="324"/>
                    </a:lnTo>
                    <a:lnTo>
                      <a:pt x="0" y="384"/>
                    </a:lnTo>
                    <a:lnTo>
                      <a:pt x="18" y="28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8" name="Freeform 319"/>
              <p:cNvSpPr>
                <a:spLocks/>
              </p:cNvSpPr>
              <p:nvPr/>
            </p:nvSpPr>
            <p:spPr bwMode="auto">
              <a:xfrm>
                <a:off x="2976" y="3314"/>
                <a:ext cx="120" cy="250"/>
              </a:xfrm>
              <a:custGeom>
                <a:avLst/>
                <a:gdLst>
                  <a:gd name="T0" fmla="*/ 0 w 204"/>
                  <a:gd name="T1" fmla="*/ 0 h 426"/>
                  <a:gd name="T2" fmla="*/ 25 w 204"/>
                  <a:gd name="T3" fmla="*/ 50 h 426"/>
                  <a:gd name="T4" fmla="*/ 24 w 204"/>
                  <a:gd name="T5" fmla="*/ 39 h 426"/>
                  <a:gd name="T6" fmla="*/ 25 w 204"/>
                  <a:gd name="T7" fmla="*/ 50 h 426"/>
                  <a:gd name="T8" fmla="*/ 16 w 204"/>
                  <a:gd name="T9" fmla="*/ 42 h 4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426"/>
                  <a:gd name="T17" fmla="*/ 204 w 204"/>
                  <a:gd name="T18" fmla="*/ 426 h 4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426">
                    <a:moveTo>
                      <a:pt x="0" y="0"/>
                    </a:moveTo>
                    <a:lnTo>
                      <a:pt x="204" y="426"/>
                    </a:lnTo>
                    <a:lnTo>
                      <a:pt x="198" y="324"/>
                    </a:lnTo>
                    <a:lnTo>
                      <a:pt x="204" y="426"/>
                    </a:lnTo>
                    <a:lnTo>
                      <a:pt x="132" y="3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19" name="Freeform 320"/>
              <p:cNvSpPr>
                <a:spLocks/>
              </p:cNvSpPr>
              <p:nvPr/>
            </p:nvSpPr>
            <p:spPr bwMode="auto">
              <a:xfrm>
                <a:off x="2743" y="3314"/>
                <a:ext cx="233" cy="105"/>
              </a:xfrm>
              <a:custGeom>
                <a:avLst/>
                <a:gdLst>
                  <a:gd name="T0" fmla="*/ 48 w 396"/>
                  <a:gd name="T1" fmla="*/ 0 h 180"/>
                  <a:gd name="T2" fmla="*/ 0 w 396"/>
                  <a:gd name="T3" fmla="*/ 21 h 180"/>
                  <a:gd name="T4" fmla="*/ 11 w 396"/>
                  <a:gd name="T5" fmla="*/ 21 h 180"/>
                  <a:gd name="T6" fmla="*/ 0 w 396"/>
                  <a:gd name="T7" fmla="*/ 21 h 180"/>
                  <a:gd name="T8" fmla="*/ 7 w 396"/>
                  <a:gd name="T9" fmla="*/ 13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6"/>
                  <a:gd name="T16" fmla="*/ 0 h 180"/>
                  <a:gd name="T17" fmla="*/ 396 w 396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6" h="180">
                    <a:moveTo>
                      <a:pt x="396" y="0"/>
                    </a:moveTo>
                    <a:lnTo>
                      <a:pt x="0" y="180"/>
                    </a:lnTo>
                    <a:lnTo>
                      <a:pt x="90" y="180"/>
                    </a:lnTo>
                    <a:lnTo>
                      <a:pt x="0" y="180"/>
                    </a:lnTo>
                    <a:lnTo>
                      <a:pt x="60" y="1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20" name="Freeform 321"/>
              <p:cNvSpPr>
                <a:spLocks/>
              </p:cNvSpPr>
              <p:nvPr/>
            </p:nvSpPr>
            <p:spPr bwMode="auto">
              <a:xfrm>
                <a:off x="2708" y="3212"/>
                <a:ext cx="268" cy="102"/>
              </a:xfrm>
              <a:custGeom>
                <a:avLst/>
                <a:gdLst>
                  <a:gd name="T0" fmla="*/ 55 w 456"/>
                  <a:gd name="T1" fmla="*/ 21 h 174"/>
                  <a:gd name="T2" fmla="*/ 0 w 456"/>
                  <a:gd name="T3" fmla="*/ 0 h 174"/>
                  <a:gd name="T4" fmla="*/ 9 w 456"/>
                  <a:gd name="T5" fmla="*/ 9 h 174"/>
                  <a:gd name="T6" fmla="*/ 0 w 456"/>
                  <a:gd name="T7" fmla="*/ 0 h 174"/>
                  <a:gd name="T8" fmla="*/ 12 w 456"/>
                  <a:gd name="T9" fmla="*/ 0 h 1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174"/>
                  <a:gd name="T17" fmla="*/ 456 w 456"/>
                  <a:gd name="T18" fmla="*/ 174 h 1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174">
                    <a:moveTo>
                      <a:pt x="456" y="174"/>
                    </a:moveTo>
                    <a:lnTo>
                      <a:pt x="0" y="0"/>
                    </a:lnTo>
                    <a:lnTo>
                      <a:pt x="78" y="72"/>
                    </a:lnTo>
                    <a:lnTo>
                      <a:pt x="0" y="0"/>
                    </a:lnTo>
                    <a:lnTo>
                      <a:pt x="10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21" name="Freeform 322"/>
              <p:cNvSpPr>
                <a:spLocks/>
              </p:cNvSpPr>
              <p:nvPr/>
            </p:nvSpPr>
            <p:spPr bwMode="auto">
              <a:xfrm>
                <a:off x="2916" y="3314"/>
                <a:ext cx="60" cy="232"/>
              </a:xfrm>
              <a:custGeom>
                <a:avLst/>
                <a:gdLst>
                  <a:gd name="T0" fmla="*/ 12 w 102"/>
                  <a:gd name="T1" fmla="*/ 0 h 396"/>
                  <a:gd name="T2" fmla="*/ 2 w 102"/>
                  <a:gd name="T3" fmla="*/ 47 h 396"/>
                  <a:gd name="T4" fmla="*/ 8 w 102"/>
                  <a:gd name="T5" fmla="*/ 38 h 396"/>
                  <a:gd name="T6" fmla="*/ 2 w 102"/>
                  <a:gd name="T7" fmla="*/ 47 h 396"/>
                  <a:gd name="T8" fmla="*/ 0 w 102"/>
                  <a:gd name="T9" fmla="*/ 36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96"/>
                  <a:gd name="T17" fmla="*/ 102 w 102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96">
                    <a:moveTo>
                      <a:pt x="102" y="0"/>
                    </a:moveTo>
                    <a:lnTo>
                      <a:pt x="18" y="396"/>
                    </a:lnTo>
                    <a:lnTo>
                      <a:pt x="66" y="324"/>
                    </a:lnTo>
                    <a:lnTo>
                      <a:pt x="18" y="396"/>
                    </a:lnTo>
                    <a:lnTo>
                      <a:pt x="0" y="30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22" name="Freeform 323"/>
              <p:cNvSpPr>
                <a:spLocks/>
              </p:cNvSpPr>
              <p:nvPr/>
            </p:nvSpPr>
            <p:spPr bwMode="auto">
              <a:xfrm>
                <a:off x="2817" y="3314"/>
                <a:ext cx="159" cy="176"/>
              </a:xfrm>
              <a:custGeom>
                <a:avLst/>
                <a:gdLst>
                  <a:gd name="T0" fmla="*/ 32 w 270"/>
                  <a:gd name="T1" fmla="*/ 0 h 300"/>
                  <a:gd name="T2" fmla="*/ 0 w 270"/>
                  <a:gd name="T3" fmla="*/ 35 h 300"/>
                  <a:gd name="T4" fmla="*/ 9 w 270"/>
                  <a:gd name="T5" fmla="*/ 31 h 300"/>
                  <a:gd name="T6" fmla="*/ 0 w 270"/>
                  <a:gd name="T7" fmla="*/ 35 h 300"/>
                  <a:gd name="T8" fmla="*/ 4 w 270"/>
                  <a:gd name="T9" fmla="*/ 26 h 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"/>
                  <a:gd name="T16" fmla="*/ 0 h 300"/>
                  <a:gd name="T17" fmla="*/ 270 w 270"/>
                  <a:gd name="T18" fmla="*/ 300 h 3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" h="300">
                    <a:moveTo>
                      <a:pt x="270" y="0"/>
                    </a:moveTo>
                    <a:lnTo>
                      <a:pt x="0" y="300"/>
                    </a:lnTo>
                    <a:lnTo>
                      <a:pt x="78" y="258"/>
                    </a:lnTo>
                    <a:lnTo>
                      <a:pt x="0" y="300"/>
                    </a:lnTo>
                    <a:lnTo>
                      <a:pt x="30" y="21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23" name="Freeform 324"/>
              <p:cNvSpPr>
                <a:spLocks/>
              </p:cNvSpPr>
              <p:nvPr/>
            </p:nvSpPr>
            <p:spPr bwMode="auto">
              <a:xfrm>
                <a:off x="2930" y="3314"/>
                <a:ext cx="71" cy="433"/>
              </a:xfrm>
              <a:custGeom>
                <a:avLst/>
                <a:gdLst>
                  <a:gd name="T0" fmla="*/ 9 w 120"/>
                  <a:gd name="T1" fmla="*/ 0 h 738"/>
                  <a:gd name="T2" fmla="*/ 7 w 120"/>
                  <a:gd name="T3" fmla="*/ 87 h 738"/>
                  <a:gd name="T4" fmla="*/ 15 w 120"/>
                  <a:gd name="T5" fmla="*/ 70 h 738"/>
                  <a:gd name="T6" fmla="*/ 7 w 120"/>
                  <a:gd name="T7" fmla="*/ 87 h 738"/>
                  <a:gd name="T8" fmla="*/ 0 w 120"/>
                  <a:gd name="T9" fmla="*/ 7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738"/>
                  <a:gd name="T17" fmla="*/ 120 w 120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738">
                    <a:moveTo>
                      <a:pt x="78" y="0"/>
                    </a:moveTo>
                    <a:lnTo>
                      <a:pt x="54" y="738"/>
                    </a:lnTo>
                    <a:lnTo>
                      <a:pt x="120" y="588"/>
                    </a:lnTo>
                    <a:lnTo>
                      <a:pt x="54" y="738"/>
                    </a:lnTo>
                    <a:lnTo>
                      <a:pt x="0" y="58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2724" name="Group 325"/>
              <p:cNvGrpSpPr>
                <a:grpSpLocks/>
              </p:cNvGrpSpPr>
              <p:nvPr/>
            </p:nvGrpSpPr>
            <p:grpSpPr bwMode="auto">
              <a:xfrm>
                <a:off x="2500" y="2821"/>
                <a:ext cx="960" cy="968"/>
                <a:chOff x="2147" y="1259"/>
                <a:chExt cx="1632" cy="1650"/>
              </a:xfrm>
            </p:grpSpPr>
            <p:sp>
              <p:nvSpPr>
                <p:cNvPr id="23357" name="Freeform 326"/>
                <p:cNvSpPr>
                  <a:spLocks/>
                </p:cNvSpPr>
                <p:nvPr/>
              </p:nvSpPr>
              <p:spPr bwMode="auto">
                <a:xfrm>
                  <a:off x="2747" y="2099"/>
                  <a:ext cx="210" cy="426"/>
                </a:xfrm>
                <a:custGeom>
                  <a:avLst/>
                  <a:gdLst>
                    <a:gd name="T0" fmla="*/ 210 w 210"/>
                    <a:gd name="T1" fmla="*/ 0 h 426"/>
                    <a:gd name="T2" fmla="*/ 0 w 210"/>
                    <a:gd name="T3" fmla="*/ 426 h 426"/>
                    <a:gd name="T4" fmla="*/ 72 w 210"/>
                    <a:gd name="T5" fmla="*/ 354 h 426"/>
                    <a:gd name="T6" fmla="*/ 0 w 210"/>
                    <a:gd name="T7" fmla="*/ 426 h 426"/>
                    <a:gd name="T8" fmla="*/ 6 w 210"/>
                    <a:gd name="T9" fmla="*/ 324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426"/>
                    <a:gd name="T17" fmla="*/ 210 w 210"/>
                    <a:gd name="T18" fmla="*/ 426 h 4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426">
                      <a:moveTo>
                        <a:pt x="210" y="0"/>
                      </a:moveTo>
                      <a:lnTo>
                        <a:pt x="0" y="426"/>
                      </a:lnTo>
                      <a:lnTo>
                        <a:pt x="72" y="354"/>
                      </a:lnTo>
                      <a:lnTo>
                        <a:pt x="0" y="426"/>
                      </a:lnTo>
                      <a:lnTo>
                        <a:pt x="6" y="3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8" name="Freeform 327"/>
                <p:cNvSpPr>
                  <a:spLocks/>
                </p:cNvSpPr>
                <p:nvPr/>
              </p:nvSpPr>
              <p:spPr bwMode="auto">
                <a:xfrm>
                  <a:off x="2957" y="1913"/>
                  <a:ext cx="102" cy="186"/>
                </a:xfrm>
                <a:custGeom>
                  <a:avLst/>
                  <a:gdLst>
                    <a:gd name="T0" fmla="*/ 0 w 102"/>
                    <a:gd name="T1" fmla="*/ 186 h 186"/>
                    <a:gd name="T2" fmla="*/ 102 w 102"/>
                    <a:gd name="T3" fmla="*/ 0 h 186"/>
                    <a:gd name="T4" fmla="*/ 66 w 102"/>
                    <a:gd name="T5" fmla="*/ 30 h 186"/>
                    <a:gd name="T6" fmla="*/ 102 w 102"/>
                    <a:gd name="T7" fmla="*/ 0 h 186"/>
                    <a:gd name="T8" fmla="*/ 96 w 102"/>
                    <a:gd name="T9" fmla="*/ 42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186"/>
                    <a:gd name="T17" fmla="*/ 102 w 102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186">
                      <a:moveTo>
                        <a:pt x="0" y="186"/>
                      </a:moveTo>
                      <a:lnTo>
                        <a:pt x="102" y="0"/>
                      </a:lnTo>
                      <a:lnTo>
                        <a:pt x="66" y="30"/>
                      </a:lnTo>
                      <a:lnTo>
                        <a:pt x="102" y="0"/>
                      </a:lnTo>
                      <a:lnTo>
                        <a:pt x="9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9" name="Freeform 32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" cy="30"/>
                </a:xfrm>
                <a:custGeom>
                  <a:avLst/>
                  <a:gdLst>
                    <a:gd name="T0" fmla="*/ 0 w 48"/>
                    <a:gd name="T1" fmla="*/ 0 h 30"/>
                    <a:gd name="T2" fmla="*/ 48 w 48"/>
                    <a:gd name="T3" fmla="*/ 30 h 30"/>
                    <a:gd name="T4" fmla="*/ 36 w 48"/>
                    <a:gd name="T5" fmla="*/ 18 h 30"/>
                    <a:gd name="T6" fmla="*/ 48 w 48"/>
                    <a:gd name="T7" fmla="*/ 30 h 30"/>
                    <a:gd name="T8" fmla="*/ 36 w 48"/>
                    <a:gd name="T9" fmla="*/ 24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30"/>
                    <a:gd name="T17" fmla="*/ 48 w 48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30">
                      <a:moveTo>
                        <a:pt x="0" y="0"/>
                      </a:moveTo>
                      <a:lnTo>
                        <a:pt x="48" y="30"/>
                      </a:lnTo>
                      <a:lnTo>
                        <a:pt x="36" y="18"/>
                      </a:lnTo>
                      <a:lnTo>
                        <a:pt x="48" y="30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0" name="Freeform 329"/>
                <p:cNvSpPr>
                  <a:spLocks/>
                </p:cNvSpPr>
                <p:nvPr/>
              </p:nvSpPr>
              <p:spPr bwMode="auto">
                <a:xfrm>
                  <a:off x="2147" y="2027"/>
                  <a:ext cx="810" cy="126"/>
                </a:xfrm>
                <a:custGeom>
                  <a:avLst/>
                  <a:gdLst>
                    <a:gd name="T0" fmla="*/ 810 w 810"/>
                    <a:gd name="T1" fmla="*/ 72 h 126"/>
                    <a:gd name="T2" fmla="*/ 0 w 810"/>
                    <a:gd name="T3" fmla="*/ 60 h 126"/>
                    <a:gd name="T4" fmla="*/ 162 w 810"/>
                    <a:gd name="T5" fmla="*/ 126 h 126"/>
                    <a:gd name="T6" fmla="*/ 0 w 810"/>
                    <a:gd name="T7" fmla="*/ 60 h 126"/>
                    <a:gd name="T8" fmla="*/ 162 w 810"/>
                    <a:gd name="T9" fmla="*/ 0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0"/>
                    <a:gd name="T16" fmla="*/ 0 h 126"/>
                    <a:gd name="T17" fmla="*/ 810 w 810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0" h="126">
                      <a:moveTo>
                        <a:pt x="810" y="72"/>
                      </a:moveTo>
                      <a:lnTo>
                        <a:pt x="0" y="60"/>
                      </a:lnTo>
                      <a:lnTo>
                        <a:pt x="162" y="126"/>
                      </a:lnTo>
                      <a:lnTo>
                        <a:pt x="0" y="60"/>
                      </a:lnTo>
                      <a:lnTo>
                        <a:pt x="16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1" name="Freeform 330"/>
                <p:cNvSpPr>
                  <a:spLocks/>
                </p:cNvSpPr>
                <p:nvPr/>
              </p:nvSpPr>
              <p:spPr bwMode="auto">
                <a:xfrm>
                  <a:off x="2687" y="2099"/>
                  <a:ext cx="270" cy="84"/>
                </a:xfrm>
                <a:custGeom>
                  <a:avLst/>
                  <a:gdLst>
                    <a:gd name="T0" fmla="*/ 270 w 270"/>
                    <a:gd name="T1" fmla="*/ 0 h 84"/>
                    <a:gd name="T2" fmla="*/ 0 w 270"/>
                    <a:gd name="T3" fmla="*/ 78 h 84"/>
                    <a:gd name="T4" fmla="*/ 60 w 270"/>
                    <a:gd name="T5" fmla="*/ 84 h 84"/>
                    <a:gd name="T6" fmla="*/ 0 w 270"/>
                    <a:gd name="T7" fmla="*/ 78 h 84"/>
                    <a:gd name="T8" fmla="*/ 48 w 270"/>
                    <a:gd name="T9" fmla="*/ 42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84"/>
                    <a:gd name="T17" fmla="*/ 270 w 270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84">
                      <a:moveTo>
                        <a:pt x="270" y="0"/>
                      </a:moveTo>
                      <a:lnTo>
                        <a:pt x="0" y="78"/>
                      </a:lnTo>
                      <a:lnTo>
                        <a:pt x="60" y="84"/>
                      </a:lnTo>
                      <a:lnTo>
                        <a:pt x="0" y="78"/>
                      </a:lnTo>
                      <a:lnTo>
                        <a:pt x="48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2" name="Freeform 331"/>
                <p:cNvSpPr>
                  <a:spLocks/>
                </p:cNvSpPr>
                <p:nvPr/>
              </p:nvSpPr>
              <p:spPr bwMode="auto">
                <a:xfrm>
                  <a:off x="2849" y="2099"/>
                  <a:ext cx="108" cy="354"/>
                </a:xfrm>
                <a:custGeom>
                  <a:avLst/>
                  <a:gdLst>
                    <a:gd name="T0" fmla="*/ 108 w 108"/>
                    <a:gd name="T1" fmla="*/ 0 h 354"/>
                    <a:gd name="T2" fmla="*/ 6 w 108"/>
                    <a:gd name="T3" fmla="*/ 354 h 354"/>
                    <a:gd name="T4" fmla="*/ 54 w 108"/>
                    <a:gd name="T5" fmla="*/ 288 h 354"/>
                    <a:gd name="T6" fmla="*/ 6 w 108"/>
                    <a:gd name="T7" fmla="*/ 354 h 354"/>
                    <a:gd name="T8" fmla="*/ 0 w 108"/>
                    <a:gd name="T9" fmla="*/ 270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354"/>
                    <a:gd name="T17" fmla="*/ 108 w 108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354">
                      <a:moveTo>
                        <a:pt x="108" y="0"/>
                      </a:moveTo>
                      <a:lnTo>
                        <a:pt x="6" y="354"/>
                      </a:lnTo>
                      <a:lnTo>
                        <a:pt x="54" y="288"/>
                      </a:lnTo>
                      <a:lnTo>
                        <a:pt x="6" y="354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3" name="Freeform 332"/>
                <p:cNvSpPr>
                  <a:spLocks/>
                </p:cNvSpPr>
                <p:nvPr/>
              </p:nvSpPr>
              <p:spPr bwMode="auto">
                <a:xfrm>
                  <a:off x="2957" y="2021"/>
                  <a:ext cx="180" cy="78"/>
                </a:xfrm>
                <a:custGeom>
                  <a:avLst/>
                  <a:gdLst>
                    <a:gd name="T0" fmla="*/ 0 w 180"/>
                    <a:gd name="T1" fmla="*/ 78 h 78"/>
                    <a:gd name="T2" fmla="*/ 180 w 180"/>
                    <a:gd name="T3" fmla="*/ 0 h 78"/>
                    <a:gd name="T4" fmla="*/ 138 w 180"/>
                    <a:gd name="T5" fmla="*/ 0 h 78"/>
                    <a:gd name="T6" fmla="*/ 180 w 180"/>
                    <a:gd name="T7" fmla="*/ 0 h 78"/>
                    <a:gd name="T8" fmla="*/ 150 w 180"/>
                    <a:gd name="T9" fmla="*/ 3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78"/>
                    <a:gd name="T17" fmla="*/ 180 w 18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78">
                      <a:moveTo>
                        <a:pt x="0" y="78"/>
                      </a:moveTo>
                      <a:lnTo>
                        <a:pt x="180" y="0"/>
                      </a:lnTo>
                      <a:lnTo>
                        <a:pt x="138" y="0"/>
                      </a:lnTo>
                      <a:lnTo>
                        <a:pt x="180" y="0"/>
                      </a:lnTo>
                      <a:lnTo>
                        <a:pt x="150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4" name="Freeform 333"/>
                <p:cNvSpPr>
                  <a:spLocks/>
                </p:cNvSpPr>
                <p:nvPr/>
              </p:nvSpPr>
              <p:spPr bwMode="auto">
                <a:xfrm>
                  <a:off x="2849" y="1823"/>
                  <a:ext cx="108" cy="276"/>
                </a:xfrm>
                <a:custGeom>
                  <a:avLst/>
                  <a:gdLst>
                    <a:gd name="T0" fmla="*/ 108 w 108"/>
                    <a:gd name="T1" fmla="*/ 276 h 276"/>
                    <a:gd name="T2" fmla="*/ 0 w 108"/>
                    <a:gd name="T3" fmla="*/ 0 h 276"/>
                    <a:gd name="T4" fmla="*/ 0 w 108"/>
                    <a:gd name="T5" fmla="*/ 60 h 276"/>
                    <a:gd name="T6" fmla="*/ 0 w 108"/>
                    <a:gd name="T7" fmla="*/ 0 h 276"/>
                    <a:gd name="T8" fmla="*/ 42 w 108"/>
                    <a:gd name="T9" fmla="*/ 48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76"/>
                    <a:gd name="T17" fmla="*/ 108 w 10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76">
                      <a:moveTo>
                        <a:pt x="108" y="276"/>
                      </a:moveTo>
                      <a:lnTo>
                        <a:pt x="0" y="0"/>
                      </a:lnTo>
                      <a:lnTo>
                        <a:pt x="0" y="60"/>
                      </a:lnTo>
                      <a:lnTo>
                        <a:pt x="0" y="0"/>
                      </a:lnTo>
                      <a:lnTo>
                        <a:pt x="4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5" name="Freeform 33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6" cy="336"/>
                </a:xfrm>
                <a:custGeom>
                  <a:avLst/>
                  <a:gdLst>
                    <a:gd name="T0" fmla="*/ 0 w 486"/>
                    <a:gd name="T1" fmla="*/ 0 h 336"/>
                    <a:gd name="T2" fmla="*/ 486 w 486"/>
                    <a:gd name="T3" fmla="*/ 336 h 336"/>
                    <a:gd name="T4" fmla="*/ 414 w 486"/>
                    <a:gd name="T5" fmla="*/ 228 h 336"/>
                    <a:gd name="T6" fmla="*/ 486 w 486"/>
                    <a:gd name="T7" fmla="*/ 336 h 336"/>
                    <a:gd name="T8" fmla="*/ 360 w 486"/>
                    <a:gd name="T9" fmla="*/ 306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6"/>
                    <a:gd name="T16" fmla="*/ 0 h 336"/>
                    <a:gd name="T17" fmla="*/ 486 w 486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6" h="336">
                      <a:moveTo>
                        <a:pt x="0" y="0"/>
                      </a:moveTo>
                      <a:lnTo>
                        <a:pt x="486" y="336"/>
                      </a:lnTo>
                      <a:lnTo>
                        <a:pt x="414" y="228"/>
                      </a:lnTo>
                      <a:lnTo>
                        <a:pt x="486" y="336"/>
                      </a:lnTo>
                      <a:lnTo>
                        <a:pt x="360" y="30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6" name="Freeform 335"/>
                <p:cNvSpPr>
                  <a:spLocks/>
                </p:cNvSpPr>
                <p:nvPr/>
              </p:nvSpPr>
              <p:spPr bwMode="auto">
                <a:xfrm>
                  <a:off x="2921" y="2099"/>
                  <a:ext cx="54" cy="336"/>
                </a:xfrm>
                <a:custGeom>
                  <a:avLst/>
                  <a:gdLst>
                    <a:gd name="T0" fmla="*/ 36 w 54"/>
                    <a:gd name="T1" fmla="*/ 0 h 336"/>
                    <a:gd name="T2" fmla="*/ 30 w 54"/>
                    <a:gd name="T3" fmla="*/ 336 h 336"/>
                    <a:gd name="T4" fmla="*/ 54 w 54"/>
                    <a:gd name="T5" fmla="*/ 270 h 336"/>
                    <a:gd name="T6" fmla="*/ 30 w 54"/>
                    <a:gd name="T7" fmla="*/ 336 h 336"/>
                    <a:gd name="T8" fmla="*/ 0 w 54"/>
                    <a:gd name="T9" fmla="*/ 270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36"/>
                    <a:gd name="T17" fmla="*/ 54 w 54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36">
                      <a:moveTo>
                        <a:pt x="36" y="0"/>
                      </a:moveTo>
                      <a:lnTo>
                        <a:pt x="30" y="336"/>
                      </a:lnTo>
                      <a:lnTo>
                        <a:pt x="54" y="270"/>
                      </a:lnTo>
                      <a:lnTo>
                        <a:pt x="30" y="336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7" name="Freeform 336"/>
                <p:cNvSpPr>
                  <a:spLocks/>
                </p:cNvSpPr>
                <p:nvPr/>
              </p:nvSpPr>
              <p:spPr bwMode="auto">
                <a:xfrm>
                  <a:off x="2957" y="1943"/>
                  <a:ext cx="228" cy="156"/>
                </a:xfrm>
                <a:custGeom>
                  <a:avLst/>
                  <a:gdLst>
                    <a:gd name="T0" fmla="*/ 0 w 228"/>
                    <a:gd name="T1" fmla="*/ 156 h 156"/>
                    <a:gd name="T2" fmla="*/ 228 w 228"/>
                    <a:gd name="T3" fmla="*/ 0 h 156"/>
                    <a:gd name="T4" fmla="*/ 174 w 228"/>
                    <a:gd name="T5" fmla="*/ 12 h 156"/>
                    <a:gd name="T6" fmla="*/ 228 w 228"/>
                    <a:gd name="T7" fmla="*/ 0 h 156"/>
                    <a:gd name="T8" fmla="*/ 198 w 228"/>
                    <a:gd name="T9" fmla="*/ 48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156"/>
                    <a:gd name="T17" fmla="*/ 228 w 228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156">
                      <a:moveTo>
                        <a:pt x="0" y="156"/>
                      </a:moveTo>
                      <a:lnTo>
                        <a:pt x="228" y="0"/>
                      </a:lnTo>
                      <a:lnTo>
                        <a:pt x="174" y="12"/>
                      </a:lnTo>
                      <a:lnTo>
                        <a:pt x="228" y="0"/>
                      </a:lnTo>
                      <a:lnTo>
                        <a:pt x="19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8" name="Freeform 337"/>
                <p:cNvSpPr>
                  <a:spLocks/>
                </p:cNvSpPr>
                <p:nvPr/>
              </p:nvSpPr>
              <p:spPr bwMode="auto">
                <a:xfrm>
                  <a:off x="2801" y="2099"/>
                  <a:ext cx="156" cy="168"/>
                </a:xfrm>
                <a:custGeom>
                  <a:avLst/>
                  <a:gdLst>
                    <a:gd name="T0" fmla="*/ 156 w 156"/>
                    <a:gd name="T1" fmla="*/ 0 h 168"/>
                    <a:gd name="T2" fmla="*/ 0 w 156"/>
                    <a:gd name="T3" fmla="*/ 168 h 168"/>
                    <a:gd name="T4" fmla="*/ 42 w 156"/>
                    <a:gd name="T5" fmla="*/ 144 h 168"/>
                    <a:gd name="T6" fmla="*/ 0 w 156"/>
                    <a:gd name="T7" fmla="*/ 168 h 168"/>
                    <a:gd name="T8" fmla="*/ 18 w 156"/>
                    <a:gd name="T9" fmla="*/ 120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168"/>
                    <a:gd name="T17" fmla="*/ 156 w 156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168">
                      <a:moveTo>
                        <a:pt x="156" y="0"/>
                      </a:moveTo>
                      <a:lnTo>
                        <a:pt x="0" y="168"/>
                      </a:lnTo>
                      <a:lnTo>
                        <a:pt x="42" y="144"/>
                      </a:lnTo>
                      <a:lnTo>
                        <a:pt x="0" y="168"/>
                      </a:lnTo>
                      <a:lnTo>
                        <a:pt x="18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69" name="Freeform 338"/>
                <p:cNvSpPr>
                  <a:spLocks/>
                </p:cNvSpPr>
                <p:nvPr/>
              </p:nvSpPr>
              <p:spPr bwMode="auto">
                <a:xfrm>
                  <a:off x="2729" y="1811"/>
                  <a:ext cx="228" cy="288"/>
                </a:xfrm>
                <a:custGeom>
                  <a:avLst/>
                  <a:gdLst>
                    <a:gd name="T0" fmla="*/ 228 w 228"/>
                    <a:gd name="T1" fmla="*/ 288 h 288"/>
                    <a:gd name="T2" fmla="*/ 0 w 228"/>
                    <a:gd name="T3" fmla="*/ 0 h 288"/>
                    <a:gd name="T4" fmla="*/ 18 w 228"/>
                    <a:gd name="T5" fmla="*/ 78 h 288"/>
                    <a:gd name="T6" fmla="*/ 0 w 228"/>
                    <a:gd name="T7" fmla="*/ 0 h 288"/>
                    <a:gd name="T8" fmla="*/ 66 w 228"/>
                    <a:gd name="T9" fmla="*/ 42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288"/>
                    <a:gd name="T17" fmla="*/ 228 w 228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288">
                      <a:moveTo>
                        <a:pt x="228" y="288"/>
                      </a:moveTo>
                      <a:lnTo>
                        <a:pt x="0" y="0"/>
                      </a:lnTo>
                      <a:lnTo>
                        <a:pt x="18" y="78"/>
                      </a:lnTo>
                      <a:lnTo>
                        <a:pt x="0" y="0"/>
                      </a:lnTo>
                      <a:lnTo>
                        <a:pt x="6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0" name="Freeform 339"/>
                <p:cNvSpPr>
                  <a:spLocks/>
                </p:cNvSpPr>
                <p:nvPr/>
              </p:nvSpPr>
              <p:spPr bwMode="auto">
                <a:xfrm>
                  <a:off x="2879" y="2099"/>
                  <a:ext cx="78" cy="42"/>
                </a:xfrm>
                <a:custGeom>
                  <a:avLst/>
                  <a:gdLst>
                    <a:gd name="T0" fmla="*/ 78 w 78"/>
                    <a:gd name="T1" fmla="*/ 0 h 42"/>
                    <a:gd name="T2" fmla="*/ 0 w 78"/>
                    <a:gd name="T3" fmla="*/ 42 h 42"/>
                    <a:gd name="T4" fmla="*/ 18 w 78"/>
                    <a:gd name="T5" fmla="*/ 42 h 42"/>
                    <a:gd name="T6" fmla="*/ 0 w 78"/>
                    <a:gd name="T7" fmla="*/ 42 h 42"/>
                    <a:gd name="T8" fmla="*/ 12 w 78"/>
                    <a:gd name="T9" fmla="*/ 30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2"/>
                    <a:gd name="T17" fmla="*/ 78 w 78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2">
                      <a:moveTo>
                        <a:pt x="78" y="0"/>
                      </a:moveTo>
                      <a:lnTo>
                        <a:pt x="0" y="42"/>
                      </a:lnTo>
                      <a:lnTo>
                        <a:pt x="18" y="42"/>
                      </a:lnTo>
                      <a:lnTo>
                        <a:pt x="0" y="42"/>
                      </a:lnTo>
                      <a:lnTo>
                        <a:pt x="12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1" name="Freeform 340"/>
                <p:cNvSpPr>
                  <a:spLocks/>
                </p:cNvSpPr>
                <p:nvPr/>
              </p:nvSpPr>
              <p:spPr bwMode="auto">
                <a:xfrm>
                  <a:off x="2573" y="1991"/>
                  <a:ext cx="384" cy="108"/>
                </a:xfrm>
                <a:custGeom>
                  <a:avLst/>
                  <a:gdLst>
                    <a:gd name="T0" fmla="*/ 384 w 384"/>
                    <a:gd name="T1" fmla="*/ 108 h 108"/>
                    <a:gd name="T2" fmla="*/ 0 w 384"/>
                    <a:gd name="T3" fmla="*/ 12 h 108"/>
                    <a:gd name="T4" fmla="*/ 66 w 384"/>
                    <a:gd name="T5" fmla="*/ 60 h 108"/>
                    <a:gd name="T6" fmla="*/ 0 w 384"/>
                    <a:gd name="T7" fmla="*/ 12 h 108"/>
                    <a:gd name="T8" fmla="*/ 84 w 384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108"/>
                    <a:gd name="T17" fmla="*/ 384 w 384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108">
                      <a:moveTo>
                        <a:pt x="384" y="108"/>
                      </a:moveTo>
                      <a:lnTo>
                        <a:pt x="0" y="12"/>
                      </a:lnTo>
                      <a:lnTo>
                        <a:pt x="66" y="60"/>
                      </a:lnTo>
                      <a:lnTo>
                        <a:pt x="0" y="1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2" name="Freeform 341"/>
                <p:cNvSpPr>
                  <a:spLocks/>
                </p:cNvSpPr>
                <p:nvPr/>
              </p:nvSpPr>
              <p:spPr bwMode="auto">
                <a:xfrm>
                  <a:off x="2957" y="1961"/>
                  <a:ext cx="822" cy="138"/>
                </a:xfrm>
                <a:custGeom>
                  <a:avLst/>
                  <a:gdLst>
                    <a:gd name="T0" fmla="*/ 0 w 822"/>
                    <a:gd name="T1" fmla="*/ 138 h 138"/>
                    <a:gd name="T2" fmla="*/ 822 w 822"/>
                    <a:gd name="T3" fmla="*/ 48 h 138"/>
                    <a:gd name="T4" fmla="*/ 654 w 822"/>
                    <a:gd name="T5" fmla="*/ 0 h 138"/>
                    <a:gd name="T6" fmla="*/ 822 w 822"/>
                    <a:gd name="T7" fmla="*/ 48 h 138"/>
                    <a:gd name="T8" fmla="*/ 666 w 822"/>
                    <a:gd name="T9" fmla="*/ 132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2"/>
                    <a:gd name="T16" fmla="*/ 0 h 138"/>
                    <a:gd name="T17" fmla="*/ 822 w 822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2" h="138">
                      <a:moveTo>
                        <a:pt x="0" y="138"/>
                      </a:moveTo>
                      <a:lnTo>
                        <a:pt x="822" y="48"/>
                      </a:lnTo>
                      <a:lnTo>
                        <a:pt x="654" y="0"/>
                      </a:lnTo>
                      <a:lnTo>
                        <a:pt x="822" y="48"/>
                      </a:lnTo>
                      <a:lnTo>
                        <a:pt x="666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3" name="Freeform 342"/>
                <p:cNvSpPr>
                  <a:spLocks/>
                </p:cNvSpPr>
                <p:nvPr/>
              </p:nvSpPr>
              <p:spPr bwMode="auto">
                <a:xfrm>
                  <a:off x="2519" y="2003"/>
                  <a:ext cx="438" cy="96"/>
                </a:xfrm>
                <a:custGeom>
                  <a:avLst/>
                  <a:gdLst>
                    <a:gd name="T0" fmla="*/ 438 w 438"/>
                    <a:gd name="T1" fmla="*/ 96 h 96"/>
                    <a:gd name="T2" fmla="*/ 0 w 438"/>
                    <a:gd name="T3" fmla="*/ 18 h 96"/>
                    <a:gd name="T4" fmla="*/ 84 w 438"/>
                    <a:gd name="T5" fmla="*/ 66 h 96"/>
                    <a:gd name="T6" fmla="*/ 0 w 438"/>
                    <a:gd name="T7" fmla="*/ 18 h 96"/>
                    <a:gd name="T8" fmla="*/ 96 w 438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96"/>
                    <a:gd name="T17" fmla="*/ 438 w 438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96">
                      <a:moveTo>
                        <a:pt x="438" y="96"/>
                      </a:moveTo>
                      <a:lnTo>
                        <a:pt x="0" y="18"/>
                      </a:lnTo>
                      <a:lnTo>
                        <a:pt x="84" y="66"/>
                      </a:lnTo>
                      <a:lnTo>
                        <a:pt x="0" y="18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4" name="Freeform 343"/>
                <p:cNvSpPr>
                  <a:spLocks/>
                </p:cNvSpPr>
                <p:nvPr/>
              </p:nvSpPr>
              <p:spPr bwMode="auto">
                <a:xfrm>
                  <a:off x="2519" y="2027"/>
                  <a:ext cx="438" cy="72"/>
                </a:xfrm>
                <a:custGeom>
                  <a:avLst/>
                  <a:gdLst>
                    <a:gd name="T0" fmla="*/ 438 w 438"/>
                    <a:gd name="T1" fmla="*/ 72 h 72"/>
                    <a:gd name="T2" fmla="*/ 0 w 438"/>
                    <a:gd name="T3" fmla="*/ 24 h 72"/>
                    <a:gd name="T4" fmla="*/ 84 w 438"/>
                    <a:gd name="T5" fmla="*/ 66 h 72"/>
                    <a:gd name="T6" fmla="*/ 0 w 438"/>
                    <a:gd name="T7" fmla="*/ 24 h 72"/>
                    <a:gd name="T8" fmla="*/ 90 w 438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72"/>
                    <a:gd name="T17" fmla="*/ 438 w 43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72">
                      <a:moveTo>
                        <a:pt x="438" y="72"/>
                      </a:moveTo>
                      <a:lnTo>
                        <a:pt x="0" y="24"/>
                      </a:lnTo>
                      <a:lnTo>
                        <a:pt x="84" y="66"/>
                      </a:lnTo>
                      <a:lnTo>
                        <a:pt x="0" y="24"/>
                      </a:lnTo>
                      <a:lnTo>
                        <a:pt x="9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5" name="Freeform 344"/>
                <p:cNvSpPr>
                  <a:spLocks/>
                </p:cNvSpPr>
                <p:nvPr/>
              </p:nvSpPr>
              <p:spPr bwMode="auto">
                <a:xfrm>
                  <a:off x="2441" y="1877"/>
                  <a:ext cx="516" cy="222"/>
                </a:xfrm>
                <a:custGeom>
                  <a:avLst/>
                  <a:gdLst>
                    <a:gd name="T0" fmla="*/ 516 w 516"/>
                    <a:gd name="T1" fmla="*/ 222 h 222"/>
                    <a:gd name="T2" fmla="*/ 0 w 516"/>
                    <a:gd name="T3" fmla="*/ 0 h 222"/>
                    <a:gd name="T4" fmla="*/ 84 w 516"/>
                    <a:gd name="T5" fmla="*/ 84 h 222"/>
                    <a:gd name="T6" fmla="*/ 0 w 516"/>
                    <a:gd name="T7" fmla="*/ 0 h 222"/>
                    <a:gd name="T8" fmla="*/ 120 w 516"/>
                    <a:gd name="T9" fmla="*/ 0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222"/>
                    <a:gd name="T17" fmla="*/ 516 w 516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222">
                      <a:moveTo>
                        <a:pt x="516" y="222"/>
                      </a:moveTo>
                      <a:lnTo>
                        <a:pt x="0" y="0"/>
                      </a:lnTo>
                      <a:lnTo>
                        <a:pt x="84" y="84"/>
                      </a:lnTo>
                      <a:lnTo>
                        <a:pt x="0" y="0"/>
                      </a:lnTo>
                      <a:lnTo>
                        <a:pt x="12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6" name="Freeform 345"/>
                <p:cNvSpPr>
                  <a:spLocks/>
                </p:cNvSpPr>
                <p:nvPr/>
              </p:nvSpPr>
              <p:spPr bwMode="auto">
                <a:xfrm>
                  <a:off x="2957" y="1619"/>
                  <a:ext cx="348" cy="480"/>
                </a:xfrm>
                <a:custGeom>
                  <a:avLst/>
                  <a:gdLst>
                    <a:gd name="T0" fmla="*/ 0 w 348"/>
                    <a:gd name="T1" fmla="*/ 480 h 480"/>
                    <a:gd name="T2" fmla="*/ 348 w 348"/>
                    <a:gd name="T3" fmla="*/ 0 h 480"/>
                    <a:gd name="T4" fmla="*/ 240 w 348"/>
                    <a:gd name="T5" fmla="*/ 66 h 480"/>
                    <a:gd name="T6" fmla="*/ 348 w 348"/>
                    <a:gd name="T7" fmla="*/ 0 h 480"/>
                    <a:gd name="T8" fmla="*/ 318 w 348"/>
                    <a:gd name="T9" fmla="*/ 126 h 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8"/>
                    <a:gd name="T16" fmla="*/ 0 h 480"/>
                    <a:gd name="T17" fmla="*/ 348 w 348"/>
                    <a:gd name="T18" fmla="*/ 480 h 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8" h="480">
                      <a:moveTo>
                        <a:pt x="0" y="480"/>
                      </a:moveTo>
                      <a:lnTo>
                        <a:pt x="348" y="0"/>
                      </a:lnTo>
                      <a:lnTo>
                        <a:pt x="240" y="66"/>
                      </a:lnTo>
                      <a:lnTo>
                        <a:pt x="348" y="0"/>
                      </a:lnTo>
                      <a:lnTo>
                        <a:pt x="318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7" name="Freeform 34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26" cy="228"/>
                </a:xfrm>
                <a:custGeom>
                  <a:avLst/>
                  <a:gdLst>
                    <a:gd name="T0" fmla="*/ 0 w 426"/>
                    <a:gd name="T1" fmla="*/ 0 h 228"/>
                    <a:gd name="T2" fmla="*/ 426 w 426"/>
                    <a:gd name="T3" fmla="*/ 228 h 228"/>
                    <a:gd name="T4" fmla="*/ 360 w 426"/>
                    <a:gd name="T5" fmla="*/ 150 h 228"/>
                    <a:gd name="T6" fmla="*/ 426 w 426"/>
                    <a:gd name="T7" fmla="*/ 228 h 228"/>
                    <a:gd name="T8" fmla="*/ 318 w 426"/>
                    <a:gd name="T9" fmla="*/ 21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6"/>
                    <a:gd name="T16" fmla="*/ 0 h 228"/>
                    <a:gd name="T17" fmla="*/ 426 w 42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6" h="228">
                      <a:moveTo>
                        <a:pt x="0" y="0"/>
                      </a:moveTo>
                      <a:lnTo>
                        <a:pt x="426" y="228"/>
                      </a:lnTo>
                      <a:lnTo>
                        <a:pt x="360" y="150"/>
                      </a:lnTo>
                      <a:lnTo>
                        <a:pt x="426" y="228"/>
                      </a:lnTo>
                      <a:lnTo>
                        <a:pt x="318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8" name="Freeform 347"/>
                <p:cNvSpPr>
                  <a:spLocks/>
                </p:cNvSpPr>
                <p:nvPr/>
              </p:nvSpPr>
              <p:spPr bwMode="auto">
                <a:xfrm>
                  <a:off x="2957" y="1817"/>
                  <a:ext cx="138" cy="282"/>
                </a:xfrm>
                <a:custGeom>
                  <a:avLst/>
                  <a:gdLst>
                    <a:gd name="T0" fmla="*/ 0 w 138"/>
                    <a:gd name="T1" fmla="*/ 282 h 282"/>
                    <a:gd name="T2" fmla="*/ 138 w 138"/>
                    <a:gd name="T3" fmla="*/ 0 h 282"/>
                    <a:gd name="T4" fmla="*/ 84 w 138"/>
                    <a:gd name="T5" fmla="*/ 42 h 282"/>
                    <a:gd name="T6" fmla="*/ 138 w 138"/>
                    <a:gd name="T7" fmla="*/ 0 h 282"/>
                    <a:gd name="T8" fmla="*/ 132 w 138"/>
                    <a:gd name="T9" fmla="*/ 66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282"/>
                    <a:gd name="T17" fmla="*/ 138 w 138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282">
                      <a:moveTo>
                        <a:pt x="0" y="282"/>
                      </a:moveTo>
                      <a:lnTo>
                        <a:pt x="138" y="0"/>
                      </a:lnTo>
                      <a:lnTo>
                        <a:pt x="84" y="42"/>
                      </a:lnTo>
                      <a:lnTo>
                        <a:pt x="138" y="0"/>
                      </a:lnTo>
                      <a:lnTo>
                        <a:pt x="13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79" name="Freeform 348"/>
                <p:cNvSpPr>
                  <a:spLocks/>
                </p:cNvSpPr>
                <p:nvPr/>
              </p:nvSpPr>
              <p:spPr bwMode="auto">
                <a:xfrm>
                  <a:off x="2627" y="2021"/>
                  <a:ext cx="330" cy="78"/>
                </a:xfrm>
                <a:custGeom>
                  <a:avLst/>
                  <a:gdLst>
                    <a:gd name="T0" fmla="*/ 330 w 330"/>
                    <a:gd name="T1" fmla="*/ 78 h 78"/>
                    <a:gd name="T2" fmla="*/ 0 w 330"/>
                    <a:gd name="T3" fmla="*/ 12 h 78"/>
                    <a:gd name="T4" fmla="*/ 60 w 330"/>
                    <a:gd name="T5" fmla="*/ 54 h 78"/>
                    <a:gd name="T6" fmla="*/ 0 w 330"/>
                    <a:gd name="T7" fmla="*/ 12 h 78"/>
                    <a:gd name="T8" fmla="*/ 72 w 330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0"/>
                    <a:gd name="T16" fmla="*/ 0 h 78"/>
                    <a:gd name="T17" fmla="*/ 330 w 33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0" h="78">
                      <a:moveTo>
                        <a:pt x="330" y="78"/>
                      </a:moveTo>
                      <a:lnTo>
                        <a:pt x="0" y="12"/>
                      </a:lnTo>
                      <a:lnTo>
                        <a:pt x="60" y="54"/>
                      </a:lnTo>
                      <a:lnTo>
                        <a:pt x="0" y="12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0" name="Freeform 34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390"/>
                </a:xfrm>
                <a:custGeom>
                  <a:avLst/>
                  <a:gdLst>
                    <a:gd name="T0" fmla="*/ 0 w 234"/>
                    <a:gd name="T1" fmla="*/ 0 h 390"/>
                    <a:gd name="T2" fmla="*/ 234 w 234"/>
                    <a:gd name="T3" fmla="*/ 390 h 390"/>
                    <a:gd name="T4" fmla="*/ 216 w 234"/>
                    <a:gd name="T5" fmla="*/ 294 h 390"/>
                    <a:gd name="T6" fmla="*/ 234 w 234"/>
                    <a:gd name="T7" fmla="*/ 390 h 390"/>
                    <a:gd name="T8" fmla="*/ 156 w 234"/>
                    <a:gd name="T9" fmla="*/ 330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390"/>
                    <a:gd name="T17" fmla="*/ 234 w 234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390">
                      <a:moveTo>
                        <a:pt x="0" y="0"/>
                      </a:moveTo>
                      <a:lnTo>
                        <a:pt x="234" y="390"/>
                      </a:lnTo>
                      <a:lnTo>
                        <a:pt x="216" y="294"/>
                      </a:lnTo>
                      <a:lnTo>
                        <a:pt x="234" y="390"/>
                      </a:lnTo>
                      <a:lnTo>
                        <a:pt x="156" y="3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1" name="Freeform 350"/>
                <p:cNvSpPr>
                  <a:spLocks/>
                </p:cNvSpPr>
                <p:nvPr/>
              </p:nvSpPr>
              <p:spPr bwMode="auto">
                <a:xfrm>
                  <a:off x="2663" y="1859"/>
                  <a:ext cx="294" cy="240"/>
                </a:xfrm>
                <a:custGeom>
                  <a:avLst/>
                  <a:gdLst>
                    <a:gd name="T0" fmla="*/ 294 w 294"/>
                    <a:gd name="T1" fmla="*/ 240 h 240"/>
                    <a:gd name="T2" fmla="*/ 0 w 294"/>
                    <a:gd name="T3" fmla="*/ 0 h 240"/>
                    <a:gd name="T4" fmla="*/ 42 w 294"/>
                    <a:gd name="T5" fmla="*/ 72 h 240"/>
                    <a:gd name="T6" fmla="*/ 0 w 294"/>
                    <a:gd name="T7" fmla="*/ 0 h 240"/>
                    <a:gd name="T8" fmla="*/ 78 w 294"/>
                    <a:gd name="T9" fmla="*/ 24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4"/>
                    <a:gd name="T16" fmla="*/ 0 h 240"/>
                    <a:gd name="T17" fmla="*/ 294 w 294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4" h="240">
                      <a:moveTo>
                        <a:pt x="294" y="240"/>
                      </a:moveTo>
                      <a:lnTo>
                        <a:pt x="0" y="0"/>
                      </a:lnTo>
                      <a:lnTo>
                        <a:pt x="42" y="72"/>
                      </a:lnTo>
                      <a:lnTo>
                        <a:pt x="0" y="0"/>
                      </a:lnTo>
                      <a:lnTo>
                        <a:pt x="7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2" name="Freeform 351"/>
                <p:cNvSpPr>
                  <a:spLocks/>
                </p:cNvSpPr>
                <p:nvPr/>
              </p:nvSpPr>
              <p:spPr bwMode="auto">
                <a:xfrm>
                  <a:off x="2945" y="1937"/>
                  <a:ext cx="24" cy="162"/>
                </a:xfrm>
                <a:custGeom>
                  <a:avLst/>
                  <a:gdLst>
                    <a:gd name="T0" fmla="*/ 12 w 24"/>
                    <a:gd name="T1" fmla="*/ 162 h 162"/>
                    <a:gd name="T2" fmla="*/ 12 w 24"/>
                    <a:gd name="T3" fmla="*/ 0 h 162"/>
                    <a:gd name="T4" fmla="*/ 0 w 24"/>
                    <a:gd name="T5" fmla="*/ 30 h 162"/>
                    <a:gd name="T6" fmla="*/ 12 w 24"/>
                    <a:gd name="T7" fmla="*/ 0 h 162"/>
                    <a:gd name="T8" fmla="*/ 24 w 24"/>
                    <a:gd name="T9" fmla="*/ 3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162"/>
                    <a:gd name="T17" fmla="*/ 24 w 24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162">
                      <a:moveTo>
                        <a:pt x="12" y="162"/>
                      </a:moveTo>
                      <a:lnTo>
                        <a:pt x="12" y="0"/>
                      </a:lnTo>
                      <a:lnTo>
                        <a:pt x="0" y="30"/>
                      </a:lnTo>
                      <a:lnTo>
                        <a:pt x="12" y="0"/>
                      </a:lnTo>
                      <a:lnTo>
                        <a:pt x="2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3" name="Freeform 352"/>
                <p:cNvSpPr>
                  <a:spLocks/>
                </p:cNvSpPr>
                <p:nvPr/>
              </p:nvSpPr>
              <p:spPr bwMode="auto">
                <a:xfrm>
                  <a:off x="2957" y="1943"/>
                  <a:ext cx="420" cy="156"/>
                </a:xfrm>
                <a:custGeom>
                  <a:avLst/>
                  <a:gdLst>
                    <a:gd name="T0" fmla="*/ 0 w 420"/>
                    <a:gd name="T1" fmla="*/ 156 h 156"/>
                    <a:gd name="T2" fmla="*/ 420 w 420"/>
                    <a:gd name="T3" fmla="*/ 6 h 156"/>
                    <a:gd name="T4" fmla="*/ 324 w 420"/>
                    <a:gd name="T5" fmla="*/ 0 h 156"/>
                    <a:gd name="T6" fmla="*/ 420 w 420"/>
                    <a:gd name="T7" fmla="*/ 6 h 156"/>
                    <a:gd name="T8" fmla="*/ 348 w 420"/>
                    <a:gd name="T9" fmla="*/ 6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0"/>
                    <a:gd name="T16" fmla="*/ 0 h 156"/>
                    <a:gd name="T17" fmla="*/ 420 w 420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0" h="156">
                      <a:moveTo>
                        <a:pt x="0" y="156"/>
                      </a:moveTo>
                      <a:lnTo>
                        <a:pt x="420" y="6"/>
                      </a:lnTo>
                      <a:lnTo>
                        <a:pt x="324" y="0"/>
                      </a:lnTo>
                      <a:lnTo>
                        <a:pt x="420" y="6"/>
                      </a:lnTo>
                      <a:lnTo>
                        <a:pt x="348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4" name="Freeform 353"/>
                <p:cNvSpPr>
                  <a:spLocks/>
                </p:cNvSpPr>
                <p:nvPr/>
              </p:nvSpPr>
              <p:spPr bwMode="auto">
                <a:xfrm>
                  <a:off x="2717" y="1865"/>
                  <a:ext cx="240" cy="234"/>
                </a:xfrm>
                <a:custGeom>
                  <a:avLst/>
                  <a:gdLst>
                    <a:gd name="T0" fmla="*/ 240 w 240"/>
                    <a:gd name="T1" fmla="*/ 234 h 234"/>
                    <a:gd name="T2" fmla="*/ 0 w 240"/>
                    <a:gd name="T3" fmla="*/ 0 h 234"/>
                    <a:gd name="T4" fmla="*/ 30 w 240"/>
                    <a:gd name="T5" fmla="*/ 66 h 234"/>
                    <a:gd name="T6" fmla="*/ 0 w 240"/>
                    <a:gd name="T7" fmla="*/ 0 h 234"/>
                    <a:gd name="T8" fmla="*/ 66 w 240"/>
                    <a:gd name="T9" fmla="*/ 3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34"/>
                    <a:gd name="T17" fmla="*/ 240 w 240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34">
                      <a:moveTo>
                        <a:pt x="240" y="234"/>
                      </a:moveTo>
                      <a:lnTo>
                        <a:pt x="0" y="0"/>
                      </a:lnTo>
                      <a:lnTo>
                        <a:pt x="30" y="66"/>
                      </a:lnTo>
                      <a:lnTo>
                        <a:pt x="0" y="0"/>
                      </a:lnTo>
                      <a:lnTo>
                        <a:pt x="6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5" name="Freeform 354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60" cy="246"/>
                </a:xfrm>
                <a:custGeom>
                  <a:avLst/>
                  <a:gdLst>
                    <a:gd name="T0" fmla="*/ 60 w 60"/>
                    <a:gd name="T1" fmla="*/ 0 h 246"/>
                    <a:gd name="T2" fmla="*/ 6 w 60"/>
                    <a:gd name="T3" fmla="*/ 246 h 246"/>
                    <a:gd name="T4" fmla="*/ 42 w 60"/>
                    <a:gd name="T5" fmla="*/ 204 h 246"/>
                    <a:gd name="T6" fmla="*/ 6 w 60"/>
                    <a:gd name="T7" fmla="*/ 246 h 246"/>
                    <a:gd name="T8" fmla="*/ 0 w 60"/>
                    <a:gd name="T9" fmla="*/ 192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46"/>
                    <a:gd name="T17" fmla="*/ 60 w 60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46">
                      <a:moveTo>
                        <a:pt x="60" y="0"/>
                      </a:moveTo>
                      <a:lnTo>
                        <a:pt x="6" y="246"/>
                      </a:lnTo>
                      <a:lnTo>
                        <a:pt x="42" y="204"/>
                      </a:lnTo>
                      <a:lnTo>
                        <a:pt x="6" y="246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6" name="Freeform 355"/>
                <p:cNvSpPr>
                  <a:spLocks/>
                </p:cNvSpPr>
                <p:nvPr/>
              </p:nvSpPr>
              <p:spPr bwMode="auto">
                <a:xfrm>
                  <a:off x="2957" y="2027"/>
                  <a:ext cx="642" cy="102"/>
                </a:xfrm>
                <a:custGeom>
                  <a:avLst/>
                  <a:gdLst>
                    <a:gd name="T0" fmla="*/ 0 w 642"/>
                    <a:gd name="T1" fmla="*/ 72 h 102"/>
                    <a:gd name="T2" fmla="*/ 642 w 642"/>
                    <a:gd name="T3" fmla="*/ 42 h 102"/>
                    <a:gd name="T4" fmla="*/ 510 w 642"/>
                    <a:gd name="T5" fmla="*/ 0 h 102"/>
                    <a:gd name="T6" fmla="*/ 642 w 642"/>
                    <a:gd name="T7" fmla="*/ 42 h 102"/>
                    <a:gd name="T8" fmla="*/ 516 w 642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2"/>
                    <a:gd name="T16" fmla="*/ 0 h 102"/>
                    <a:gd name="T17" fmla="*/ 642 w 642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2" h="102">
                      <a:moveTo>
                        <a:pt x="0" y="72"/>
                      </a:moveTo>
                      <a:lnTo>
                        <a:pt x="642" y="42"/>
                      </a:lnTo>
                      <a:lnTo>
                        <a:pt x="510" y="0"/>
                      </a:lnTo>
                      <a:lnTo>
                        <a:pt x="642" y="42"/>
                      </a:lnTo>
                      <a:lnTo>
                        <a:pt x="516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7" name="Freeform 356"/>
                <p:cNvSpPr>
                  <a:spLocks/>
                </p:cNvSpPr>
                <p:nvPr/>
              </p:nvSpPr>
              <p:spPr bwMode="auto">
                <a:xfrm>
                  <a:off x="2669" y="1901"/>
                  <a:ext cx="288" cy="198"/>
                </a:xfrm>
                <a:custGeom>
                  <a:avLst/>
                  <a:gdLst>
                    <a:gd name="T0" fmla="*/ 288 w 288"/>
                    <a:gd name="T1" fmla="*/ 198 h 198"/>
                    <a:gd name="T2" fmla="*/ 0 w 288"/>
                    <a:gd name="T3" fmla="*/ 0 h 198"/>
                    <a:gd name="T4" fmla="*/ 42 w 288"/>
                    <a:gd name="T5" fmla="*/ 60 h 198"/>
                    <a:gd name="T6" fmla="*/ 0 w 288"/>
                    <a:gd name="T7" fmla="*/ 0 h 198"/>
                    <a:gd name="T8" fmla="*/ 72 w 288"/>
                    <a:gd name="T9" fmla="*/ 18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198"/>
                    <a:gd name="T17" fmla="*/ 288 w 288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198">
                      <a:moveTo>
                        <a:pt x="288" y="198"/>
                      </a:moveTo>
                      <a:lnTo>
                        <a:pt x="0" y="0"/>
                      </a:lnTo>
                      <a:lnTo>
                        <a:pt x="42" y="60"/>
                      </a:lnTo>
                      <a:lnTo>
                        <a:pt x="0" y="0"/>
                      </a:lnTo>
                      <a:lnTo>
                        <a:pt x="72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8" name="Freeform 357"/>
                <p:cNvSpPr>
                  <a:spLocks/>
                </p:cNvSpPr>
                <p:nvPr/>
              </p:nvSpPr>
              <p:spPr bwMode="auto">
                <a:xfrm>
                  <a:off x="2957" y="1907"/>
                  <a:ext cx="516" cy="192"/>
                </a:xfrm>
                <a:custGeom>
                  <a:avLst/>
                  <a:gdLst>
                    <a:gd name="T0" fmla="*/ 0 w 516"/>
                    <a:gd name="T1" fmla="*/ 192 h 192"/>
                    <a:gd name="T2" fmla="*/ 516 w 516"/>
                    <a:gd name="T3" fmla="*/ 6 h 192"/>
                    <a:gd name="T4" fmla="*/ 396 w 516"/>
                    <a:gd name="T5" fmla="*/ 0 h 192"/>
                    <a:gd name="T6" fmla="*/ 516 w 516"/>
                    <a:gd name="T7" fmla="*/ 6 h 192"/>
                    <a:gd name="T8" fmla="*/ 426 w 516"/>
                    <a:gd name="T9" fmla="*/ 84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192"/>
                    <a:gd name="T17" fmla="*/ 516 w 516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192">
                      <a:moveTo>
                        <a:pt x="0" y="192"/>
                      </a:moveTo>
                      <a:lnTo>
                        <a:pt x="516" y="6"/>
                      </a:lnTo>
                      <a:lnTo>
                        <a:pt x="396" y="0"/>
                      </a:lnTo>
                      <a:lnTo>
                        <a:pt x="516" y="6"/>
                      </a:lnTo>
                      <a:lnTo>
                        <a:pt x="426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89" name="Freeform 358"/>
                <p:cNvSpPr>
                  <a:spLocks/>
                </p:cNvSpPr>
                <p:nvPr/>
              </p:nvSpPr>
              <p:spPr bwMode="auto">
                <a:xfrm>
                  <a:off x="2957" y="2051"/>
                  <a:ext cx="240" cy="48"/>
                </a:xfrm>
                <a:custGeom>
                  <a:avLst/>
                  <a:gdLst>
                    <a:gd name="T0" fmla="*/ 0 w 240"/>
                    <a:gd name="T1" fmla="*/ 48 h 48"/>
                    <a:gd name="T2" fmla="*/ 240 w 240"/>
                    <a:gd name="T3" fmla="*/ 12 h 48"/>
                    <a:gd name="T4" fmla="*/ 192 w 240"/>
                    <a:gd name="T5" fmla="*/ 0 h 48"/>
                    <a:gd name="T6" fmla="*/ 240 w 240"/>
                    <a:gd name="T7" fmla="*/ 12 h 48"/>
                    <a:gd name="T8" fmla="*/ 198 w 240"/>
                    <a:gd name="T9" fmla="*/ 36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48"/>
                    <a:gd name="T17" fmla="*/ 240 w 240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48">
                      <a:moveTo>
                        <a:pt x="0" y="48"/>
                      </a:moveTo>
                      <a:lnTo>
                        <a:pt x="240" y="12"/>
                      </a:lnTo>
                      <a:lnTo>
                        <a:pt x="192" y="0"/>
                      </a:lnTo>
                      <a:lnTo>
                        <a:pt x="240" y="12"/>
                      </a:lnTo>
                      <a:lnTo>
                        <a:pt x="19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0" name="Freeform 359"/>
                <p:cNvSpPr>
                  <a:spLocks/>
                </p:cNvSpPr>
                <p:nvPr/>
              </p:nvSpPr>
              <p:spPr bwMode="auto">
                <a:xfrm>
                  <a:off x="2897" y="1829"/>
                  <a:ext cx="60" cy="270"/>
                </a:xfrm>
                <a:custGeom>
                  <a:avLst/>
                  <a:gdLst>
                    <a:gd name="T0" fmla="*/ 60 w 60"/>
                    <a:gd name="T1" fmla="*/ 270 h 270"/>
                    <a:gd name="T2" fmla="*/ 12 w 60"/>
                    <a:gd name="T3" fmla="*/ 0 h 270"/>
                    <a:gd name="T4" fmla="*/ 0 w 60"/>
                    <a:gd name="T5" fmla="*/ 60 h 270"/>
                    <a:gd name="T6" fmla="*/ 12 w 60"/>
                    <a:gd name="T7" fmla="*/ 0 h 270"/>
                    <a:gd name="T8" fmla="*/ 42 w 60"/>
                    <a:gd name="T9" fmla="*/ 48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70"/>
                    <a:gd name="T17" fmla="*/ 60 w 60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70">
                      <a:moveTo>
                        <a:pt x="60" y="270"/>
                      </a:moveTo>
                      <a:lnTo>
                        <a:pt x="12" y="0"/>
                      </a:lnTo>
                      <a:lnTo>
                        <a:pt x="0" y="60"/>
                      </a:lnTo>
                      <a:lnTo>
                        <a:pt x="12" y="0"/>
                      </a:lnTo>
                      <a:lnTo>
                        <a:pt x="4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1" name="Freeform 360"/>
                <p:cNvSpPr>
                  <a:spLocks/>
                </p:cNvSpPr>
                <p:nvPr/>
              </p:nvSpPr>
              <p:spPr bwMode="auto">
                <a:xfrm>
                  <a:off x="2897" y="2075"/>
                  <a:ext cx="60" cy="24"/>
                </a:xfrm>
                <a:custGeom>
                  <a:avLst/>
                  <a:gdLst>
                    <a:gd name="T0" fmla="*/ 60 w 60"/>
                    <a:gd name="T1" fmla="*/ 24 h 24"/>
                    <a:gd name="T2" fmla="*/ 0 w 60"/>
                    <a:gd name="T3" fmla="*/ 0 h 24"/>
                    <a:gd name="T4" fmla="*/ 12 w 60"/>
                    <a:gd name="T5" fmla="*/ 6 h 24"/>
                    <a:gd name="T6" fmla="*/ 0 w 60"/>
                    <a:gd name="T7" fmla="*/ 0 h 24"/>
                    <a:gd name="T8" fmla="*/ 12 w 60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4"/>
                    <a:gd name="T17" fmla="*/ 60 w 60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4">
                      <a:moveTo>
                        <a:pt x="60" y="24"/>
                      </a:moveTo>
                      <a:lnTo>
                        <a:pt x="0" y="0"/>
                      </a:lnTo>
                      <a:lnTo>
                        <a:pt x="12" y="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2" name="Freeform 361"/>
                <p:cNvSpPr>
                  <a:spLocks/>
                </p:cNvSpPr>
                <p:nvPr/>
              </p:nvSpPr>
              <p:spPr bwMode="auto">
                <a:xfrm>
                  <a:off x="2795" y="2099"/>
                  <a:ext cx="162" cy="210"/>
                </a:xfrm>
                <a:custGeom>
                  <a:avLst/>
                  <a:gdLst>
                    <a:gd name="T0" fmla="*/ 162 w 162"/>
                    <a:gd name="T1" fmla="*/ 0 h 210"/>
                    <a:gd name="T2" fmla="*/ 0 w 162"/>
                    <a:gd name="T3" fmla="*/ 210 h 210"/>
                    <a:gd name="T4" fmla="*/ 48 w 162"/>
                    <a:gd name="T5" fmla="*/ 180 h 210"/>
                    <a:gd name="T6" fmla="*/ 0 w 162"/>
                    <a:gd name="T7" fmla="*/ 210 h 210"/>
                    <a:gd name="T8" fmla="*/ 18 w 162"/>
                    <a:gd name="T9" fmla="*/ 150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210"/>
                    <a:gd name="T17" fmla="*/ 162 w 162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210">
                      <a:moveTo>
                        <a:pt x="162" y="0"/>
                      </a:moveTo>
                      <a:lnTo>
                        <a:pt x="0" y="210"/>
                      </a:lnTo>
                      <a:lnTo>
                        <a:pt x="48" y="180"/>
                      </a:lnTo>
                      <a:lnTo>
                        <a:pt x="0" y="210"/>
                      </a:lnTo>
                      <a:lnTo>
                        <a:pt x="18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3" name="Freeform 362"/>
                <p:cNvSpPr>
                  <a:spLocks/>
                </p:cNvSpPr>
                <p:nvPr/>
              </p:nvSpPr>
              <p:spPr bwMode="auto">
                <a:xfrm>
                  <a:off x="2861" y="2099"/>
                  <a:ext cx="96" cy="360"/>
                </a:xfrm>
                <a:custGeom>
                  <a:avLst/>
                  <a:gdLst>
                    <a:gd name="T0" fmla="*/ 96 w 96"/>
                    <a:gd name="T1" fmla="*/ 0 h 360"/>
                    <a:gd name="T2" fmla="*/ 12 w 96"/>
                    <a:gd name="T3" fmla="*/ 360 h 360"/>
                    <a:gd name="T4" fmla="*/ 60 w 96"/>
                    <a:gd name="T5" fmla="*/ 294 h 360"/>
                    <a:gd name="T6" fmla="*/ 12 w 96"/>
                    <a:gd name="T7" fmla="*/ 360 h 360"/>
                    <a:gd name="T8" fmla="*/ 0 w 96"/>
                    <a:gd name="T9" fmla="*/ 282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360"/>
                    <a:gd name="T17" fmla="*/ 96 w 96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360">
                      <a:moveTo>
                        <a:pt x="96" y="0"/>
                      </a:moveTo>
                      <a:lnTo>
                        <a:pt x="12" y="360"/>
                      </a:lnTo>
                      <a:lnTo>
                        <a:pt x="60" y="294"/>
                      </a:lnTo>
                      <a:lnTo>
                        <a:pt x="12" y="360"/>
                      </a:lnTo>
                      <a:lnTo>
                        <a:pt x="0" y="28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4" name="Freeform 363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78" cy="36"/>
                </a:xfrm>
                <a:custGeom>
                  <a:avLst/>
                  <a:gdLst>
                    <a:gd name="T0" fmla="*/ 0 w 78"/>
                    <a:gd name="T1" fmla="*/ 36 h 36"/>
                    <a:gd name="T2" fmla="*/ 78 w 78"/>
                    <a:gd name="T3" fmla="*/ 0 h 36"/>
                    <a:gd name="T4" fmla="*/ 60 w 78"/>
                    <a:gd name="T5" fmla="*/ 0 h 36"/>
                    <a:gd name="T6" fmla="*/ 78 w 78"/>
                    <a:gd name="T7" fmla="*/ 0 h 36"/>
                    <a:gd name="T8" fmla="*/ 66 w 78"/>
                    <a:gd name="T9" fmla="*/ 1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36"/>
                    <a:gd name="T17" fmla="*/ 78 w 7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36">
                      <a:moveTo>
                        <a:pt x="0" y="36"/>
                      </a:moveTo>
                      <a:lnTo>
                        <a:pt x="78" y="0"/>
                      </a:lnTo>
                      <a:lnTo>
                        <a:pt x="60" y="0"/>
                      </a:lnTo>
                      <a:lnTo>
                        <a:pt x="78" y="0"/>
                      </a:lnTo>
                      <a:lnTo>
                        <a:pt x="66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5" name="Freeform 364"/>
                <p:cNvSpPr>
                  <a:spLocks/>
                </p:cNvSpPr>
                <p:nvPr/>
              </p:nvSpPr>
              <p:spPr bwMode="auto">
                <a:xfrm>
                  <a:off x="2891" y="2099"/>
                  <a:ext cx="114" cy="684"/>
                </a:xfrm>
                <a:custGeom>
                  <a:avLst/>
                  <a:gdLst>
                    <a:gd name="T0" fmla="*/ 66 w 114"/>
                    <a:gd name="T1" fmla="*/ 0 h 684"/>
                    <a:gd name="T2" fmla="*/ 54 w 114"/>
                    <a:gd name="T3" fmla="*/ 684 h 684"/>
                    <a:gd name="T4" fmla="*/ 114 w 114"/>
                    <a:gd name="T5" fmla="*/ 552 h 684"/>
                    <a:gd name="T6" fmla="*/ 54 w 114"/>
                    <a:gd name="T7" fmla="*/ 684 h 684"/>
                    <a:gd name="T8" fmla="*/ 0 w 114"/>
                    <a:gd name="T9" fmla="*/ 546 h 6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684"/>
                    <a:gd name="T17" fmla="*/ 114 w 114"/>
                    <a:gd name="T18" fmla="*/ 684 h 6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684">
                      <a:moveTo>
                        <a:pt x="66" y="0"/>
                      </a:moveTo>
                      <a:lnTo>
                        <a:pt x="54" y="684"/>
                      </a:lnTo>
                      <a:lnTo>
                        <a:pt x="114" y="552"/>
                      </a:lnTo>
                      <a:lnTo>
                        <a:pt x="54" y="684"/>
                      </a:lnTo>
                      <a:lnTo>
                        <a:pt x="0" y="54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6" name="Freeform 365"/>
                <p:cNvSpPr>
                  <a:spLocks/>
                </p:cNvSpPr>
                <p:nvPr/>
              </p:nvSpPr>
              <p:spPr bwMode="auto">
                <a:xfrm>
                  <a:off x="2801" y="2021"/>
                  <a:ext cx="156" cy="78"/>
                </a:xfrm>
                <a:custGeom>
                  <a:avLst/>
                  <a:gdLst>
                    <a:gd name="T0" fmla="*/ 156 w 156"/>
                    <a:gd name="T1" fmla="*/ 78 h 78"/>
                    <a:gd name="T2" fmla="*/ 0 w 156"/>
                    <a:gd name="T3" fmla="*/ 0 h 78"/>
                    <a:gd name="T4" fmla="*/ 24 w 156"/>
                    <a:gd name="T5" fmla="*/ 24 h 78"/>
                    <a:gd name="T6" fmla="*/ 0 w 156"/>
                    <a:gd name="T7" fmla="*/ 0 h 78"/>
                    <a:gd name="T8" fmla="*/ 36 w 156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78"/>
                    <a:gd name="T17" fmla="*/ 156 w 156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78">
                      <a:moveTo>
                        <a:pt x="156" y="78"/>
                      </a:moveTo>
                      <a:lnTo>
                        <a:pt x="0" y="0"/>
                      </a:lnTo>
                      <a:lnTo>
                        <a:pt x="24" y="24"/>
                      </a:lnTo>
                      <a:lnTo>
                        <a:pt x="0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7" name="Freeform 366"/>
                <p:cNvSpPr>
                  <a:spLocks/>
                </p:cNvSpPr>
                <p:nvPr/>
              </p:nvSpPr>
              <p:spPr bwMode="auto">
                <a:xfrm>
                  <a:off x="2957" y="2039"/>
                  <a:ext cx="114" cy="60"/>
                </a:xfrm>
                <a:custGeom>
                  <a:avLst/>
                  <a:gdLst>
                    <a:gd name="T0" fmla="*/ 0 w 114"/>
                    <a:gd name="T1" fmla="*/ 60 h 60"/>
                    <a:gd name="T2" fmla="*/ 114 w 114"/>
                    <a:gd name="T3" fmla="*/ 0 h 60"/>
                    <a:gd name="T4" fmla="*/ 84 w 114"/>
                    <a:gd name="T5" fmla="*/ 6 h 60"/>
                    <a:gd name="T6" fmla="*/ 114 w 114"/>
                    <a:gd name="T7" fmla="*/ 0 h 60"/>
                    <a:gd name="T8" fmla="*/ 96 w 114"/>
                    <a:gd name="T9" fmla="*/ 24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60"/>
                    <a:gd name="T17" fmla="*/ 114 w 114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60">
                      <a:moveTo>
                        <a:pt x="0" y="60"/>
                      </a:moveTo>
                      <a:lnTo>
                        <a:pt x="114" y="0"/>
                      </a:lnTo>
                      <a:lnTo>
                        <a:pt x="84" y="6"/>
                      </a:lnTo>
                      <a:lnTo>
                        <a:pt x="114" y="0"/>
                      </a:lnTo>
                      <a:lnTo>
                        <a:pt x="9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8" name="Freeform 367"/>
                <p:cNvSpPr>
                  <a:spLocks/>
                </p:cNvSpPr>
                <p:nvPr/>
              </p:nvSpPr>
              <p:spPr bwMode="auto">
                <a:xfrm>
                  <a:off x="2909" y="2099"/>
                  <a:ext cx="78" cy="486"/>
                </a:xfrm>
                <a:custGeom>
                  <a:avLst/>
                  <a:gdLst>
                    <a:gd name="T0" fmla="*/ 48 w 78"/>
                    <a:gd name="T1" fmla="*/ 0 h 486"/>
                    <a:gd name="T2" fmla="*/ 36 w 78"/>
                    <a:gd name="T3" fmla="*/ 486 h 486"/>
                    <a:gd name="T4" fmla="*/ 78 w 78"/>
                    <a:gd name="T5" fmla="*/ 390 h 486"/>
                    <a:gd name="T6" fmla="*/ 36 w 78"/>
                    <a:gd name="T7" fmla="*/ 486 h 486"/>
                    <a:gd name="T8" fmla="*/ 0 w 78"/>
                    <a:gd name="T9" fmla="*/ 390 h 4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86"/>
                    <a:gd name="T17" fmla="*/ 78 w 78"/>
                    <a:gd name="T18" fmla="*/ 486 h 4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86">
                      <a:moveTo>
                        <a:pt x="48" y="0"/>
                      </a:moveTo>
                      <a:lnTo>
                        <a:pt x="36" y="486"/>
                      </a:lnTo>
                      <a:lnTo>
                        <a:pt x="78" y="390"/>
                      </a:lnTo>
                      <a:lnTo>
                        <a:pt x="36" y="486"/>
                      </a:lnTo>
                      <a:lnTo>
                        <a:pt x="0" y="3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99" name="Freeform 36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2" cy="36"/>
                </a:xfrm>
                <a:custGeom>
                  <a:avLst/>
                  <a:gdLst>
                    <a:gd name="T0" fmla="*/ 0 w 102"/>
                    <a:gd name="T1" fmla="*/ 0 h 36"/>
                    <a:gd name="T2" fmla="*/ 102 w 102"/>
                    <a:gd name="T3" fmla="*/ 36 h 36"/>
                    <a:gd name="T4" fmla="*/ 84 w 102"/>
                    <a:gd name="T5" fmla="*/ 18 h 36"/>
                    <a:gd name="T6" fmla="*/ 102 w 102"/>
                    <a:gd name="T7" fmla="*/ 36 h 36"/>
                    <a:gd name="T8" fmla="*/ 78 w 102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6"/>
                    <a:gd name="T17" fmla="*/ 102 w 10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6">
                      <a:moveTo>
                        <a:pt x="0" y="0"/>
                      </a:moveTo>
                      <a:lnTo>
                        <a:pt x="102" y="36"/>
                      </a:lnTo>
                      <a:lnTo>
                        <a:pt x="84" y="18"/>
                      </a:lnTo>
                      <a:lnTo>
                        <a:pt x="102" y="36"/>
                      </a:lnTo>
                      <a:lnTo>
                        <a:pt x="7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0" name="Freeform 369"/>
                <p:cNvSpPr>
                  <a:spLocks/>
                </p:cNvSpPr>
                <p:nvPr/>
              </p:nvSpPr>
              <p:spPr bwMode="auto">
                <a:xfrm>
                  <a:off x="2957" y="1913"/>
                  <a:ext cx="150" cy="186"/>
                </a:xfrm>
                <a:custGeom>
                  <a:avLst/>
                  <a:gdLst>
                    <a:gd name="T0" fmla="*/ 0 w 150"/>
                    <a:gd name="T1" fmla="*/ 186 h 186"/>
                    <a:gd name="T2" fmla="*/ 150 w 150"/>
                    <a:gd name="T3" fmla="*/ 0 h 186"/>
                    <a:gd name="T4" fmla="*/ 102 w 150"/>
                    <a:gd name="T5" fmla="*/ 24 h 186"/>
                    <a:gd name="T6" fmla="*/ 150 w 150"/>
                    <a:gd name="T7" fmla="*/ 0 h 186"/>
                    <a:gd name="T8" fmla="*/ 132 w 150"/>
                    <a:gd name="T9" fmla="*/ 4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186"/>
                    <a:gd name="T17" fmla="*/ 150 w 150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186">
                      <a:moveTo>
                        <a:pt x="0" y="186"/>
                      </a:moveTo>
                      <a:lnTo>
                        <a:pt x="150" y="0"/>
                      </a:lnTo>
                      <a:lnTo>
                        <a:pt x="102" y="24"/>
                      </a:lnTo>
                      <a:lnTo>
                        <a:pt x="150" y="0"/>
                      </a:lnTo>
                      <a:lnTo>
                        <a:pt x="13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1" name="Freeform 370"/>
                <p:cNvSpPr>
                  <a:spLocks/>
                </p:cNvSpPr>
                <p:nvPr/>
              </p:nvSpPr>
              <p:spPr bwMode="auto">
                <a:xfrm>
                  <a:off x="2927" y="1997"/>
                  <a:ext cx="30" cy="102"/>
                </a:xfrm>
                <a:custGeom>
                  <a:avLst/>
                  <a:gdLst>
                    <a:gd name="T0" fmla="*/ 30 w 30"/>
                    <a:gd name="T1" fmla="*/ 102 h 102"/>
                    <a:gd name="T2" fmla="*/ 6 w 30"/>
                    <a:gd name="T3" fmla="*/ 0 h 102"/>
                    <a:gd name="T4" fmla="*/ 0 w 30"/>
                    <a:gd name="T5" fmla="*/ 24 h 102"/>
                    <a:gd name="T6" fmla="*/ 6 w 30"/>
                    <a:gd name="T7" fmla="*/ 0 h 102"/>
                    <a:gd name="T8" fmla="*/ 18 w 30"/>
                    <a:gd name="T9" fmla="*/ 18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02"/>
                    <a:gd name="T17" fmla="*/ 30 w 3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02">
                      <a:moveTo>
                        <a:pt x="30" y="102"/>
                      </a:moveTo>
                      <a:lnTo>
                        <a:pt x="6" y="0"/>
                      </a:lnTo>
                      <a:lnTo>
                        <a:pt x="0" y="24"/>
                      </a:lnTo>
                      <a:lnTo>
                        <a:pt x="6" y="0"/>
                      </a:lnTo>
                      <a:lnTo>
                        <a:pt x="1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2" name="Freeform 371"/>
                <p:cNvSpPr>
                  <a:spLocks/>
                </p:cNvSpPr>
                <p:nvPr/>
              </p:nvSpPr>
              <p:spPr bwMode="auto">
                <a:xfrm>
                  <a:off x="2855" y="2099"/>
                  <a:ext cx="102" cy="96"/>
                </a:xfrm>
                <a:custGeom>
                  <a:avLst/>
                  <a:gdLst>
                    <a:gd name="T0" fmla="*/ 102 w 102"/>
                    <a:gd name="T1" fmla="*/ 0 h 96"/>
                    <a:gd name="T2" fmla="*/ 0 w 102"/>
                    <a:gd name="T3" fmla="*/ 96 h 96"/>
                    <a:gd name="T4" fmla="*/ 30 w 102"/>
                    <a:gd name="T5" fmla="*/ 84 h 96"/>
                    <a:gd name="T6" fmla="*/ 0 w 102"/>
                    <a:gd name="T7" fmla="*/ 96 h 96"/>
                    <a:gd name="T8" fmla="*/ 12 w 102"/>
                    <a:gd name="T9" fmla="*/ 6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96"/>
                    <a:gd name="T17" fmla="*/ 102 w 10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96">
                      <a:moveTo>
                        <a:pt x="102" y="0"/>
                      </a:moveTo>
                      <a:lnTo>
                        <a:pt x="0" y="96"/>
                      </a:lnTo>
                      <a:lnTo>
                        <a:pt x="30" y="84"/>
                      </a:lnTo>
                      <a:lnTo>
                        <a:pt x="0" y="96"/>
                      </a:lnTo>
                      <a:lnTo>
                        <a:pt x="1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3" name="Freeform 372"/>
                <p:cNvSpPr>
                  <a:spLocks/>
                </p:cNvSpPr>
                <p:nvPr/>
              </p:nvSpPr>
              <p:spPr bwMode="auto">
                <a:xfrm>
                  <a:off x="2837" y="2099"/>
                  <a:ext cx="120" cy="288"/>
                </a:xfrm>
                <a:custGeom>
                  <a:avLst/>
                  <a:gdLst>
                    <a:gd name="T0" fmla="*/ 120 w 120"/>
                    <a:gd name="T1" fmla="*/ 0 h 288"/>
                    <a:gd name="T2" fmla="*/ 0 w 120"/>
                    <a:gd name="T3" fmla="*/ 288 h 288"/>
                    <a:gd name="T4" fmla="*/ 48 w 120"/>
                    <a:gd name="T5" fmla="*/ 240 h 288"/>
                    <a:gd name="T6" fmla="*/ 0 w 120"/>
                    <a:gd name="T7" fmla="*/ 288 h 288"/>
                    <a:gd name="T8" fmla="*/ 0 w 120"/>
                    <a:gd name="T9" fmla="*/ 222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288"/>
                    <a:gd name="T17" fmla="*/ 120 w 120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288">
                      <a:moveTo>
                        <a:pt x="120" y="0"/>
                      </a:moveTo>
                      <a:lnTo>
                        <a:pt x="0" y="288"/>
                      </a:lnTo>
                      <a:lnTo>
                        <a:pt x="48" y="240"/>
                      </a:lnTo>
                      <a:lnTo>
                        <a:pt x="0" y="288"/>
                      </a:lnTo>
                      <a:lnTo>
                        <a:pt x="0" y="22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4" name="Freeform 373"/>
                <p:cNvSpPr>
                  <a:spLocks/>
                </p:cNvSpPr>
                <p:nvPr/>
              </p:nvSpPr>
              <p:spPr bwMode="auto">
                <a:xfrm>
                  <a:off x="2957" y="1715"/>
                  <a:ext cx="90" cy="384"/>
                </a:xfrm>
                <a:custGeom>
                  <a:avLst/>
                  <a:gdLst>
                    <a:gd name="T0" fmla="*/ 0 w 90"/>
                    <a:gd name="T1" fmla="*/ 384 h 384"/>
                    <a:gd name="T2" fmla="*/ 72 w 90"/>
                    <a:gd name="T3" fmla="*/ 0 h 384"/>
                    <a:gd name="T4" fmla="*/ 24 w 90"/>
                    <a:gd name="T5" fmla="*/ 72 h 384"/>
                    <a:gd name="T6" fmla="*/ 72 w 90"/>
                    <a:gd name="T7" fmla="*/ 0 h 384"/>
                    <a:gd name="T8" fmla="*/ 90 w 90"/>
                    <a:gd name="T9" fmla="*/ 84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384"/>
                    <a:gd name="T17" fmla="*/ 90 w 90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384">
                      <a:moveTo>
                        <a:pt x="0" y="384"/>
                      </a:moveTo>
                      <a:lnTo>
                        <a:pt x="72" y="0"/>
                      </a:lnTo>
                      <a:lnTo>
                        <a:pt x="24" y="72"/>
                      </a:lnTo>
                      <a:lnTo>
                        <a:pt x="72" y="0"/>
                      </a:lnTo>
                      <a:lnTo>
                        <a:pt x="90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5" name="Freeform 374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150"/>
                </a:xfrm>
                <a:custGeom>
                  <a:avLst/>
                  <a:gdLst>
                    <a:gd name="T0" fmla="*/ 180 w 180"/>
                    <a:gd name="T1" fmla="*/ 0 h 150"/>
                    <a:gd name="T2" fmla="*/ 0 w 180"/>
                    <a:gd name="T3" fmla="*/ 150 h 150"/>
                    <a:gd name="T4" fmla="*/ 48 w 180"/>
                    <a:gd name="T5" fmla="*/ 132 h 150"/>
                    <a:gd name="T6" fmla="*/ 0 w 180"/>
                    <a:gd name="T7" fmla="*/ 150 h 150"/>
                    <a:gd name="T8" fmla="*/ 24 w 180"/>
                    <a:gd name="T9" fmla="*/ 108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150"/>
                    <a:gd name="T17" fmla="*/ 180 w 180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150">
                      <a:moveTo>
                        <a:pt x="180" y="0"/>
                      </a:moveTo>
                      <a:lnTo>
                        <a:pt x="0" y="150"/>
                      </a:lnTo>
                      <a:lnTo>
                        <a:pt x="48" y="132"/>
                      </a:lnTo>
                      <a:lnTo>
                        <a:pt x="0" y="150"/>
                      </a:lnTo>
                      <a:lnTo>
                        <a:pt x="24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6" name="Freeform 375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222" cy="36"/>
                </a:xfrm>
                <a:custGeom>
                  <a:avLst/>
                  <a:gdLst>
                    <a:gd name="T0" fmla="*/ 0 w 222"/>
                    <a:gd name="T1" fmla="*/ 30 h 36"/>
                    <a:gd name="T2" fmla="*/ 222 w 222"/>
                    <a:gd name="T3" fmla="*/ 12 h 36"/>
                    <a:gd name="T4" fmla="*/ 174 w 222"/>
                    <a:gd name="T5" fmla="*/ 0 h 36"/>
                    <a:gd name="T6" fmla="*/ 222 w 222"/>
                    <a:gd name="T7" fmla="*/ 12 h 36"/>
                    <a:gd name="T8" fmla="*/ 180 w 222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36"/>
                    <a:gd name="T17" fmla="*/ 222 w 22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36">
                      <a:moveTo>
                        <a:pt x="0" y="30"/>
                      </a:moveTo>
                      <a:lnTo>
                        <a:pt x="222" y="12"/>
                      </a:lnTo>
                      <a:lnTo>
                        <a:pt x="174" y="0"/>
                      </a:lnTo>
                      <a:lnTo>
                        <a:pt x="222" y="12"/>
                      </a:lnTo>
                      <a:lnTo>
                        <a:pt x="18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7" name="Freeform 37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74" cy="516"/>
                </a:xfrm>
                <a:custGeom>
                  <a:avLst/>
                  <a:gdLst>
                    <a:gd name="T0" fmla="*/ 0 w 474"/>
                    <a:gd name="T1" fmla="*/ 0 h 516"/>
                    <a:gd name="T2" fmla="*/ 474 w 474"/>
                    <a:gd name="T3" fmla="*/ 516 h 516"/>
                    <a:gd name="T4" fmla="*/ 420 w 474"/>
                    <a:gd name="T5" fmla="*/ 378 h 516"/>
                    <a:gd name="T6" fmla="*/ 474 w 474"/>
                    <a:gd name="T7" fmla="*/ 516 h 516"/>
                    <a:gd name="T8" fmla="*/ 336 w 474"/>
                    <a:gd name="T9" fmla="*/ 450 h 5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516"/>
                    <a:gd name="T17" fmla="*/ 474 w 474"/>
                    <a:gd name="T18" fmla="*/ 516 h 5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516">
                      <a:moveTo>
                        <a:pt x="0" y="0"/>
                      </a:moveTo>
                      <a:lnTo>
                        <a:pt x="474" y="516"/>
                      </a:lnTo>
                      <a:lnTo>
                        <a:pt x="420" y="378"/>
                      </a:lnTo>
                      <a:lnTo>
                        <a:pt x="474" y="516"/>
                      </a:lnTo>
                      <a:lnTo>
                        <a:pt x="336" y="4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8" name="Freeform 377"/>
                <p:cNvSpPr>
                  <a:spLocks/>
                </p:cNvSpPr>
                <p:nvPr/>
              </p:nvSpPr>
              <p:spPr bwMode="auto">
                <a:xfrm>
                  <a:off x="2639" y="2099"/>
                  <a:ext cx="318" cy="234"/>
                </a:xfrm>
                <a:custGeom>
                  <a:avLst/>
                  <a:gdLst>
                    <a:gd name="T0" fmla="*/ 318 w 318"/>
                    <a:gd name="T1" fmla="*/ 0 h 234"/>
                    <a:gd name="T2" fmla="*/ 0 w 318"/>
                    <a:gd name="T3" fmla="*/ 234 h 234"/>
                    <a:gd name="T4" fmla="*/ 84 w 318"/>
                    <a:gd name="T5" fmla="*/ 210 h 234"/>
                    <a:gd name="T6" fmla="*/ 0 w 318"/>
                    <a:gd name="T7" fmla="*/ 234 h 234"/>
                    <a:gd name="T8" fmla="*/ 48 w 318"/>
                    <a:gd name="T9" fmla="*/ 156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8"/>
                    <a:gd name="T16" fmla="*/ 0 h 234"/>
                    <a:gd name="T17" fmla="*/ 318 w 318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8" h="234">
                      <a:moveTo>
                        <a:pt x="318" y="0"/>
                      </a:moveTo>
                      <a:lnTo>
                        <a:pt x="0" y="234"/>
                      </a:lnTo>
                      <a:lnTo>
                        <a:pt x="84" y="210"/>
                      </a:lnTo>
                      <a:lnTo>
                        <a:pt x="0" y="234"/>
                      </a:lnTo>
                      <a:lnTo>
                        <a:pt x="48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09" name="Freeform 378"/>
                <p:cNvSpPr>
                  <a:spLocks/>
                </p:cNvSpPr>
                <p:nvPr/>
              </p:nvSpPr>
              <p:spPr bwMode="auto">
                <a:xfrm>
                  <a:off x="2957" y="1937"/>
                  <a:ext cx="666" cy="162"/>
                </a:xfrm>
                <a:custGeom>
                  <a:avLst/>
                  <a:gdLst>
                    <a:gd name="T0" fmla="*/ 0 w 666"/>
                    <a:gd name="T1" fmla="*/ 162 h 162"/>
                    <a:gd name="T2" fmla="*/ 666 w 666"/>
                    <a:gd name="T3" fmla="*/ 24 h 162"/>
                    <a:gd name="T4" fmla="*/ 522 w 666"/>
                    <a:gd name="T5" fmla="*/ 0 h 162"/>
                    <a:gd name="T6" fmla="*/ 666 w 666"/>
                    <a:gd name="T7" fmla="*/ 24 h 162"/>
                    <a:gd name="T8" fmla="*/ 546 w 666"/>
                    <a:gd name="T9" fmla="*/ 108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6"/>
                    <a:gd name="T16" fmla="*/ 0 h 162"/>
                    <a:gd name="T17" fmla="*/ 666 w 666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6" h="162">
                      <a:moveTo>
                        <a:pt x="0" y="162"/>
                      </a:moveTo>
                      <a:lnTo>
                        <a:pt x="666" y="24"/>
                      </a:lnTo>
                      <a:lnTo>
                        <a:pt x="522" y="0"/>
                      </a:lnTo>
                      <a:lnTo>
                        <a:pt x="666" y="24"/>
                      </a:lnTo>
                      <a:lnTo>
                        <a:pt x="546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0" name="Freeform 379"/>
                <p:cNvSpPr>
                  <a:spLocks/>
                </p:cNvSpPr>
                <p:nvPr/>
              </p:nvSpPr>
              <p:spPr bwMode="auto">
                <a:xfrm>
                  <a:off x="2819" y="2075"/>
                  <a:ext cx="138" cy="24"/>
                </a:xfrm>
                <a:custGeom>
                  <a:avLst/>
                  <a:gdLst>
                    <a:gd name="T0" fmla="*/ 138 w 138"/>
                    <a:gd name="T1" fmla="*/ 24 h 24"/>
                    <a:gd name="T2" fmla="*/ 0 w 138"/>
                    <a:gd name="T3" fmla="*/ 12 h 24"/>
                    <a:gd name="T4" fmla="*/ 30 w 138"/>
                    <a:gd name="T5" fmla="*/ 24 h 24"/>
                    <a:gd name="T6" fmla="*/ 0 w 138"/>
                    <a:gd name="T7" fmla="*/ 12 h 24"/>
                    <a:gd name="T8" fmla="*/ 30 w 138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24"/>
                    <a:gd name="T17" fmla="*/ 138 w 138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24">
                      <a:moveTo>
                        <a:pt x="138" y="24"/>
                      </a:moveTo>
                      <a:lnTo>
                        <a:pt x="0" y="12"/>
                      </a:lnTo>
                      <a:lnTo>
                        <a:pt x="30" y="24"/>
                      </a:lnTo>
                      <a:lnTo>
                        <a:pt x="0" y="12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1" name="Freeform 380"/>
                <p:cNvSpPr>
                  <a:spLocks/>
                </p:cNvSpPr>
                <p:nvPr/>
              </p:nvSpPr>
              <p:spPr bwMode="auto">
                <a:xfrm>
                  <a:off x="2855" y="1799"/>
                  <a:ext cx="102" cy="300"/>
                </a:xfrm>
                <a:custGeom>
                  <a:avLst/>
                  <a:gdLst>
                    <a:gd name="T0" fmla="*/ 102 w 102"/>
                    <a:gd name="T1" fmla="*/ 300 h 300"/>
                    <a:gd name="T2" fmla="*/ 6 w 102"/>
                    <a:gd name="T3" fmla="*/ 0 h 300"/>
                    <a:gd name="T4" fmla="*/ 0 w 102"/>
                    <a:gd name="T5" fmla="*/ 66 h 300"/>
                    <a:gd name="T6" fmla="*/ 6 w 102"/>
                    <a:gd name="T7" fmla="*/ 0 h 300"/>
                    <a:gd name="T8" fmla="*/ 48 w 102"/>
                    <a:gd name="T9" fmla="*/ 48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00"/>
                    <a:gd name="T17" fmla="*/ 102 w 102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00">
                      <a:moveTo>
                        <a:pt x="102" y="300"/>
                      </a:moveTo>
                      <a:lnTo>
                        <a:pt x="6" y="0"/>
                      </a:lnTo>
                      <a:lnTo>
                        <a:pt x="0" y="66"/>
                      </a:lnTo>
                      <a:lnTo>
                        <a:pt x="6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2" name="Freeform 381"/>
                <p:cNvSpPr>
                  <a:spLocks/>
                </p:cNvSpPr>
                <p:nvPr/>
              </p:nvSpPr>
              <p:spPr bwMode="auto">
                <a:xfrm>
                  <a:off x="2939" y="1847"/>
                  <a:ext cx="42" cy="252"/>
                </a:xfrm>
                <a:custGeom>
                  <a:avLst/>
                  <a:gdLst>
                    <a:gd name="T0" fmla="*/ 18 w 42"/>
                    <a:gd name="T1" fmla="*/ 252 h 252"/>
                    <a:gd name="T2" fmla="*/ 24 w 42"/>
                    <a:gd name="T3" fmla="*/ 0 h 252"/>
                    <a:gd name="T4" fmla="*/ 0 w 42"/>
                    <a:gd name="T5" fmla="*/ 48 h 252"/>
                    <a:gd name="T6" fmla="*/ 24 w 42"/>
                    <a:gd name="T7" fmla="*/ 0 h 252"/>
                    <a:gd name="T8" fmla="*/ 42 w 42"/>
                    <a:gd name="T9" fmla="*/ 48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52"/>
                    <a:gd name="T17" fmla="*/ 42 w 42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52">
                      <a:moveTo>
                        <a:pt x="18" y="252"/>
                      </a:moveTo>
                      <a:lnTo>
                        <a:pt x="24" y="0"/>
                      </a:lnTo>
                      <a:lnTo>
                        <a:pt x="0" y="48"/>
                      </a:lnTo>
                      <a:lnTo>
                        <a:pt x="24" y="0"/>
                      </a:lnTo>
                      <a:lnTo>
                        <a:pt x="4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3" name="Freeform 38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6" cy="72"/>
                </a:xfrm>
                <a:custGeom>
                  <a:avLst/>
                  <a:gdLst>
                    <a:gd name="T0" fmla="*/ 0 w 216"/>
                    <a:gd name="T1" fmla="*/ 0 h 72"/>
                    <a:gd name="T2" fmla="*/ 216 w 216"/>
                    <a:gd name="T3" fmla="*/ 66 h 72"/>
                    <a:gd name="T4" fmla="*/ 180 w 216"/>
                    <a:gd name="T5" fmla="*/ 36 h 72"/>
                    <a:gd name="T6" fmla="*/ 216 w 216"/>
                    <a:gd name="T7" fmla="*/ 66 h 72"/>
                    <a:gd name="T8" fmla="*/ 168 w 216"/>
                    <a:gd name="T9" fmla="*/ 7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72"/>
                    <a:gd name="T17" fmla="*/ 216 w 216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72">
                      <a:moveTo>
                        <a:pt x="0" y="0"/>
                      </a:moveTo>
                      <a:lnTo>
                        <a:pt x="216" y="66"/>
                      </a:lnTo>
                      <a:lnTo>
                        <a:pt x="180" y="36"/>
                      </a:lnTo>
                      <a:lnTo>
                        <a:pt x="216" y="66"/>
                      </a:lnTo>
                      <a:lnTo>
                        <a:pt x="168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4" name="Freeform 383"/>
                <p:cNvSpPr>
                  <a:spLocks/>
                </p:cNvSpPr>
                <p:nvPr/>
              </p:nvSpPr>
              <p:spPr bwMode="auto">
                <a:xfrm>
                  <a:off x="2921" y="2057"/>
                  <a:ext cx="36" cy="42"/>
                </a:xfrm>
                <a:custGeom>
                  <a:avLst/>
                  <a:gdLst>
                    <a:gd name="T0" fmla="*/ 36 w 36"/>
                    <a:gd name="T1" fmla="*/ 42 h 42"/>
                    <a:gd name="T2" fmla="*/ 0 w 36"/>
                    <a:gd name="T3" fmla="*/ 0 h 42"/>
                    <a:gd name="T4" fmla="*/ 6 w 36"/>
                    <a:gd name="T5" fmla="*/ 12 h 42"/>
                    <a:gd name="T6" fmla="*/ 0 w 36"/>
                    <a:gd name="T7" fmla="*/ 0 h 42"/>
                    <a:gd name="T8" fmla="*/ 12 w 36"/>
                    <a:gd name="T9" fmla="*/ 6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42"/>
                    <a:gd name="T17" fmla="*/ 36 w 36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42">
                      <a:moveTo>
                        <a:pt x="36" y="42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0" y="0"/>
                      </a:lnTo>
                      <a:lnTo>
                        <a:pt x="12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5" name="Freeform 384"/>
                <p:cNvSpPr>
                  <a:spLocks/>
                </p:cNvSpPr>
                <p:nvPr/>
              </p:nvSpPr>
              <p:spPr bwMode="auto">
                <a:xfrm>
                  <a:off x="2711" y="2099"/>
                  <a:ext cx="246" cy="78"/>
                </a:xfrm>
                <a:custGeom>
                  <a:avLst/>
                  <a:gdLst>
                    <a:gd name="T0" fmla="*/ 246 w 246"/>
                    <a:gd name="T1" fmla="*/ 0 h 78"/>
                    <a:gd name="T2" fmla="*/ 0 w 246"/>
                    <a:gd name="T3" fmla="*/ 72 h 78"/>
                    <a:gd name="T4" fmla="*/ 54 w 246"/>
                    <a:gd name="T5" fmla="*/ 78 h 78"/>
                    <a:gd name="T6" fmla="*/ 0 w 246"/>
                    <a:gd name="T7" fmla="*/ 72 h 78"/>
                    <a:gd name="T8" fmla="*/ 42 w 246"/>
                    <a:gd name="T9" fmla="*/ 36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78"/>
                    <a:gd name="T17" fmla="*/ 246 w 246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78">
                      <a:moveTo>
                        <a:pt x="246" y="0"/>
                      </a:moveTo>
                      <a:lnTo>
                        <a:pt x="0" y="72"/>
                      </a:lnTo>
                      <a:lnTo>
                        <a:pt x="54" y="78"/>
                      </a:lnTo>
                      <a:lnTo>
                        <a:pt x="0" y="72"/>
                      </a:lnTo>
                      <a:lnTo>
                        <a:pt x="42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6" name="Freeform 385"/>
                <p:cNvSpPr>
                  <a:spLocks/>
                </p:cNvSpPr>
                <p:nvPr/>
              </p:nvSpPr>
              <p:spPr bwMode="auto">
                <a:xfrm>
                  <a:off x="2909" y="2099"/>
                  <a:ext cx="54" cy="312"/>
                </a:xfrm>
                <a:custGeom>
                  <a:avLst/>
                  <a:gdLst>
                    <a:gd name="T0" fmla="*/ 48 w 54"/>
                    <a:gd name="T1" fmla="*/ 0 h 312"/>
                    <a:gd name="T2" fmla="*/ 18 w 54"/>
                    <a:gd name="T3" fmla="*/ 312 h 312"/>
                    <a:gd name="T4" fmla="*/ 54 w 54"/>
                    <a:gd name="T5" fmla="*/ 252 h 312"/>
                    <a:gd name="T6" fmla="*/ 18 w 54"/>
                    <a:gd name="T7" fmla="*/ 312 h 312"/>
                    <a:gd name="T8" fmla="*/ 0 w 54"/>
                    <a:gd name="T9" fmla="*/ 246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12"/>
                    <a:gd name="T17" fmla="*/ 54 w 54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12">
                      <a:moveTo>
                        <a:pt x="48" y="0"/>
                      </a:moveTo>
                      <a:lnTo>
                        <a:pt x="18" y="312"/>
                      </a:lnTo>
                      <a:lnTo>
                        <a:pt x="54" y="252"/>
                      </a:lnTo>
                      <a:lnTo>
                        <a:pt x="18" y="312"/>
                      </a:lnTo>
                      <a:lnTo>
                        <a:pt x="0" y="24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7" name="Freeform 38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88" cy="342"/>
                </a:xfrm>
                <a:custGeom>
                  <a:avLst/>
                  <a:gdLst>
                    <a:gd name="T0" fmla="*/ 0 w 288"/>
                    <a:gd name="T1" fmla="*/ 0 h 342"/>
                    <a:gd name="T2" fmla="*/ 288 w 288"/>
                    <a:gd name="T3" fmla="*/ 342 h 342"/>
                    <a:gd name="T4" fmla="*/ 258 w 288"/>
                    <a:gd name="T5" fmla="*/ 252 h 342"/>
                    <a:gd name="T6" fmla="*/ 288 w 288"/>
                    <a:gd name="T7" fmla="*/ 342 h 342"/>
                    <a:gd name="T8" fmla="*/ 204 w 288"/>
                    <a:gd name="T9" fmla="*/ 300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342"/>
                    <a:gd name="T17" fmla="*/ 288 w 288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342">
                      <a:moveTo>
                        <a:pt x="0" y="0"/>
                      </a:moveTo>
                      <a:lnTo>
                        <a:pt x="288" y="342"/>
                      </a:lnTo>
                      <a:lnTo>
                        <a:pt x="258" y="252"/>
                      </a:lnTo>
                      <a:lnTo>
                        <a:pt x="288" y="342"/>
                      </a:lnTo>
                      <a:lnTo>
                        <a:pt x="204" y="30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8" name="Freeform 387"/>
                <p:cNvSpPr>
                  <a:spLocks/>
                </p:cNvSpPr>
                <p:nvPr/>
              </p:nvSpPr>
              <p:spPr bwMode="auto">
                <a:xfrm>
                  <a:off x="2741" y="2099"/>
                  <a:ext cx="216" cy="354"/>
                </a:xfrm>
                <a:custGeom>
                  <a:avLst/>
                  <a:gdLst>
                    <a:gd name="T0" fmla="*/ 216 w 216"/>
                    <a:gd name="T1" fmla="*/ 0 h 354"/>
                    <a:gd name="T2" fmla="*/ 0 w 216"/>
                    <a:gd name="T3" fmla="*/ 354 h 354"/>
                    <a:gd name="T4" fmla="*/ 72 w 216"/>
                    <a:gd name="T5" fmla="*/ 300 h 354"/>
                    <a:gd name="T6" fmla="*/ 0 w 216"/>
                    <a:gd name="T7" fmla="*/ 354 h 354"/>
                    <a:gd name="T8" fmla="*/ 12 w 216"/>
                    <a:gd name="T9" fmla="*/ 264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354"/>
                    <a:gd name="T17" fmla="*/ 216 w 216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354">
                      <a:moveTo>
                        <a:pt x="216" y="0"/>
                      </a:moveTo>
                      <a:lnTo>
                        <a:pt x="0" y="354"/>
                      </a:lnTo>
                      <a:lnTo>
                        <a:pt x="72" y="300"/>
                      </a:lnTo>
                      <a:lnTo>
                        <a:pt x="0" y="354"/>
                      </a:lnTo>
                      <a:lnTo>
                        <a:pt x="12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19" name="Freeform 38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24" cy="204"/>
                </a:xfrm>
                <a:custGeom>
                  <a:avLst/>
                  <a:gdLst>
                    <a:gd name="T0" fmla="*/ 0 w 324"/>
                    <a:gd name="T1" fmla="*/ 0 h 204"/>
                    <a:gd name="T2" fmla="*/ 324 w 324"/>
                    <a:gd name="T3" fmla="*/ 204 h 204"/>
                    <a:gd name="T4" fmla="*/ 276 w 324"/>
                    <a:gd name="T5" fmla="*/ 138 h 204"/>
                    <a:gd name="T6" fmla="*/ 324 w 324"/>
                    <a:gd name="T7" fmla="*/ 204 h 204"/>
                    <a:gd name="T8" fmla="*/ 246 w 324"/>
                    <a:gd name="T9" fmla="*/ 192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204"/>
                    <a:gd name="T17" fmla="*/ 324 w 324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204">
                      <a:moveTo>
                        <a:pt x="0" y="0"/>
                      </a:moveTo>
                      <a:lnTo>
                        <a:pt x="324" y="204"/>
                      </a:lnTo>
                      <a:lnTo>
                        <a:pt x="276" y="138"/>
                      </a:lnTo>
                      <a:lnTo>
                        <a:pt x="324" y="204"/>
                      </a:lnTo>
                      <a:lnTo>
                        <a:pt x="246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0" name="Freeform 389"/>
                <p:cNvSpPr>
                  <a:spLocks/>
                </p:cNvSpPr>
                <p:nvPr/>
              </p:nvSpPr>
              <p:spPr bwMode="auto">
                <a:xfrm>
                  <a:off x="2429" y="1847"/>
                  <a:ext cx="528" cy="252"/>
                </a:xfrm>
                <a:custGeom>
                  <a:avLst/>
                  <a:gdLst>
                    <a:gd name="T0" fmla="*/ 528 w 528"/>
                    <a:gd name="T1" fmla="*/ 252 h 252"/>
                    <a:gd name="T2" fmla="*/ 0 w 528"/>
                    <a:gd name="T3" fmla="*/ 0 h 252"/>
                    <a:gd name="T4" fmla="*/ 84 w 528"/>
                    <a:gd name="T5" fmla="*/ 90 h 252"/>
                    <a:gd name="T6" fmla="*/ 0 w 528"/>
                    <a:gd name="T7" fmla="*/ 0 h 252"/>
                    <a:gd name="T8" fmla="*/ 126 w 528"/>
                    <a:gd name="T9" fmla="*/ 6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8"/>
                    <a:gd name="T16" fmla="*/ 0 h 252"/>
                    <a:gd name="T17" fmla="*/ 528 w 528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8" h="252">
                      <a:moveTo>
                        <a:pt x="528" y="252"/>
                      </a:moveTo>
                      <a:lnTo>
                        <a:pt x="0" y="0"/>
                      </a:lnTo>
                      <a:lnTo>
                        <a:pt x="84" y="90"/>
                      </a:lnTo>
                      <a:lnTo>
                        <a:pt x="0" y="0"/>
                      </a:lnTo>
                      <a:lnTo>
                        <a:pt x="12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1" name="Freeform 390"/>
                <p:cNvSpPr>
                  <a:spLocks/>
                </p:cNvSpPr>
                <p:nvPr/>
              </p:nvSpPr>
              <p:spPr bwMode="auto">
                <a:xfrm>
                  <a:off x="2957" y="1889"/>
                  <a:ext cx="444" cy="210"/>
                </a:xfrm>
                <a:custGeom>
                  <a:avLst/>
                  <a:gdLst>
                    <a:gd name="T0" fmla="*/ 0 w 444"/>
                    <a:gd name="T1" fmla="*/ 210 h 210"/>
                    <a:gd name="T2" fmla="*/ 444 w 444"/>
                    <a:gd name="T3" fmla="*/ 0 h 210"/>
                    <a:gd name="T4" fmla="*/ 336 w 444"/>
                    <a:gd name="T5" fmla="*/ 6 h 210"/>
                    <a:gd name="T6" fmla="*/ 444 w 444"/>
                    <a:gd name="T7" fmla="*/ 0 h 210"/>
                    <a:gd name="T8" fmla="*/ 372 w 444"/>
                    <a:gd name="T9" fmla="*/ 78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4"/>
                    <a:gd name="T16" fmla="*/ 0 h 210"/>
                    <a:gd name="T17" fmla="*/ 444 w 444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4" h="210">
                      <a:moveTo>
                        <a:pt x="0" y="210"/>
                      </a:moveTo>
                      <a:lnTo>
                        <a:pt x="444" y="0"/>
                      </a:lnTo>
                      <a:lnTo>
                        <a:pt x="336" y="6"/>
                      </a:lnTo>
                      <a:lnTo>
                        <a:pt x="444" y="0"/>
                      </a:lnTo>
                      <a:lnTo>
                        <a:pt x="37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2" name="Freeform 39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4" cy="258"/>
                </a:xfrm>
                <a:custGeom>
                  <a:avLst/>
                  <a:gdLst>
                    <a:gd name="T0" fmla="*/ 0 w 54"/>
                    <a:gd name="T1" fmla="*/ 0 h 258"/>
                    <a:gd name="T2" fmla="*/ 42 w 54"/>
                    <a:gd name="T3" fmla="*/ 258 h 258"/>
                    <a:gd name="T4" fmla="*/ 54 w 54"/>
                    <a:gd name="T5" fmla="*/ 204 h 258"/>
                    <a:gd name="T6" fmla="*/ 42 w 54"/>
                    <a:gd name="T7" fmla="*/ 258 h 258"/>
                    <a:gd name="T8" fmla="*/ 12 w 54"/>
                    <a:gd name="T9" fmla="*/ 21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258"/>
                    <a:gd name="T17" fmla="*/ 54 w 54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258">
                      <a:moveTo>
                        <a:pt x="0" y="0"/>
                      </a:moveTo>
                      <a:lnTo>
                        <a:pt x="42" y="258"/>
                      </a:lnTo>
                      <a:lnTo>
                        <a:pt x="54" y="204"/>
                      </a:lnTo>
                      <a:lnTo>
                        <a:pt x="42" y="258"/>
                      </a:lnTo>
                      <a:lnTo>
                        <a:pt x="12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3" name="Freeform 392"/>
                <p:cNvSpPr>
                  <a:spLocks/>
                </p:cNvSpPr>
                <p:nvPr/>
              </p:nvSpPr>
              <p:spPr bwMode="auto">
                <a:xfrm>
                  <a:off x="2729" y="1721"/>
                  <a:ext cx="228" cy="378"/>
                </a:xfrm>
                <a:custGeom>
                  <a:avLst/>
                  <a:gdLst>
                    <a:gd name="T0" fmla="*/ 228 w 228"/>
                    <a:gd name="T1" fmla="*/ 378 h 378"/>
                    <a:gd name="T2" fmla="*/ 0 w 228"/>
                    <a:gd name="T3" fmla="*/ 0 h 378"/>
                    <a:gd name="T4" fmla="*/ 12 w 228"/>
                    <a:gd name="T5" fmla="*/ 90 h 378"/>
                    <a:gd name="T6" fmla="*/ 0 w 228"/>
                    <a:gd name="T7" fmla="*/ 0 h 378"/>
                    <a:gd name="T8" fmla="*/ 72 w 228"/>
                    <a:gd name="T9" fmla="*/ 54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378"/>
                    <a:gd name="T17" fmla="*/ 228 w 228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378">
                      <a:moveTo>
                        <a:pt x="228" y="378"/>
                      </a:moveTo>
                      <a:lnTo>
                        <a:pt x="0" y="0"/>
                      </a:lnTo>
                      <a:lnTo>
                        <a:pt x="12" y="90"/>
                      </a:lnTo>
                      <a:lnTo>
                        <a:pt x="0" y="0"/>
                      </a:lnTo>
                      <a:lnTo>
                        <a:pt x="72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4" name="Freeform 39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54" cy="186"/>
                </a:xfrm>
                <a:custGeom>
                  <a:avLst/>
                  <a:gdLst>
                    <a:gd name="T0" fmla="*/ 0 w 354"/>
                    <a:gd name="T1" fmla="*/ 0 h 186"/>
                    <a:gd name="T2" fmla="*/ 354 w 354"/>
                    <a:gd name="T3" fmla="*/ 186 h 186"/>
                    <a:gd name="T4" fmla="*/ 300 w 354"/>
                    <a:gd name="T5" fmla="*/ 120 h 186"/>
                    <a:gd name="T6" fmla="*/ 354 w 354"/>
                    <a:gd name="T7" fmla="*/ 186 h 186"/>
                    <a:gd name="T8" fmla="*/ 270 w 354"/>
                    <a:gd name="T9" fmla="*/ 174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186"/>
                    <a:gd name="T17" fmla="*/ 354 w 354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186">
                      <a:moveTo>
                        <a:pt x="0" y="0"/>
                      </a:moveTo>
                      <a:lnTo>
                        <a:pt x="354" y="186"/>
                      </a:lnTo>
                      <a:lnTo>
                        <a:pt x="300" y="120"/>
                      </a:lnTo>
                      <a:lnTo>
                        <a:pt x="354" y="186"/>
                      </a:lnTo>
                      <a:lnTo>
                        <a:pt x="27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5" name="Freeform 394"/>
                <p:cNvSpPr>
                  <a:spLocks/>
                </p:cNvSpPr>
                <p:nvPr/>
              </p:nvSpPr>
              <p:spPr bwMode="auto">
                <a:xfrm>
                  <a:off x="2957" y="2021"/>
                  <a:ext cx="246" cy="78"/>
                </a:xfrm>
                <a:custGeom>
                  <a:avLst/>
                  <a:gdLst>
                    <a:gd name="T0" fmla="*/ 0 w 246"/>
                    <a:gd name="T1" fmla="*/ 78 h 78"/>
                    <a:gd name="T2" fmla="*/ 246 w 246"/>
                    <a:gd name="T3" fmla="*/ 6 h 78"/>
                    <a:gd name="T4" fmla="*/ 192 w 246"/>
                    <a:gd name="T5" fmla="*/ 0 h 78"/>
                    <a:gd name="T6" fmla="*/ 246 w 246"/>
                    <a:gd name="T7" fmla="*/ 6 h 78"/>
                    <a:gd name="T8" fmla="*/ 204 w 246"/>
                    <a:gd name="T9" fmla="*/ 42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78"/>
                    <a:gd name="T17" fmla="*/ 246 w 246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78">
                      <a:moveTo>
                        <a:pt x="0" y="78"/>
                      </a:moveTo>
                      <a:lnTo>
                        <a:pt x="246" y="6"/>
                      </a:lnTo>
                      <a:lnTo>
                        <a:pt x="192" y="0"/>
                      </a:lnTo>
                      <a:lnTo>
                        <a:pt x="246" y="6"/>
                      </a:lnTo>
                      <a:lnTo>
                        <a:pt x="204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6" name="Freeform 395"/>
                <p:cNvSpPr>
                  <a:spLocks/>
                </p:cNvSpPr>
                <p:nvPr/>
              </p:nvSpPr>
              <p:spPr bwMode="auto">
                <a:xfrm>
                  <a:off x="2843" y="2099"/>
                  <a:ext cx="114" cy="252"/>
                </a:xfrm>
                <a:custGeom>
                  <a:avLst/>
                  <a:gdLst>
                    <a:gd name="T0" fmla="*/ 114 w 114"/>
                    <a:gd name="T1" fmla="*/ 0 h 252"/>
                    <a:gd name="T2" fmla="*/ 0 w 114"/>
                    <a:gd name="T3" fmla="*/ 252 h 252"/>
                    <a:gd name="T4" fmla="*/ 42 w 114"/>
                    <a:gd name="T5" fmla="*/ 210 h 252"/>
                    <a:gd name="T6" fmla="*/ 0 w 114"/>
                    <a:gd name="T7" fmla="*/ 252 h 252"/>
                    <a:gd name="T8" fmla="*/ 0 w 114"/>
                    <a:gd name="T9" fmla="*/ 192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52"/>
                    <a:gd name="T17" fmla="*/ 114 w 114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52">
                      <a:moveTo>
                        <a:pt x="114" y="0"/>
                      </a:moveTo>
                      <a:lnTo>
                        <a:pt x="0" y="252"/>
                      </a:lnTo>
                      <a:lnTo>
                        <a:pt x="42" y="210"/>
                      </a:lnTo>
                      <a:lnTo>
                        <a:pt x="0" y="252"/>
                      </a:lnTo>
                      <a:lnTo>
                        <a:pt x="0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7" name="Freeform 39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14" cy="552"/>
                </a:xfrm>
                <a:custGeom>
                  <a:avLst/>
                  <a:gdLst>
                    <a:gd name="T0" fmla="*/ 0 w 114"/>
                    <a:gd name="T1" fmla="*/ 0 h 552"/>
                    <a:gd name="T2" fmla="*/ 90 w 114"/>
                    <a:gd name="T3" fmla="*/ 552 h 552"/>
                    <a:gd name="T4" fmla="*/ 114 w 114"/>
                    <a:gd name="T5" fmla="*/ 438 h 552"/>
                    <a:gd name="T6" fmla="*/ 90 w 114"/>
                    <a:gd name="T7" fmla="*/ 552 h 552"/>
                    <a:gd name="T8" fmla="*/ 24 w 114"/>
                    <a:gd name="T9" fmla="*/ 450 h 5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552"/>
                    <a:gd name="T17" fmla="*/ 114 w 114"/>
                    <a:gd name="T18" fmla="*/ 552 h 5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552">
                      <a:moveTo>
                        <a:pt x="0" y="0"/>
                      </a:moveTo>
                      <a:lnTo>
                        <a:pt x="90" y="552"/>
                      </a:lnTo>
                      <a:lnTo>
                        <a:pt x="114" y="438"/>
                      </a:lnTo>
                      <a:lnTo>
                        <a:pt x="90" y="552"/>
                      </a:lnTo>
                      <a:lnTo>
                        <a:pt x="24" y="4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8" name="Freeform 397"/>
                <p:cNvSpPr>
                  <a:spLocks/>
                </p:cNvSpPr>
                <p:nvPr/>
              </p:nvSpPr>
              <p:spPr bwMode="auto">
                <a:xfrm>
                  <a:off x="2477" y="1481"/>
                  <a:ext cx="480" cy="618"/>
                </a:xfrm>
                <a:custGeom>
                  <a:avLst/>
                  <a:gdLst>
                    <a:gd name="T0" fmla="*/ 480 w 480"/>
                    <a:gd name="T1" fmla="*/ 618 h 618"/>
                    <a:gd name="T2" fmla="*/ 0 w 480"/>
                    <a:gd name="T3" fmla="*/ 0 h 618"/>
                    <a:gd name="T4" fmla="*/ 42 w 480"/>
                    <a:gd name="T5" fmla="*/ 162 h 618"/>
                    <a:gd name="T6" fmla="*/ 0 w 480"/>
                    <a:gd name="T7" fmla="*/ 0 h 618"/>
                    <a:gd name="T8" fmla="*/ 144 w 480"/>
                    <a:gd name="T9" fmla="*/ 84 h 6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618"/>
                    <a:gd name="T17" fmla="*/ 480 w 480"/>
                    <a:gd name="T18" fmla="*/ 618 h 6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618">
                      <a:moveTo>
                        <a:pt x="480" y="618"/>
                      </a:moveTo>
                      <a:lnTo>
                        <a:pt x="0" y="0"/>
                      </a:lnTo>
                      <a:lnTo>
                        <a:pt x="42" y="162"/>
                      </a:lnTo>
                      <a:lnTo>
                        <a:pt x="0" y="0"/>
                      </a:lnTo>
                      <a:lnTo>
                        <a:pt x="14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29" name="Freeform 398"/>
                <p:cNvSpPr>
                  <a:spLocks/>
                </p:cNvSpPr>
                <p:nvPr/>
              </p:nvSpPr>
              <p:spPr bwMode="auto">
                <a:xfrm>
                  <a:off x="2873" y="1289"/>
                  <a:ext cx="132" cy="810"/>
                </a:xfrm>
                <a:custGeom>
                  <a:avLst/>
                  <a:gdLst>
                    <a:gd name="T0" fmla="*/ 84 w 132"/>
                    <a:gd name="T1" fmla="*/ 810 h 810"/>
                    <a:gd name="T2" fmla="*/ 60 w 132"/>
                    <a:gd name="T3" fmla="*/ 0 h 810"/>
                    <a:gd name="T4" fmla="*/ 0 w 132"/>
                    <a:gd name="T5" fmla="*/ 162 h 810"/>
                    <a:gd name="T6" fmla="*/ 60 w 132"/>
                    <a:gd name="T7" fmla="*/ 0 h 810"/>
                    <a:gd name="T8" fmla="*/ 132 w 132"/>
                    <a:gd name="T9" fmla="*/ 162 h 8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810"/>
                    <a:gd name="T17" fmla="*/ 132 w 132"/>
                    <a:gd name="T18" fmla="*/ 810 h 8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810">
                      <a:moveTo>
                        <a:pt x="84" y="810"/>
                      </a:moveTo>
                      <a:lnTo>
                        <a:pt x="60" y="0"/>
                      </a:lnTo>
                      <a:lnTo>
                        <a:pt x="0" y="162"/>
                      </a:lnTo>
                      <a:lnTo>
                        <a:pt x="60" y="0"/>
                      </a:lnTo>
                      <a:lnTo>
                        <a:pt x="132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0" name="Freeform 399"/>
                <p:cNvSpPr>
                  <a:spLocks/>
                </p:cNvSpPr>
                <p:nvPr/>
              </p:nvSpPr>
              <p:spPr bwMode="auto">
                <a:xfrm>
                  <a:off x="2885" y="2045"/>
                  <a:ext cx="72" cy="54"/>
                </a:xfrm>
                <a:custGeom>
                  <a:avLst/>
                  <a:gdLst>
                    <a:gd name="T0" fmla="*/ 72 w 72"/>
                    <a:gd name="T1" fmla="*/ 54 h 54"/>
                    <a:gd name="T2" fmla="*/ 0 w 72"/>
                    <a:gd name="T3" fmla="*/ 0 h 54"/>
                    <a:gd name="T4" fmla="*/ 6 w 72"/>
                    <a:gd name="T5" fmla="*/ 12 h 54"/>
                    <a:gd name="T6" fmla="*/ 0 w 72"/>
                    <a:gd name="T7" fmla="*/ 0 h 54"/>
                    <a:gd name="T8" fmla="*/ 18 w 72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54"/>
                    <a:gd name="T17" fmla="*/ 72 w 72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54">
                      <a:moveTo>
                        <a:pt x="72" y="54"/>
                      </a:move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0" y="0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1" name="Freeform 40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82" cy="66"/>
                </a:xfrm>
                <a:custGeom>
                  <a:avLst/>
                  <a:gdLst>
                    <a:gd name="T0" fmla="*/ 0 w 282"/>
                    <a:gd name="T1" fmla="*/ 0 h 66"/>
                    <a:gd name="T2" fmla="*/ 282 w 282"/>
                    <a:gd name="T3" fmla="*/ 54 h 66"/>
                    <a:gd name="T4" fmla="*/ 228 w 282"/>
                    <a:gd name="T5" fmla="*/ 18 h 66"/>
                    <a:gd name="T6" fmla="*/ 282 w 282"/>
                    <a:gd name="T7" fmla="*/ 54 h 66"/>
                    <a:gd name="T8" fmla="*/ 222 w 282"/>
                    <a:gd name="T9" fmla="*/ 66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66"/>
                    <a:gd name="T17" fmla="*/ 282 w 282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66">
                      <a:moveTo>
                        <a:pt x="0" y="0"/>
                      </a:moveTo>
                      <a:lnTo>
                        <a:pt x="282" y="54"/>
                      </a:lnTo>
                      <a:lnTo>
                        <a:pt x="228" y="18"/>
                      </a:lnTo>
                      <a:lnTo>
                        <a:pt x="282" y="54"/>
                      </a:lnTo>
                      <a:lnTo>
                        <a:pt x="22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2" name="Freeform 401"/>
                <p:cNvSpPr>
                  <a:spLocks/>
                </p:cNvSpPr>
                <p:nvPr/>
              </p:nvSpPr>
              <p:spPr bwMode="auto">
                <a:xfrm>
                  <a:off x="2795" y="1655"/>
                  <a:ext cx="162" cy="444"/>
                </a:xfrm>
                <a:custGeom>
                  <a:avLst/>
                  <a:gdLst>
                    <a:gd name="T0" fmla="*/ 162 w 162"/>
                    <a:gd name="T1" fmla="*/ 444 h 444"/>
                    <a:gd name="T2" fmla="*/ 0 w 162"/>
                    <a:gd name="T3" fmla="*/ 0 h 444"/>
                    <a:gd name="T4" fmla="*/ 0 w 162"/>
                    <a:gd name="T5" fmla="*/ 102 h 444"/>
                    <a:gd name="T6" fmla="*/ 0 w 162"/>
                    <a:gd name="T7" fmla="*/ 0 h 444"/>
                    <a:gd name="T8" fmla="*/ 72 w 162"/>
                    <a:gd name="T9" fmla="*/ 78 h 4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444"/>
                    <a:gd name="T17" fmla="*/ 162 w 162"/>
                    <a:gd name="T18" fmla="*/ 444 h 4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444">
                      <a:moveTo>
                        <a:pt x="162" y="444"/>
                      </a:moveTo>
                      <a:lnTo>
                        <a:pt x="0" y="0"/>
                      </a:lnTo>
                      <a:lnTo>
                        <a:pt x="0" y="102"/>
                      </a:lnTo>
                      <a:lnTo>
                        <a:pt x="0" y="0"/>
                      </a:lnTo>
                      <a:lnTo>
                        <a:pt x="7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3" name="Freeform 402"/>
                <p:cNvSpPr>
                  <a:spLocks/>
                </p:cNvSpPr>
                <p:nvPr/>
              </p:nvSpPr>
              <p:spPr bwMode="auto">
                <a:xfrm>
                  <a:off x="2693" y="1847"/>
                  <a:ext cx="264" cy="252"/>
                </a:xfrm>
                <a:custGeom>
                  <a:avLst/>
                  <a:gdLst>
                    <a:gd name="T0" fmla="*/ 264 w 264"/>
                    <a:gd name="T1" fmla="*/ 252 h 252"/>
                    <a:gd name="T2" fmla="*/ 0 w 264"/>
                    <a:gd name="T3" fmla="*/ 0 h 252"/>
                    <a:gd name="T4" fmla="*/ 30 w 264"/>
                    <a:gd name="T5" fmla="*/ 72 h 252"/>
                    <a:gd name="T6" fmla="*/ 0 w 264"/>
                    <a:gd name="T7" fmla="*/ 0 h 252"/>
                    <a:gd name="T8" fmla="*/ 72 w 264"/>
                    <a:gd name="T9" fmla="*/ 30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252"/>
                    <a:gd name="T17" fmla="*/ 264 w 264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252">
                      <a:moveTo>
                        <a:pt x="264" y="252"/>
                      </a:moveTo>
                      <a:lnTo>
                        <a:pt x="0" y="0"/>
                      </a:lnTo>
                      <a:lnTo>
                        <a:pt x="30" y="72"/>
                      </a:lnTo>
                      <a:lnTo>
                        <a:pt x="0" y="0"/>
                      </a:lnTo>
                      <a:lnTo>
                        <a:pt x="72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4" name="Freeform 403"/>
                <p:cNvSpPr>
                  <a:spLocks/>
                </p:cNvSpPr>
                <p:nvPr/>
              </p:nvSpPr>
              <p:spPr bwMode="auto">
                <a:xfrm>
                  <a:off x="2801" y="1871"/>
                  <a:ext cx="156" cy="228"/>
                </a:xfrm>
                <a:custGeom>
                  <a:avLst/>
                  <a:gdLst>
                    <a:gd name="T0" fmla="*/ 156 w 156"/>
                    <a:gd name="T1" fmla="*/ 228 h 228"/>
                    <a:gd name="T2" fmla="*/ 0 w 156"/>
                    <a:gd name="T3" fmla="*/ 0 h 228"/>
                    <a:gd name="T4" fmla="*/ 12 w 156"/>
                    <a:gd name="T5" fmla="*/ 54 h 228"/>
                    <a:gd name="T6" fmla="*/ 0 w 156"/>
                    <a:gd name="T7" fmla="*/ 0 h 228"/>
                    <a:gd name="T8" fmla="*/ 48 w 156"/>
                    <a:gd name="T9" fmla="*/ 30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228"/>
                    <a:gd name="T17" fmla="*/ 156 w 15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228">
                      <a:moveTo>
                        <a:pt x="156" y="228"/>
                      </a:moveTo>
                      <a:lnTo>
                        <a:pt x="0" y="0"/>
                      </a:lnTo>
                      <a:lnTo>
                        <a:pt x="12" y="54"/>
                      </a:lnTo>
                      <a:lnTo>
                        <a:pt x="0" y="0"/>
                      </a:lnTo>
                      <a:lnTo>
                        <a:pt x="48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5" name="Freeform 40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8" cy="252"/>
                </a:xfrm>
                <a:custGeom>
                  <a:avLst/>
                  <a:gdLst>
                    <a:gd name="T0" fmla="*/ 0 w 258"/>
                    <a:gd name="T1" fmla="*/ 0 h 252"/>
                    <a:gd name="T2" fmla="*/ 258 w 258"/>
                    <a:gd name="T3" fmla="*/ 252 h 252"/>
                    <a:gd name="T4" fmla="*/ 228 w 258"/>
                    <a:gd name="T5" fmla="*/ 180 h 252"/>
                    <a:gd name="T6" fmla="*/ 258 w 258"/>
                    <a:gd name="T7" fmla="*/ 252 h 252"/>
                    <a:gd name="T8" fmla="*/ 186 w 258"/>
                    <a:gd name="T9" fmla="*/ 222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252"/>
                    <a:gd name="T17" fmla="*/ 258 w 258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252">
                      <a:moveTo>
                        <a:pt x="0" y="0"/>
                      </a:moveTo>
                      <a:lnTo>
                        <a:pt x="258" y="252"/>
                      </a:lnTo>
                      <a:lnTo>
                        <a:pt x="228" y="180"/>
                      </a:lnTo>
                      <a:lnTo>
                        <a:pt x="258" y="252"/>
                      </a:lnTo>
                      <a:lnTo>
                        <a:pt x="186" y="22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6" name="Freeform 405"/>
                <p:cNvSpPr>
                  <a:spLocks/>
                </p:cNvSpPr>
                <p:nvPr/>
              </p:nvSpPr>
              <p:spPr bwMode="auto">
                <a:xfrm>
                  <a:off x="2957" y="1781"/>
                  <a:ext cx="162" cy="318"/>
                </a:xfrm>
                <a:custGeom>
                  <a:avLst/>
                  <a:gdLst>
                    <a:gd name="T0" fmla="*/ 0 w 162"/>
                    <a:gd name="T1" fmla="*/ 318 h 318"/>
                    <a:gd name="T2" fmla="*/ 162 w 162"/>
                    <a:gd name="T3" fmla="*/ 0 h 318"/>
                    <a:gd name="T4" fmla="*/ 108 w 162"/>
                    <a:gd name="T5" fmla="*/ 48 h 318"/>
                    <a:gd name="T6" fmla="*/ 162 w 162"/>
                    <a:gd name="T7" fmla="*/ 0 h 318"/>
                    <a:gd name="T8" fmla="*/ 156 w 162"/>
                    <a:gd name="T9" fmla="*/ 72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318"/>
                    <a:gd name="T17" fmla="*/ 162 w 162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318">
                      <a:moveTo>
                        <a:pt x="0" y="318"/>
                      </a:moveTo>
                      <a:lnTo>
                        <a:pt x="162" y="0"/>
                      </a:lnTo>
                      <a:lnTo>
                        <a:pt x="108" y="48"/>
                      </a:lnTo>
                      <a:lnTo>
                        <a:pt x="162" y="0"/>
                      </a:lnTo>
                      <a:lnTo>
                        <a:pt x="15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7" name="Freeform 406"/>
                <p:cNvSpPr>
                  <a:spLocks/>
                </p:cNvSpPr>
                <p:nvPr/>
              </p:nvSpPr>
              <p:spPr bwMode="auto">
                <a:xfrm>
                  <a:off x="2633" y="1979"/>
                  <a:ext cx="324" cy="120"/>
                </a:xfrm>
                <a:custGeom>
                  <a:avLst/>
                  <a:gdLst>
                    <a:gd name="T0" fmla="*/ 324 w 324"/>
                    <a:gd name="T1" fmla="*/ 120 h 120"/>
                    <a:gd name="T2" fmla="*/ 0 w 324"/>
                    <a:gd name="T3" fmla="*/ 6 h 120"/>
                    <a:gd name="T4" fmla="*/ 60 w 324"/>
                    <a:gd name="T5" fmla="*/ 54 h 120"/>
                    <a:gd name="T6" fmla="*/ 0 w 324"/>
                    <a:gd name="T7" fmla="*/ 6 h 120"/>
                    <a:gd name="T8" fmla="*/ 72 w 324"/>
                    <a:gd name="T9" fmla="*/ 0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120"/>
                    <a:gd name="T17" fmla="*/ 324 w 324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120">
                      <a:moveTo>
                        <a:pt x="324" y="120"/>
                      </a:moveTo>
                      <a:lnTo>
                        <a:pt x="0" y="6"/>
                      </a:lnTo>
                      <a:lnTo>
                        <a:pt x="60" y="54"/>
                      </a:lnTo>
                      <a:lnTo>
                        <a:pt x="0" y="6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8" name="Freeform 407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66" cy="372"/>
                </a:xfrm>
                <a:custGeom>
                  <a:avLst/>
                  <a:gdLst>
                    <a:gd name="T0" fmla="*/ 42 w 66"/>
                    <a:gd name="T1" fmla="*/ 0 h 372"/>
                    <a:gd name="T2" fmla="*/ 30 w 66"/>
                    <a:gd name="T3" fmla="*/ 372 h 372"/>
                    <a:gd name="T4" fmla="*/ 66 w 66"/>
                    <a:gd name="T5" fmla="*/ 300 h 372"/>
                    <a:gd name="T6" fmla="*/ 30 w 66"/>
                    <a:gd name="T7" fmla="*/ 372 h 372"/>
                    <a:gd name="T8" fmla="*/ 0 w 66"/>
                    <a:gd name="T9" fmla="*/ 300 h 3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372"/>
                    <a:gd name="T17" fmla="*/ 66 w 66"/>
                    <a:gd name="T18" fmla="*/ 372 h 3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372">
                      <a:moveTo>
                        <a:pt x="42" y="0"/>
                      </a:moveTo>
                      <a:lnTo>
                        <a:pt x="30" y="372"/>
                      </a:lnTo>
                      <a:lnTo>
                        <a:pt x="66" y="300"/>
                      </a:lnTo>
                      <a:lnTo>
                        <a:pt x="30" y="372"/>
                      </a:lnTo>
                      <a:lnTo>
                        <a:pt x="0" y="30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39" name="Freeform 408"/>
                <p:cNvSpPr>
                  <a:spLocks/>
                </p:cNvSpPr>
                <p:nvPr/>
              </p:nvSpPr>
              <p:spPr bwMode="auto">
                <a:xfrm>
                  <a:off x="2873" y="2099"/>
                  <a:ext cx="84" cy="48"/>
                </a:xfrm>
                <a:custGeom>
                  <a:avLst/>
                  <a:gdLst>
                    <a:gd name="T0" fmla="*/ 84 w 84"/>
                    <a:gd name="T1" fmla="*/ 0 h 48"/>
                    <a:gd name="T2" fmla="*/ 0 w 84"/>
                    <a:gd name="T3" fmla="*/ 48 h 48"/>
                    <a:gd name="T4" fmla="*/ 18 w 84"/>
                    <a:gd name="T5" fmla="*/ 42 h 48"/>
                    <a:gd name="T6" fmla="*/ 0 w 84"/>
                    <a:gd name="T7" fmla="*/ 48 h 48"/>
                    <a:gd name="T8" fmla="*/ 12 w 84"/>
                    <a:gd name="T9" fmla="*/ 3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48"/>
                    <a:gd name="T17" fmla="*/ 84 w 8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48">
                      <a:moveTo>
                        <a:pt x="84" y="0"/>
                      </a:moveTo>
                      <a:lnTo>
                        <a:pt x="0" y="48"/>
                      </a:lnTo>
                      <a:lnTo>
                        <a:pt x="18" y="42"/>
                      </a:lnTo>
                      <a:lnTo>
                        <a:pt x="0" y="48"/>
                      </a:lnTo>
                      <a:lnTo>
                        <a:pt x="12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0" name="Freeform 409"/>
                <p:cNvSpPr>
                  <a:spLocks/>
                </p:cNvSpPr>
                <p:nvPr/>
              </p:nvSpPr>
              <p:spPr bwMode="auto">
                <a:xfrm>
                  <a:off x="2627" y="2099"/>
                  <a:ext cx="330" cy="594"/>
                </a:xfrm>
                <a:custGeom>
                  <a:avLst/>
                  <a:gdLst>
                    <a:gd name="T0" fmla="*/ 330 w 330"/>
                    <a:gd name="T1" fmla="*/ 0 h 594"/>
                    <a:gd name="T2" fmla="*/ 0 w 330"/>
                    <a:gd name="T3" fmla="*/ 594 h 594"/>
                    <a:gd name="T4" fmla="*/ 114 w 330"/>
                    <a:gd name="T5" fmla="*/ 504 h 594"/>
                    <a:gd name="T6" fmla="*/ 0 w 330"/>
                    <a:gd name="T7" fmla="*/ 594 h 594"/>
                    <a:gd name="T8" fmla="*/ 18 w 330"/>
                    <a:gd name="T9" fmla="*/ 450 h 5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0"/>
                    <a:gd name="T16" fmla="*/ 0 h 594"/>
                    <a:gd name="T17" fmla="*/ 330 w 330"/>
                    <a:gd name="T18" fmla="*/ 594 h 5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0" h="594">
                      <a:moveTo>
                        <a:pt x="330" y="0"/>
                      </a:moveTo>
                      <a:lnTo>
                        <a:pt x="0" y="594"/>
                      </a:lnTo>
                      <a:lnTo>
                        <a:pt x="114" y="504"/>
                      </a:lnTo>
                      <a:lnTo>
                        <a:pt x="0" y="594"/>
                      </a:lnTo>
                      <a:lnTo>
                        <a:pt x="18" y="4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1" name="Freeform 410"/>
                <p:cNvSpPr>
                  <a:spLocks/>
                </p:cNvSpPr>
                <p:nvPr/>
              </p:nvSpPr>
              <p:spPr bwMode="auto">
                <a:xfrm>
                  <a:off x="2681" y="2075"/>
                  <a:ext cx="276" cy="42"/>
                </a:xfrm>
                <a:custGeom>
                  <a:avLst/>
                  <a:gdLst>
                    <a:gd name="T0" fmla="*/ 276 w 276"/>
                    <a:gd name="T1" fmla="*/ 24 h 42"/>
                    <a:gd name="T2" fmla="*/ 0 w 276"/>
                    <a:gd name="T3" fmla="*/ 24 h 42"/>
                    <a:gd name="T4" fmla="*/ 54 w 276"/>
                    <a:gd name="T5" fmla="*/ 42 h 42"/>
                    <a:gd name="T6" fmla="*/ 0 w 276"/>
                    <a:gd name="T7" fmla="*/ 24 h 42"/>
                    <a:gd name="T8" fmla="*/ 54 w 276"/>
                    <a:gd name="T9" fmla="*/ 0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42"/>
                    <a:gd name="T17" fmla="*/ 276 w 276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42">
                      <a:moveTo>
                        <a:pt x="276" y="24"/>
                      </a:moveTo>
                      <a:lnTo>
                        <a:pt x="0" y="24"/>
                      </a:lnTo>
                      <a:lnTo>
                        <a:pt x="54" y="42"/>
                      </a:lnTo>
                      <a:lnTo>
                        <a:pt x="0" y="24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2" name="Freeform 411"/>
                <p:cNvSpPr>
                  <a:spLocks/>
                </p:cNvSpPr>
                <p:nvPr/>
              </p:nvSpPr>
              <p:spPr bwMode="auto">
                <a:xfrm>
                  <a:off x="2429" y="1709"/>
                  <a:ext cx="528" cy="390"/>
                </a:xfrm>
                <a:custGeom>
                  <a:avLst/>
                  <a:gdLst>
                    <a:gd name="T0" fmla="*/ 528 w 528"/>
                    <a:gd name="T1" fmla="*/ 390 h 390"/>
                    <a:gd name="T2" fmla="*/ 0 w 528"/>
                    <a:gd name="T3" fmla="*/ 0 h 390"/>
                    <a:gd name="T4" fmla="*/ 72 w 528"/>
                    <a:gd name="T5" fmla="*/ 120 h 390"/>
                    <a:gd name="T6" fmla="*/ 0 w 528"/>
                    <a:gd name="T7" fmla="*/ 0 h 390"/>
                    <a:gd name="T8" fmla="*/ 138 w 528"/>
                    <a:gd name="T9" fmla="*/ 36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8"/>
                    <a:gd name="T16" fmla="*/ 0 h 390"/>
                    <a:gd name="T17" fmla="*/ 528 w 528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8" h="390">
                      <a:moveTo>
                        <a:pt x="528" y="390"/>
                      </a:moveTo>
                      <a:lnTo>
                        <a:pt x="0" y="0"/>
                      </a:lnTo>
                      <a:lnTo>
                        <a:pt x="72" y="120"/>
                      </a:lnTo>
                      <a:lnTo>
                        <a:pt x="0" y="0"/>
                      </a:lnTo>
                      <a:lnTo>
                        <a:pt x="13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3" name="Freeform 412"/>
                <p:cNvSpPr>
                  <a:spLocks/>
                </p:cNvSpPr>
                <p:nvPr/>
              </p:nvSpPr>
              <p:spPr bwMode="auto">
                <a:xfrm>
                  <a:off x="2759" y="2099"/>
                  <a:ext cx="198" cy="630"/>
                </a:xfrm>
                <a:custGeom>
                  <a:avLst/>
                  <a:gdLst>
                    <a:gd name="T0" fmla="*/ 198 w 198"/>
                    <a:gd name="T1" fmla="*/ 0 h 630"/>
                    <a:gd name="T2" fmla="*/ 12 w 198"/>
                    <a:gd name="T3" fmla="*/ 630 h 630"/>
                    <a:gd name="T4" fmla="*/ 102 w 198"/>
                    <a:gd name="T5" fmla="*/ 516 h 630"/>
                    <a:gd name="T6" fmla="*/ 12 w 198"/>
                    <a:gd name="T7" fmla="*/ 630 h 630"/>
                    <a:gd name="T8" fmla="*/ 0 w 198"/>
                    <a:gd name="T9" fmla="*/ 486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630"/>
                    <a:gd name="T17" fmla="*/ 198 w 198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630">
                      <a:moveTo>
                        <a:pt x="198" y="0"/>
                      </a:moveTo>
                      <a:lnTo>
                        <a:pt x="12" y="630"/>
                      </a:lnTo>
                      <a:lnTo>
                        <a:pt x="102" y="516"/>
                      </a:lnTo>
                      <a:lnTo>
                        <a:pt x="12" y="630"/>
                      </a:lnTo>
                      <a:lnTo>
                        <a:pt x="0" y="4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4" name="Freeform 413"/>
                <p:cNvSpPr>
                  <a:spLocks/>
                </p:cNvSpPr>
                <p:nvPr/>
              </p:nvSpPr>
              <p:spPr bwMode="auto">
                <a:xfrm>
                  <a:off x="2945" y="1643"/>
                  <a:ext cx="78" cy="456"/>
                </a:xfrm>
                <a:custGeom>
                  <a:avLst/>
                  <a:gdLst>
                    <a:gd name="T0" fmla="*/ 12 w 78"/>
                    <a:gd name="T1" fmla="*/ 456 h 456"/>
                    <a:gd name="T2" fmla="*/ 48 w 78"/>
                    <a:gd name="T3" fmla="*/ 0 h 456"/>
                    <a:gd name="T4" fmla="*/ 0 w 78"/>
                    <a:gd name="T5" fmla="*/ 84 h 456"/>
                    <a:gd name="T6" fmla="*/ 48 w 78"/>
                    <a:gd name="T7" fmla="*/ 0 h 456"/>
                    <a:gd name="T8" fmla="*/ 78 w 78"/>
                    <a:gd name="T9" fmla="*/ 90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56"/>
                    <a:gd name="T17" fmla="*/ 78 w 78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56">
                      <a:moveTo>
                        <a:pt x="12" y="456"/>
                      </a:moveTo>
                      <a:lnTo>
                        <a:pt x="48" y="0"/>
                      </a:lnTo>
                      <a:lnTo>
                        <a:pt x="0" y="84"/>
                      </a:lnTo>
                      <a:lnTo>
                        <a:pt x="48" y="0"/>
                      </a:lnTo>
                      <a:lnTo>
                        <a:pt x="78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5" name="Freeform 414"/>
                <p:cNvSpPr>
                  <a:spLocks/>
                </p:cNvSpPr>
                <p:nvPr/>
              </p:nvSpPr>
              <p:spPr bwMode="auto">
                <a:xfrm>
                  <a:off x="2957" y="2045"/>
                  <a:ext cx="18" cy="54"/>
                </a:xfrm>
                <a:custGeom>
                  <a:avLst/>
                  <a:gdLst>
                    <a:gd name="T0" fmla="*/ 0 w 18"/>
                    <a:gd name="T1" fmla="*/ 54 h 54"/>
                    <a:gd name="T2" fmla="*/ 18 w 18"/>
                    <a:gd name="T3" fmla="*/ 0 h 54"/>
                    <a:gd name="T4" fmla="*/ 12 w 18"/>
                    <a:gd name="T5" fmla="*/ 12 h 54"/>
                    <a:gd name="T6" fmla="*/ 18 w 18"/>
                    <a:gd name="T7" fmla="*/ 0 h 54"/>
                    <a:gd name="T8" fmla="*/ 18 w 18"/>
                    <a:gd name="T9" fmla="*/ 12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54"/>
                    <a:gd name="T17" fmla="*/ 18 w 18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54">
                      <a:moveTo>
                        <a:pt x="0" y="54"/>
                      </a:moveTo>
                      <a:lnTo>
                        <a:pt x="18" y="0"/>
                      </a:lnTo>
                      <a:lnTo>
                        <a:pt x="12" y="12"/>
                      </a:lnTo>
                      <a:lnTo>
                        <a:pt x="18" y="0"/>
                      </a:lnTo>
                      <a:lnTo>
                        <a:pt x="18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6" name="Freeform 415"/>
                <p:cNvSpPr>
                  <a:spLocks/>
                </p:cNvSpPr>
                <p:nvPr/>
              </p:nvSpPr>
              <p:spPr bwMode="auto">
                <a:xfrm>
                  <a:off x="2945" y="2045"/>
                  <a:ext cx="12" cy="54"/>
                </a:xfrm>
                <a:custGeom>
                  <a:avLst/>
                  <a:gdLst>
                    <a:gd name="T0" fmla="*/ 12 w 12"/>
                    <a:gd name="T1" fmla="*/ 54 h 54"/>
                    <a:gd name="T2" fmla="*/ 6 w 12"/>
                    <a:gd name="T3" fmla="*/ 0 h 54"/>
                    <a:gd name="T4" fmla="*/ 0 w 12"/>
                    <a:gd name="T5" fmla="*/ 12 h 54"/>
                    <a:gd name="T6" fmla="*/ 6 w 12"/>
                    <a:gd name="T7" fmla="*/ 0 h 54"/>
                    <a:gd name="T8" fmla="*/ 12 w 12"/>
                    <a:gd name="T9" fmla="*/ 6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54"/>
                    <a:gd name="T17" fmla="*/ 12 w 12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54">
                      <a:moveTo>
                        <a:pt x="12" y="54"/>
                      </a:move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6" y="0"/>
                      </a:lnTo>
                      <a:lnTo>
                        <a:pt x="12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7" name="Freeform 416"/>
                <p:cNvSpPr>
                  <a:spLocks/>
                </p:cNvSpPr>
                <p:nvPr/>
              </p:nvSpPr>
              <p:spPr bwMode="auto">
                <a:xfrm>
                  <a:off x="2957" y="2027"/>
                  <a:ext cx="270" cy="72"/>
                </a:xfrm>
                <a:custGeom>
                  <a:avLst/>
                  <a:gdLst>
                    <a:gd name="T0" fmla="*/ 0 w 270"/>
                    <a:gd name="T1" fmla="*/ 72 h 72"/>
                    <a:gd name="T2" fmla="*/ 270 w 270"/>
                    <a:gd name="T3" fmla="*/ 12 h 72"/>
                    <a:gd name="T4" fmla="*/ 210 w 270"/>
                    <a:gd name="T5" fmla="*/ 0 h 72"/>
                    <a:gd name="T6" fmla="*/ 270 w 270"/>
                    <a:gd name="T7" fmla="*/ 12 h 72"/>
                    <a:gd name="T8" fmla="*/ 222 w 27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72"/>
                    <a:gd name="T17" fmla="*/ 270 w 27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72">
                      <a:moveTo>
                        <a:pt x="0" y="72"/>
                      </a:moveTo>
                      <a:lnTo>
                        <a:pt x="270" y="12"/>
                      </a:lnTo>
                      <a:lnTo>
                        <a:pt x="210" y="0"/>
                      </a:lnTo>
                      <a:lnTo>
                        <a:pt x="270" y="12"/>
                      </a:lnTo>
                      <a:lnTo>
                        <a:pt x="22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8" name="Freeform 417"/>
                <p:cNvSpPr>
                  <a:spLocks/>
                </p:cNvSpPr>
                <p:nvPr/>
              </p:nvSpPr>
              <p:spPr bwMode="auto">
                <a:xfrm>
                  <a:off x="2957" y="1943"/>
                  <a:ext cx="234" cy="156"/>
                </a:xfrm>
                <a:custGeom>
                  <a:avLst/>
                  <a:gdLst>
                    <a:gd name="T0" fmla="*/ 0 w 234"/>
                    <a:gd name="T1" fmla="*/ 156 h 156"/>
                    <a:gd name="T2" fmla="*/ 234 w 234"/>
                    <a:gd name="T3" fmla="*/ 0 h 156"/>
                    <a:gd name="T4" fmla="*/ 174 w 234"/>
                    <a:gd name="T5" fmla="*/ 12 h 156"/>
                    <a:gd name="T6" fmla="*/ 234 w 234"/>
                    <a:gd name="T7" fmla="*/ 0 h 156"/>
                    <a:gd name="T8" fmla="*/ 198 w 234"/>
                    <a:gd name="T9" fmla="*/ 48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156"/>
                    <a:gd name="T17" fmla="*/ 234 w 234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156">
                      <a:moveTo>
                        <a:pt x="0" y="156"/>
                      </a:moveTo>
                      <a:lnTo>
                        <a:pt x="234" y="0"/>
                      </a:lnTo>
                      <a:lnTo>
                        <a:pt x="174" y="12"/>
                      </a:lnTo>
                      <a:lnTo>
                        <a:pt x="234" y="0"/>
                      </a:lnTo>
                      <a:lnTo>
                        <a:pt x="19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49" name="Freeform 418"/>
                <p:cNvSpPr>
                  <a:spLocks/>
                </p:cNvSpPr>
                <p:nvPr/>
              </p:nvSpPr>
              <p:spPr bwMode="auto">
                <a:xfrm>
                  <a:off x="2957" y="2009"/>
                  <a:ext cx="42" cy="90"/>
                </a:xfrm>
                <a:custGeom>
                  <a:avLst/>
                  <a:gdLst>
                    <a:gd name="T0" fmla="*/ 0 w 42"/>
                    <a:gd name="T1" fmla="*/ 90 h 90"/>
                    <a:gd name="T2" fmla="*/ 42 w 42"/>
                    <a:gd name="T3" fmla="*/ 0 h 90"/>
                    <a:gd name="T4" fmla="*/ 24 w 42"/>
                    <a:gd name="T5" fmla="*/ 18 h 90"/>
                    <a:gd name="T6" fmla="*/ 42 w 42"/>
                    <a:gd name="T7" fmla="*/ 0 h 90"/>
                    <a:gd name="T8" fmla="*/ 42 w 42"/>
                    <a:gd name="T9" fmla="*/ 24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90"/>
                    <a:gd name="T17" fmla="*/ 42 w 42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90">
                      <a:moveTo>
                        <a:pt x="0" y="90"/>
                      </a:moveTo>
                      <a:lnTo>
                        <a:pt x="42" y="0"/>
                      </a:lnTo>
                      <a:lnTo>
                        <a:pt x="24" y="18"/>
                      </a:lnTo>
                      <a:lnTo>
                        <a:pt x="42" y="0"/>
                      </a:lnTo>
                      <a:lnTo>
                        <a:pt x="42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0" name="Freeform 419"/>
                <p:cNvSpPr>
                  <a:spLocks/>
                </p:cNvSpPr>
                <p:nvPr/>
              </p:nvSpPr>
              <p:spPr bwMode="auto">
                <a:xfrm>
                  <a:off x="2657" y="2099"/>
                  <a:ext cx="300" cy="288"/>
                </a:xfrm>
                <a:custGeom>
                  <a:avLst/>
                  <a:gdLst>
                    <a:gd name="T0" fmla="*/ 300 w 300"/>
                    <a:gd name="T1" fmla="*/ 0 h 288"/>
                    <a:gd name="T2" fmla="*/ 0 w 300"/>
                    <a:gd name="T3" fmla="*/ 288 h 288"/>
                    <a:gd name="T4" fmla="*/ 84 w 300"/>
                    <a:gd name="T5" fmla="*/ 252 h 288"/>
                    <a:gd name="T6" fmla="*/ 0 w 300"/>
                    <a:gd name="T7" fmla="*/ 288 h 288"/>
                    <a:gd name="T8" fmla="*/ 36 w 300"/>
                    <a:gd name="T9" fmla="*/ 204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288"/>
                    <a:gd name="T17" fmla="*/ 300 w 300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288">
                      <a:moveTo>
                        <a:pt x="300" y="0"/>
                      </a:moveTo>
                      <a:lnTo>
                        <a:pt x="0" y="288"/>
                      </a:lnTo>
                      <a:lnTo>
                        <a:pt x="84" y="252"/>
                      </a:lnTo>
                      <a:lnTo>
                        <a:pt x="0" y="288"/>
                      </a:lnTo>
                      <a:lnTo>
                        <a:pt x="36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1" name="Freeform 420"/>
                <p:cNvSpPr>
                  <a:spLocks/>
                </p:cNvSpPr>
                <p:nvPr/>
              </p:nvSpPr>
              <p:spPr bwMode="auto">
                <a:xfrm>
                  <a:off x="2945" y="1985"/>
                  <a:ext cx="18" cy="114"/>
                </a:xfrm>
                <a:custGeom>
                  <a:avLst/>
                  <a:gdLst>
                    <a:gd name="T0" fmla="*/ 12 w 18"/>
                    <a:gd name="T1" fmla="*/ 114 h 114"/>
                    <a:gd name="T2" fmla="*/ 6 w 18"/>
                    <a:gd name="T3" fmla="*/ 0 h 114"/>
                    <a:gd name="T4" fmla="*/ 0 w 18"/>
                    <a:gd name="T5" fmla="*/ 24 h 114"/>
                    <a:gd name="T6" fmla="*/ 6 w 18"/>
                    <a:gd name="T7" fmla="*/ 0 h 114"/>
                    <a:gd name="T8" fmla="*/ 18 w 18"/>
                    <a:gd name="T9" fmla="*/ 2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14"/>
                    <a:gd name="T17" fmla="*/ 18 w 18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14">
                      <a:moveTo>
                        <a:pt x="12" y="114"/>
                      </a:moveTo>
                      <a:lnTo>
                        <a:pt x="6" y="0"/>
                      </a:lnTo>
                      <a:lnTo>
                        <a:pt x="0" y="24"/>
                      </a:lnTo>
                      <a:lnTo>
                        <a:pt x="6" y="0"/>
                      </a:lnTo>
                      <a:lnTo>
                        <a:pt x="1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2" name="Freeform 421"/>
                <p:cNvSpPr>
                  <a:spLocks/>
                </p:cNvSpPr>
                <p:nvPr/>
              </p:nvSpPr>
              <p:spPr bwMode="auto">
                <a:xfrm>
                  <a:off x="2681" y="1847"/>
                  <a:ext cx="276" cy="252"/>
                </a:xfrm>
                <a:custGeom>
                  <a:avLst/>
                  <a:gdLst>
                    <a:gd name="T0" fmla="*/ 276 w 276"/>
                    <a:gd name="T1" fmla="*/ 252 h 252"/>
                    <a:gd name="T2" fmla="*/ 0 w 276"/>
                    <a:gd name="T3" fmla="*/ 0 h 252"/>
                    <a:gd name="T4" fmla="*/ 36 w 276"/>
                    <a:gd name="T5" fmla="*/ 72 h 252"/>
                    <a:gd name="T6" fmla="*/ 0 w 276"/>
                    <a:gd name="T7" fmla="*/ 0 h 252"/>
                    <a:gd name="T8" fmla="*/ 78 w 276"/>
                    <a:gd name="T9" fmla="*/ 30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252"/>
                    <a:gd name="T17" fmla="*/ 276 w 276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252">
                      <a:moveTo>
                        <a:pt x="276" y="252"/>
                      </a:moveTo>
                      <a:lnTo>
                        <a:pt x="0" y="0"/>
                      </a:lnTo>
                      <a:lnTo>
                        <a:pt x="36" y="72"/>
                      </a:lnTo>
                      <a:lnTo>
                        <a:pt x="0" y="0"/>
                      </a:lnTo>
                      <a:lnTo>
                        <a:pt x="78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3" name="Freeform 422"/>
                <p:cNvSpPr>
                  <a:spLocks/>
                </p:cNvSpPr>
                <p:nvPr/>
              </p:nvSpPr>
              <p:spPr bwMode="auto">
                <a:xfrm>
                  <a:off x="2915" y="1259"/>
                  <a:ext cx="138" cy="840"/>
                </a:xfrm>
                <a:custGeom>
                  <a:avLst/>
                  <a:gdLst>
                    <a:gd name="T0" fmla="*/ 42 w 138"/>
                    <a:gd name="T1" fmla="*/ 840 h 840"/>
                    <a:gd name="T2" fmla="*/ 78 w 138"/>
                    <a:gd name="T3" fmla="*/ 0 h 840"/>
                    <a:gd name="T4" fmla="*/ 0 w 138"/>
                    <a:gd name="T5" fmla="*/ 162 h 840"/>
                    <a:gd name="T6" fmla="*/ 78 w 138"/>
                    <a:gd name="T7" fmla="*/ 0 h 840"/>
                    <a:gd name="T8" fmla="*/ 138 w 138"/>
                    <a:gd name="T9" fmla="*/ 168 h 8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840"/>
                    <a:gd name="T17" fmla="*/ 138 w 138"/>
                    <a:gd name="T18" fmla="*/ 840 h 8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840">
                      <a:moveTo>
                        <a:pt x="42" y="840"/>
                      </a:moveTo>
                      <a:lnTo>
                        <a:pt x="78" y="0"/>
                      </a:lnTo>
                      <a:lnTo>
                        <a:pt x="0" y="162"/>
                      </a:lnTo>
                      <a:lnTo>
                        <a:pt x="78" y="0"/>
                      </a:lnTo>
                      <a:lnTo>
                        <a:pt x="138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4" name="Freeform 42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32" cy="396"/>
                </a:xfrm>
                <a:custGeom>
                  <a:avLst/>
                  <a:gdLst>
                    <a:gd name="T0" fmla="*/ 0 w 132"/>
                    <a:gd name="T1" fmla="*/ 0 h 396"/>
                    <a:gd name="T2" fmla="*/ 126 w 132"/>
                    <a:gd name="T3" fmla="*/ 396 h 396"/>
                    <a:gd name="T4" fmla="*/ 132 w 132"/>
                    <a:gd name="T5" fmla="*/ 306 h 396"/>
                    <a:gd name="T6" fmla="*/ 126 w 132"/>
                    <a:gd name="T7" fmla="*/ 396 h 396"/>
                    <a:gd name="T8" fmla="*/ 66 w 132"/>
                    <a:gd name="T9" fmla="*/ 330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396"/>
                    <a:gd name="T17" fmla="*/ 132 w 132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396">
                      <a:moveTo>
                        <a:pt x="0" y="0"/>
                      </a:moveTo>
                      <a:lnTo>
                        <a:pt x="126" y="396"/>
                      </a:lnTo>
                      <a:lnTo>
                        <a:pt x="132" y="306"/>
                      </a:lnTo>
                      <a:lnTo>
                        <a:pt x="126" y="396"/>
                      </a:lnTo>
                      <a:lnTo>
                        <a:pt x="66" y="3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5" name="Freeform 424"/>
                <p:cNvSpPr>
                  <a:spLocks/>
                </p:cNvSpPr>
                <p:nvPr/>
              </p:nvSpPr>
              <p:spPr bwMode="auto">
                <a:xfrm>
                  <a:off x="2957" y="1943"/>
                  <a:ext cx="120" cy="156"/>
                </a:xfrm>
                <a:custGeom>
                  <a:avLst/>
                  <a:gdLst>
                    <a:gd name="T0" fmla="*/ 0 w 120"/>
                    <a:gd name="T1" fmla="*/ 156 h 156"/>
                    <a:gd name="T2" fmla="*/ 120 w 120"/>
                    <a:gd name="T3" fmla="*/ 0 h 156"/>
                    <a:gd name="T4" fmla="*/ 84 w 120"/>
                    <a:gd name="T5" fmla="*/ 24 h 156"/>
                    <a:gd name="T6" fmla="*/ 120 w 120"/>
                    <a:gd name="T7" fmla="*/ 0 h 156"/>
                    <a:gd name="T8" fmla="*/ 108 w 120"/>
                    <a:gd name="T9" fmla="*/ 42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156"/>
                    <a:gd name="T17" fmla="*/ 120 w 120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156">
                      <a:moveTo>
                        <a:pt x="0" y="156"/>
                      </a:moveTo>
                      <a:lnTo>
                        <a:pt x="120" y="0"/>
                      </a:lnTo>
                      <a:lnTo>
                        <a:pt x="84" y="24"/>
                      </a:lnTo>
                      <a:lnTo>
                        <a:pt x="120" y="0"/>
                      </a:lnTo>
                      <a:lnTo>
                        <a:pt x="108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6" name="Freeform 425"/>
                <p:cNvSpPr>
                  <a:spLocks/>
                </p:cNvSpPr>
                <p:nvPr/>
              </p:nvSpPr>
              <p:spPr bwMode="auto">
                <a:xfrm>
                  <a:off x="2801" y="2021"/>
                  <a:ext cx="156" cy="78"/>
                </a:xfrm>
                <a:custGeom>
                  <a:avLst/>
                  <a:gdLst>
                    <a:gd name="T0" fmla="*/ 156 w 156"/>
                    <a:gd name="T1" fmla="*/ 78 h 78"/>
                    <a:gd name="T2" fmla="*/ 0 w 156"/>
                    <a:gd name="T3" fmla="*/ 0 h 78"/>
                    <a:gd name="T4" fmla="*/ 24 w 156"/>
                    <a:gd name="T5" fmla="*/ 30 h 78"/>
                    <a:gd name="T6" fmla="*/ 0 w 156"/>
                    <a:gd name="T7" fmla="*/ 0 h 78"/>
                    <a:gd name="T8" fmla="*/ 36 w 156"/>
                    <a:gd name="T9" fmla="*/ 6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78"/>
                    <a:gd name="T17" fmla="*/ 156 w 156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78">
                      <a:moveTo>
                        <a:pt x="156" y="78"/>
                      </a:moveTo>
                      <a:lnTo>
                        <a:pt x="0" y="0"/>
                      </a:lnTo>
                      <a:lnTo>
                        <a:pt x="24" y="30"/>
                      </a:lnTo>
                      <a:lnTo>
                        <a:pt x="0" y="0"/>
                      </a:lnTo>
                      <a:lnTo>
                        <a:pt x="3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7" name="Freeform 426"/>
                <p:cNvSpPr>
                  <a:spLocks/>
                </p:cNvSpPr>
                <p:nvPr/>
              </p:nvSpPr>
              <p:spPr bwMode="auto">
                <a:xfrm>
                  <a:off x="2771" y="2075"/>
                  <a:ext cx="186" cy="30"/>
                </a:xfrm>
                <a:custGeom>
                  <a:avLst/>
                  <a:gdLst>
                    <a:gd name="T0" fmla="*/ 186 w 186"/>
                    <a:gd name="T1" fmla="*/ 24 h 30"/>
                    <a:gd name="T2" fmla="*/ 0 w 186"/>
                    <a:gd name="T3" fmla="*/ 12 h 30"/>
                    <a:gd name="T4" fmla="*/ 36 w 186"/>
                    <a:gd name="T5" fmla="*/ 30 h 30"/>
                    <a:gd name="T6" fmla="*/ 0 w 186"/>
                    <a:gd name="T7" fmla="*/ 12 h 30"/>
                    <a:gd name="T8" fmla="*/ 42 w 186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0"/>
                    <a:gd name="T17" fmla="*/ 186 w 186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0">
                      <a:moveTo>
                        <a:pt x="186" y="24"/>
                      </a:moveTo>
                      <a:lnTo>
                        <a:pt x="0" y="12"/>
                      </a:lnTo>
                      <a:lnTo>
                        <a:pt x="36" y="30"/>
                      </a:lnTo>
                      <a:lnTo>
                        <a:pt x="0" y="12"/>
                      </a:lnTo>
                      <a:lnTo>
                        <a:pt x="4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8" name="Freeform 427"/>
                <p:cNvSpPr>
                  <a:spLocks/>
                </p:cNvSpPr>
                <p:nvPr/>
              </p:nvSpPr>
              <p:spPr bwMode="auto">
                <a:xfrm>
                  <a:off x="2957" y="1733"/>
                  <a:ext cx="132" cy="366"/>
                </a:xfrm>
                <a:custGeom>
                  <a:avLst/>
                  <a:gdLst>
                    <a:gd name="T0" fmla="*/ 0 w 132"/>
                    <a:gd name="T1" fmla="*/ 366 h 366"/>
                    <a:gd name="T2" fmla="*/ 126 w 132"/>
                    <a:gd name="T3" fmla="*/ 0 h 366"/>
                    <a:gd name="T4" fmla="*/ 72 w 132"/>
                    <a:gd name="T5" fmla="*/ 60 h 366"/>
                    <a:gd name="T6" fmla="*/ 126 w 132"/>
                    <a:gd name="T7" fmla="*/ 0 h 366"/>
                    <a:gd name="T8" fmla="*/ 132 w 132"/>
                    <a:gd name="T9" fmla="*/ 84 h 3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366"/>
                    <a:gd name="T17" fmla="*/ 132 w 132"/>
                    <a:gd name="T18" fmla="*/ 366 h 3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366">
                      <a:moveTo>
                        <a:pt x="0" y="366"/>
                      </a:moveTo>
                      <a:lnTo>
                        <a:pt x="126" y="0"/>
                      </a:lnTo>
                      <a:lnTo>
                        <a:pt x="72" y="60"/>
                      </a:lnTo>
                      <a:lnTo>
                        <a:pt x="126" y="0"/>
                      </a:lnTo>
                      <a:lnTo>
                        <a:pt x="13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59" name="Freeform 42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810"/>
                </a:xfrm>
                <a:custGeom>
                  <a:avLst/>
                  <a:gdLst>
                    <a:gd name="T0" fmla="*/ 0 w 252"/>
                    <a:gd name="T1" fmla="*/ 0 h 810"/>
                    <a:gd name="T2" fmla="*/ 234 w 252"/>
                    <a:gd name="T3" fmla="*/ 810 h 810"/>
                    <a:gd name="T4" fmla="*/ 252 w 252"/>
                    <a:gd name="T5" fmla="*/ 624 h 810"/>
                    <a:gd name="T6" fmla="*/ 234 w 252"/>
                    <a:gd name="T7" fmla="*/ 810 h 810"/>
                    <a:gd name="T8" fmla="*/ 126 w 252"/>
                    <a:gd name="T9" fmla="*/ 666 h 8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810"/>
                    <a:gd name="T17" fmla="*/ 252 w 252"/>
                    <a:gd name="T18" fmla="*/ 810 h 8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810">
                      <a:moveTo>
                        <a:pt x="0" y="0"/>
                      </a:moveTo>
                      <a:lnTo>
                        <a:pt x="234" y="810"/>
                      </a:lnTo>
                      <a:lnTo>
                        <a:pt x="252" y="624"/>
                      </a:lnTo>
                      <a:lnTo>
                        <a:pt x="234" y="810"/>
                      </a:lnTo>
                      <a:lnTo>
                        <a:pt x="126" y="6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0" name="Freeform 429"/>
                <p:cNvSpPr>
                  <a:spLocks/>
                </p:cNvSpPr>
                <p:nvPr/>
              </p:nvSpPr>
              <p:spPr bwMode="auto">
                <a:xfrm>
                  <a:off x="2957" y="1841"/>
                  <a:ext cx="90" cy="258"/>
                </a:xfrm>
                <a:custGeom>
                  <a:avLst/>
                  <a:gdLst>
                    <a:gd name="T0" fmla="*/ 0 w 90"/>
                    <a:gd name="T1" fmla="*/ 258 h 258"/>
                    <a:gd name="T2" fmla="*/ 90 w 90"/>
                    <a:gd name="T3" fmla="*/ 0 h 258"/>
                    <a:gd name="T4" fmla="*/ 48 w 90"/>
                    <a:gd name="T5" fmla="*/ 48 h 258"/>
                    <a:gd name="T6" fmla="*/ 90 w 90"/>
                    <a:gd name="T7" fmla="*/ 0 h 258"/>
                    <a:gd name="T8" fmla="*/ 90 w 90"/>
                    <a:gd name="T9" fmla="*/ 6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58"/>
                    <a:gd name="T17" fmla="*/ 90 w 9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58">
                      <a:moveTo>
                        <a:pt x="0" y="258"/>
                      </a:moveTo>
                      <a:lnTo>
                        <a:pt x="90" y="0"/>
                      </a:lnTo>
                      <a:lnTo>
                        <a:pt x="48" y="48"/>
                      </a:lnTo>
                      <a:lnTo>
                        <a:pt x="90" y="0"/>
                      </a:lnTo>
                      <a:lnTo>
                        <a:pt x="90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1" name="Freeform 430"/>
                <p:cNvSpPr>
                  <a:spLocks/>
                </p:cNvSpPr>
                <p:nvPr/>
              </p:nvSpPr>
              <p:spPr bwMode="auto">
                <a:xfrm>
                  <a:off x="2933" y="1835"/>
                  <a:ext cx="42" cy="264"/>
                </a:xfrm>
                <a:custGeom>
                  <a:avLst/>
                  <a:gdLst>
                    <a:gd name="T0" fmla="*/ 24 w 42"/>
                    <a:gd name="T1" fmla="*/ 264 h 264"/>
                    <a:gd name="T2" fmla="*/ 24 w 42"/>
                    <a:gd name="T3" fmla="*/ 0 h 264"/>
                    <a:gd name="T4" fmla="*/ 0 w 42"/>
                    <a:gd name="T5" fmla="*/ 48 h 264"/>
                    <a:gd name="T6" fmla="*/ 24 w 42"/>
                    <a:gd name="T7" fmla="*/ 0 h 264"/>
                    <a:gd name="T8" fmla="*/ 42 w 42"/>
                    <a:gd name="T9" fmla="*/ 48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64"/>
                    <a:gd name="T17" fmla="*/ 42 w 42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64">
                      <a:moveTo>
                        <a:pt x="24" y="264"/>
                      </a:moveTo>
                      <a:lnTo>
                        <a:pt x="24" y="0"/>
                      </a:lnTo>
                      <a:lnTo>
                        <a:pt x="0" y="48"/>
                      </a:lnTo>
                      <a:lnTo>
                        <a:pt x="24" y="0"/>
                      </a:lnTo>
                      <a:lnTo>
                        <a:pt x="4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2" name="Freeform 431"/>
                <p:cNvSpPr>
                  <a:spLocks/>
                </p:cNvSpPr>
                <p:nvPr/>
              </p:nvSpPr>
              <p:spPr bwMode="auto">
                <a:xfrm>
                  <a:off x="2957" y="1697"/>
                  <a:ext cx="240" cy="402"/>
                </a:xfrm>
                <a:custGeom>
                  <a:avLst/>
                  <a:gdLst>
                    <a:gd name="T0" fmla="*/ 0 w 240"/>
                    <a:gd name="T1" fmla="*/ 402 h 402"/>
                    <a:gd name="T2" fmla="*/ 240 w 240"/>
                    <a:gd name="T3" fmla="*/ 0 h 402"/>
                    <a:gd name="T4" fmla="*/ 156 w 240"/>
                    <a:gd name="T5" fmla="*/ 60 h 402"/>
                    <a:gd name="T6" fmla="*/ 240 w 240"/>
                    <a:gd name="T7" fmla="*/ 0 h 402"/>
                    <a:gd name="T8" fmla="*/ 222 w 240"/>
                    <a:gd name="T9" fmla="*/ 96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402"/>
                    <a:gd name="T17" fmla="*/ 240 w 240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402">
                      <a:moveTo>
                        <a:pt x="0" y="402"/>
                      </a:moveTo>
                      <a:lnTo>
                        <a:pt x="240" y="0"/>
                      </a:lnTo>
                      <a:lnTo>
                        <a:pt x="156" y="60"/>
                      </a:lnTo>
                      <a:lnTo>
                        <a:pt x="240" y="0"/>
                      </a:lnTo>
                      <a:lnTo>
                        <a:pt x="222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3" name="Freeform 432"/>
                <p:cNvSpPr>
                  <a:spLocks/>
                </p:cNvSpPr>
                <p:nvPr/>
              </p:nvSpPr>
              <p:spPr bwMode="auto">
                <a:xfrm>
                  <a:off x="2957" y="1805"/>
                  <a:ext cx="378" cy="294"/>
                </a:xfrm>
                <a:custGeom>
                  <a:avLst/>
                  <a:gdLst>
                    <a:gd name="T0" fmla="*/ 0 w 378"/>
                    <a:gd name="T1" fmla="*/ 294 h 294"/>
                    <a:gd name="T2" fmla="*/ 378 w 378"/>
                    <a:gd name="T3" fmla="*/ 0 h 294"/>
                    <a:gd name="T4" fmla="*/ 276 w 378"/>
                    <a:gd name="T5" fmla="*/ 24 h 294"/>
                    <a:gd name="T6" fmla="*/ 378 w 378"/>
                    <a:gd name="T7" fmla="*/ 0 h 294"/>
                    <a:gd name="T8" fmla="*/ 324 w 378"/>
                    <a:gd name="T9" fmla="*/ 84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294"/>
                    <a:gd name="T17" fmla="*/ 378 w 378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294">
                      <a:moveTo>
                        <a:pt x="0" y="294"/>
                      </a:moveTo>
                      <a:lnTo>
                        <a:pt x="378" y="0"/>
                      </a:lnTo>
                      <a:lnTo>
                        <a:pt x="276" y="24"/>
                      </a:lnTo>
                      <a:lnTo>
                        <a:pt x="378" y="0"/>
                      </a:lnTo>
                      <a:lnTo>
                        <a:pt x="32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4" name="Freeform 433"/>
                <p:cNvSpPr>
                  <a:spLocks/>
                </p:cNvSpPr>
                <p:nvPr/>
              </p:nvSpPr>
              <p:spPr bwMode="auto">
                <a:xfrm>
                  <a:off x="2447" y="2099"/>
                  <a:ext cx="510" cy="300"/>
                </a:xfrm>
                <a:custGeom>
                  <a:avLst/>
                  <a:gdLst>
                    <a:gd name="T0" fmla="*/ 510 w 510"/>
                    <a:gd name="T1" fmla="*/ 0 h 300"/>
                    <a:gd name="T2" fmla="*/ 0 w 510"/>
                    <a:gd name="T3" fmla="*/ 300 h 300"/>
                    <a:gd name="T4" fmla="*/ 126 w 510"/>
                    <a:gd name="T5" fmla="*/ 282 h 300"/>
                    <a:gd name="T6" fmla="*/ 0 w 510"/>
                    <a:gd name="T7" fmla="*/ 300 h 300"/>
                    <a:gd name="T8" fmla="*/ 78 w 510"/>
                    <a:gd name="T9" fmla="*/ 198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0"/>
                    <a:gd name="T16" fmla="*/ 0 h 300"/>
                    <a:gd name="T17" fmla="*/ 510 w 510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0" h="300">
                      <a:moveTo>
                        <a:pt x="510" y="0"/>
                      </a:moveTo>
                      <a:lnTo>
                        <a:pt x="0" y="300"/>
                      </a:lnTo>
                      <a:lnTo>
                        <a:pt x="126" y="282"/>
                      </a:lnTo>
                      <a:lnTo>
                        <a:pt x="0" y="300"/>
                      </a:lnTo>
                      <a:lnTo>
                        <a:pt x="78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5" name="Freeform 43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0" cy="294"/>
                </a:xfrm>
                <a:custGeom>
                  <a:avLst/>
                  <a:gdLst>
                    <a:gd name="T0" fmla="*/ 0 w 210"/>
                    <a:gd name="T1" fmla="*/ 0 h 294"/>
                    <a:gd name="T2" fmla="*/ 210 w 210"/>
                    <a:gd name="T3" fmla="*/ 294 h 294"/>
                    <a:gd name="T4" fmla="*/ 192 w 210"/>
                    <a:gd name="T5" fmla="*/ 222 h 294"/>
                    <a:gd name="T6" fmla="*/ 210 w 210"/>
                    <a:gd name="T7" fmla="*/ 294 h 294"/>
                    <a:gd name="T8" fmla="*/ 144 w 210"/>
                    <a:gd name="T9" fmla="*/ 252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294"/>
                    <a:gd name="T17" fmla="*/ 210 w 210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294">
                      <a:moveTo>
                        <a:pt x="0" y="0"/>
                      </a:moveTo>
                      <a:lnTo>
                        <a:pt x="210" y="294"/>
                      </a:lnTo>
                      <a:lnTo>
                        <a:pt x="192" y="222"/>
                      </a:lnTo>
                      <a:lnTo>
                        <a:pt x="210" y="294"/>
                      </a:lnTo>
                      <a:lnTo>
                        <a:pt x="144" y="25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6" name="Freeform 435"/>
                <p:cNvSpPr>
                  <a:spLocks/>
                </p:cNvSpPr>
                <p:nvPr/>
              </p:nvSpPr>
              <p:spPr bwMode="auto">
                <a:xfrm>
                  <a:off x="2771" y="1883"/>
                  <a:ext cx="186" cy="216"/>
                </a:xfrm>
                <a:custGeom>
                  <a:avLst/>
                  <a:gdLst>
                    <a:gd name="T0" fmla="*/ 186 w 186"/>
                    <a:gd name="T1" fmla="*/ 216 h 216"/>
                    <a:gd name="T2" fmla="*/ 0 w 186"/>
                    <a:gd name="T3" fmla="*/ 0 h 216"/>
                    <a:gd name="T4" fmla="*/ 18 w 186"/>
                    <a:gd name="T5" fmla="*/ 60 h 216"/>
                    <a:gd name="T6" fmla="*/ 0 w 186"/>
                    <a:gd name="T7" fmla="*/ 0 h 216"/>
                    <a:gd name="T8" fmla="*/ 54 w 186"/>
                    <a:gd name="T9" fmla="*/ 3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216"/>
                    <a:gd name="T17" fmla="*/ 186 w 18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216">
                      <a:moveTo>
                        <a:pt x="186" y="216"/>
                      </a:moveTo>
                      <a:lnTo>
                        <a:pt x="0" y="0"/>
                      </a:lnTo>
                      <a:lnTo>
                        <a:pt x="18" y="60"/>
                      </a:lnTo>
                      <a:lnTo>
                        <a:pt x="0" y="0"/>
                      </a:lnTo>
                      <a:lnTo>
                        <a:pt x="5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7" name="Freeform 436"/>
                <p:cNvSpPr>
                  <a:spLocks/>
                </p:cNvSpPr>
                <p:nvPr/>
              </p:nvSpPr>
              <p:spPr bwMode="auto">
                <a:xfrm>
                  <a:off x="2933" y="1769"/>
                  <a:ext cx="54" cy="330"/>
                </a:xfrm>
                <a:custGeom>
                  <a:avLst/>
                  <a:gdLst>
                    <a:gd name="T0" fmla="*/ 24 w 54"/>
                    <a:gd name="T1" fmla="*/ 330 h 330"/>
                    <a:gd name="T2" fmla="*/ 30 w 54"/>
                    <a:gd name="T3" fmla="*/ 0 h 330"/>
                    <a:gd name="T4" fmla="*/ 0 w 54"/>
                    <a:gd name="T5" fmla="*/ 66 h 330"/>
                    <a:gd name="T6" fmla="*/ 30 w 54"/>
                    <a:gd name="T7" fmla="*/ 0 h 330"/>
                    <a:gd name="T8" fmla="*/ 54 w 54"/>
                    <a:gd name="T9" fmla="*/ 66 h 3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30"/>
                    <a:gd name="T17" fmla="*/ 54 w 54"/>
                    <a:gd name="T18" fmla="*/ 330 h 3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30">
                      <a:moveTo>
                        <a:pt x="24" y="330"/>
                      </a:moveTo>
                      <a:lnTo>
                        <a:pt x="30" y="0"/>
                      </a:lnTo>
                      <a:lnTo>
                        <a:pt x="0" y="66"/>
                      </a:lnTo>
                      <a:lnTo>
                        <a:pt x="30" y="0"/>
                      </a:lnTo>
                      <a:lnTo>
                        <a:pt x="54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8" name="Freeform 437"/>
                <p:cNvSpPr>
                  <a:spLocks/>
                </p:cNvSpPr>
                <p:nvPr/>
              </p:nvSpPr>
              <p:spPr bwMode="auto">
                <a:xfrm>
                  <a:off x="2543" y="1943"/>
                  <a:ext cx="414" cy="156"/>
                </a:xfrm>
                <a:custGeom>
                  <a:avLst/>
                  <a:gdLst>
                    <a:gd name="T0" fmla="*/ 414 w 414"/>
                    <a:gd name="T1" fmla="*/ 156 h 156"/>
                    <a:gd name="T2" fmla="*/ 0 w 414"/>
                    <a:gd name="T3" fmla="*/ 6 h 156"/>
                    <a:gd name="T4" fmla="*/ 72 w 414"/>
                    <a:gd name="T5" fmla="*/ 66 h 156"/>
                    <a:gd name="T6" fmla="*/ 0 w 414"/>
                    <a:gd name="T7" fmla="*/ 6 h 156"/>
                    <a:gd name="T8" fmla="*/ 96 w 414"/>
                    <a:gd name="T9" fmla="*/ 0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156"/>
                    <a:gd name="T17" fmla="*/ 414 w 414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156">
                      <a:moveTo>
                        <a:pt x="414" y="156"/>
                      </a:moveTo>
                      <a:lnTo>
                        <a:pt x="0" y="6"/>
                      </a:lnTo>
                      <a:lnTo>
                        <a:pt x="72" y="66"/>
                      </a:lnTo>
                      <a:lnTo>
                        <a:pt x="0" y="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69" name="Freeform 438"/>
                <p:cNvSpPr>
                  <a:spLocks/>
                </p:cNvSpPr>
                <p:nvPr/>
              </p:nvSpPr>
              <p:spPr bwMode="auto">
                <a:xfrm>
                  <a:off x="2459" y="2099"/>
                  <a:ext cx="498" cy="438"/>
                </a:xfrm>
                <a:custGeom>
                  <a:avLst/>
                  <a:gdLst>
                    <a:gd name="T0" fmla="*/ 498 w 498"/>
                    <a:gd name="T1" fmla="*/ 0 h 438"/>
                    <a:gd name="T2" fmla="*/ 0 w 498"/>
                    <a:gd name="T3" fmla="*/ 438 h 438"/>
                    <a:gd name="T4" fmla="*/ 132 w 498"/>
                    <a:gd name="T5" fmla="*/ 390 h 438"/>
                    <a:gd name="T6" fmla="*/ 0 w 498"/>
                    <a:gd name="T7" fmla="*/ 438 h 438"/>
                    <a:gd name="T8" fmla="*/ 60 w 498"/>
                    <a:gd name="T9" fmla="*/ 312 h 4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8"/>
                    <a:gd name="T16" fmla="*/ 0 h 438"/>
                    <a:gd name="T17" fmla="*/ 498 w 498"/>
                    <a:gd name="T18" fmla="*/ 438 h 4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8" h="438">
                      <a:moveTo>
                        <a:pt x="498" y="0"/>
                      </a:moveTo>
                      <a:lnTo>
                        <a:pt x="0" y="438"/>
                      </a:lnTo>
                      <a:lnTo>
                        <a:pt x="132" y="390"/>
                      </a:lnTo>
                      <a:lnTo>
                        <a:pt x="0" y="438"/>
                      </a:lnTo>
                      <a:lnTo>
                        <a:pt x="60" y="3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0" name="Freeform 43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42"/>
                </a:xfrm>
                <a:custGeom>
                  <a:avLst/>
                  <a:gdLst>
                    <a:gd name="T0" fmla="*/ 0 w 90"/>
                    <a:gd name="T1" fmla="*/ 0 h 42"/>
                    <a:gd name="T2" fmla="*/ 90 w 90"/>
                    <a:gd name="T3" fmla="*/ 42 h 42"/>
                    <a:gd name="T4" fmla="*/ 78 w 90"/>
                    <a:gd name="T5" fmla="*/ 24 h 42"/>
                    <a:gd name="T6" fmla="*/ 90 w 90"/>
                    <a:gd name="T7" fmla="*/ 42 h 42"/>
                    <a:gd name="T8" fmla="*/ 66 w 90"/>
                    <a:gd name="T9" fmla="*/ 36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42"/>
                    <a:gd name="T17" fmla="*/ 90 w 90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42">
                      <a:moveTo>
                        <a:pt x="0" y="0"/>
                      </a:moveTo>
                      <a:lnTo>
                        <a:pt x="90" y="42"/>
                      </a:lnTo>
                      <a:lnTo>
                        <a:pt x="78" y="24"/>
                      </a:lnTo>
                      <a:lnTo>
                        <a:pt x="90" y="42"/>
                      </a:lnTo>
                      <a:lnTo>
                        <a:pt x="66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1" name="Freeform 440"/>
                <p:cNvSpPr>
                  <a:spLocks/>
                </p:cNvSpPr>
                <p:nvPr/>
              </p:nvSpPr>
              <p:spPr bwMode="auto">
                <a:xfrm>
                  <a:off x="2609" y="2099"/>
                  <a:ext cx="348" cy="96"/>
                </a:xfrm>
                <a:custGeom>
                  <a:avLst/>
                  <a:gdLst>
                    <a:gd name="T0" fmla="*/ 348 w 348"/>
                    <a:gd name="T1" fmla="*/ 0 h 96"/>
                    <a:gd name="T2" fmla="*/ 0 w 348"/>
                    <a:gd name="T3" fmla="*/ 84 h 96"/>
                    <a:gd name="T4" fmla="*/ 78 w 348"/>
                    <a:gd name="T5" fmla="*/ 96 h 96"/>
                    <a:gd name="T6" fmla="*/ 0 w 348"/>
                    <a:gd name="T7" fmla="*/ 84 h 96"/>
                    <a:gd name="T8" fmla="*/ 66 w 348"/>
                    <a:gd name="T9" fmla="*/ 4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8"/>
                    <a:gd name="T16" fmla="*/ 0 h 96"/>
                    <a:gd name="T17" fmla="*/ 348 w 348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8" h="96">
                      <a:moveTo>
                        <a:pt x="348" y="0"/>
                      </a:moveTo>
                      <a:lnTo>
                        <a:pt x="0" y="84"/>
                      </a:lnTo>
                      <a:lnTo>
                        <a:pt x="78" y="96"/>
                      </a:lnTo>
                      <a:lnTo>
                        <a:pt x="0" y="84"/>
                      </a:lnTo>
                      <a:lnTo>
                        <a:pt x="6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2" name="Freeform 441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270"/>
                </a:xfrm>
                <a:custGeom>
                  <a:avLst/>
                  <a:gdLst>
                    <a:gd name="T0" fmla="*/ 180 w 180"/>
                    <a:gd name="T1" fmla="*/ 0 h 270"/>
                    <a:gd name="T2" fmla="*/ 0 w 180"/>
                    <a:gd name="T3" fmla="*/ 270 h 270"/>
                    <a:gd name="T4" fmla="*/ 60 w 180"/>
                    <a:gd name="T5" fmla="*/ 234 h 270"/>
                    <a:gd name="T6" fmla="*/ 0 w 180"/>
                    <a:gd name="T7" fmla="*/ 270 h 270"/>
                    <a:gd name="T8" fmla="*/ 18 w 180"/>
                    <a:gd name="T9" fmla="*/ 204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270"/>
                    <a:gd name="T17" fmla="*/ 180 w 180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270">
                      <a:moveTo>
                        <a:pt x="180" y="0"/>
                      </a:moveTo>
                      <a:lnTo>
                        <a:pt x="0" y="270"/>
                      </a:lnTo>
                      <a:lnTo>
                        <a:pt x="60" y="234"/>
                      </a:lnTo>
                      <a:lnTo>
                        <a:pt x="0" y="270"/>
                      </a:lnTo>
                      <a:lnTo>
                        <a:pt x="18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3" name="Freeform 44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6" cy="456"/>
                </a:xfrm>
                <a:custGeom>
                  <a:avLst/>
                  <a:gdLst>
                    <a:gd name="T0" fmla="*/ 0 w 96"/>
                    <a:gd name="T1" fmla="*/ 0 h 456"/>
                    <a:gd name="T2" fmla="*/ 78 w 96"/>
                    <a:gd name="T3" fmla="*/ 456 h 456"/>
                    <a:gd name="T4" fmla="*/ 96 w 96"/>
                    <a:gd name="T5" fmla="*/ 354 h 456"/>
                    <a:gd name="T6" fmla="*/ 78 w 96"/>
                    <a:gd name="T7" fmla="*/ 456 h 456"/>
                    <a:gd name="T8" fmla="*/ 24 w 96"/>
                    <a:gd name="T9" fmla="*/ 366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456"/>
                    <a:gd name="T17" fmla="*/ 96 w 96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456">
                      <a:moveTo>
                        <a:pt x="0" y="0"/>
                      </a:moveTo>
                      <a:lnTo>
                        <a:pt x="78" y="456"/>
                      </a:lnTo>
                      <a:lnTo>
                        <a:pt x="96" y="354"/>
                      </a:lnTo>
                      <a:lnTo>
                        <a:pt x="78" y="456"/>
                      </a:lnTo>
                      <a:lnTo>
                        <a:pt x="24" y="3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4" name="Freeform 44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26" cy="618"/>
                </a:xfrm>
                <a:custGeom>
                  <a:avLst/>
                  <a:gdLst>
                    <a:gd name="T0" fmla="*/ 0 w 126"/>
                    <a:gd name="T1" fmla="*/ 0 h 618"/>
                    <a:gd name="T2" fmla="*/ 96 w 126"/>
                    <a:gd name="T3" fmla="*/ 618 h 618"/>
                    <a:gd name="T4" fmla="*/ 126 w 126"/>
                    <a:gd name="T5" fmla="*/ 486 h 618"/>
                    <a:gd name="T6" fmla="*/ 96 w 126"/>
                    <a:gd name="T7" fmla="*/ 618 h 618"/>
                    <a:gd name="T8" fmla="*/ 30 w 126"/>
                    <a:gd name="T9" fmla="*/ 504 h 6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18"/>
                    <a:gd name="T17" fmla="*/ 126 w 126"/>
                    <a:gd name="T18" fmla="*/ 618 h 6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18">
                      <a:moveTo>
                        <a:pt x="0" y="0"/>
                      </a:moveTo>
                      <a:lnTo>
                        <a:pt x="96" y="618"/>
                      </a:lnTo>
                      <a:lnTo>
                        <a:pt x="126" y="486"/>
                      </a:lnTo>
                      <a:lnTo>
                        <a:pt x="96" y="618"/>
                      </a:lnTo>
                      <a:lnTo>
                        <a:pt x="30" y="5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5" name="Freeform 444"/>
                <p:cNvSpPr>
                  <a:spLocks/>
                </p:cNvSpPr>
                <p:nvPr/>
              </p:nvSpPr>
              <p:spPr bwMode="auto">
                <a:xfrm>
                  <a:off x="2957" y="1991"/>
                  <a:ext cx="162" cy="108"/>
                </a:xfrm>
                <a:custGeom>
                  <a:avLst/>
                  <a:gdLst>
                    <a:gd name="T0" fmla="*/ 0 w 162"/>
                    <a:gd name="T1" fmla="*/ 108 h 108"/>
                    <a:gd name="T2" fmla="*/ 162 w 162"/>
                    <a:gd name="T3" fmla="*/ 0 h 108"/>
                    <a:gd name="T4" fmla="*/ 120 w 162"/>
                    <a:gd name="T5" fmla="*/ 6 h 108"/>
                    <a:gd name="T6" fmla="*/ 162 w 162"/>
                    <a:gd name="T7" fmla="*/ 0 h 108"/>
                    <a:gd name="T8" fmla="*/ 138 w 162"/>
                    <a:gd name="T9" fmla="*/ 36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108"/>
                    <a:gd name="T17" fmla="*/ 162 w 16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108">
                      <a:moveTo>
                        <a:pt x="0" y="108"/>
                      </a:moveTo>
                      <a:lnTo>
                        <a:pt x="162" y="0"/>
                      </a:lnTo>
                      <a:lnTo>
                        <a:pt x="120" y="6"/>
                      </a:lnTo>
                      <a:lnTo>
                        <a:pt x="162" y="0"/>
                      </a:lnTo>
                      <a:lnTo>
                        <a:pt x="13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6" name="Freeform 44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210"/>
                </a:xfrm>
                <a:custGeom>
                  <a:avLst/>
                  <a:gdLst>
                    <a:gd name="T0" fmla="*/ 0 w 234"/>
                    <a:gd name="T1" fmla="*/ 0 h 210"/>
                    <a:gd name="T2" fmla="*/ 234 w 234"/>
                    <a:gd name="T3" fmla="*/ 210 h 210"/>
                    <a:gd name="T4" fmla="*/ 204 w 234"/>
                    <a:gd name="T5" fmla="*/ 150 h 210"/>
                    <a:gd name="T6" fmla="*/ 234 w 234"/>
                    <a:gd name="T7" fmla="*/ 210 h 210"/>
                    <a:gd name="T8" fmla="*/ 168 w 234"/>
                    <a:gd name="T9" fmla="*/ 186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210"/>
                    <a:gd name="T17" fmla="*/ 234 w 234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210">
                      <a:moveTo>
                        <a:pt x="0" y="0"/>
                      </a:moveTo>
                      <a:lnTo>
                        <a:pt x="234" y="210"/>
                      </a:lnTo>
                      <a:lnTo>
                        <a:pt x="204" y="150"/>
                      </a:lnTo>
                      <a:lnTo>
                        <a:pt x="234" y="210"/>
                      </a:lnTo>
                      <a:lnTo>
                        <a:pt x="168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7" name="Freeform 44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0" cy="324"/>
                </a:xfrm>
                <a:custGeom>
                  <a:avLst/>
                  <a:gdLst>
                    <a:gd name="T0" fmla="*/ 0 w 210"/>
                    <a:gd name="T1" fmla="*/ 0 h 324"/>
                    <a:gd name="T2" fmla="*/ 210 w 210"/>
                    <a:gd name="T3" fmla="*/ 324 h 324"/>
                    <a:gd name="T4" fmla="*/ 192 w 210"/>
                    <a:gd name="T5" fmla="*/ 246 h 324"/>
                    <a:gd name="T6" fmla="*/ 210 w 210"/>
                    <a:gd name="T7" fmla="*/ 324 h 324"/>
                    <a:gd name="T8" fmla="*/ 138 w 210"/>
                    <a:gd name="T9" fmla="*/ 276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324"/>
                    <a:gd name="T17" fmla="*/ 210 w 210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324">
                      <a:moveTo>
                        <a:pt x="0" y="0"/>
                      </a:moveTo>
                      <a:lnTo>
                        <a:pt x="210" y="324"/>
                      </a:lnTo>
                      <a:lnTo>
                        <a:pt x="192" y="246"/>
                      </a:lnTo>
                      <a:lnTo>
                        <a:pt x="210" y="324"/>
                      </a:lnTo>
                      <a:lnTo>
                        <a:pt x="138" y="2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8" name="Freeform 44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76" cy="648"/>
                </a:xfrm>
                <a:custGeom>
                  <a:avLst/>
                  <a:gdLst>
                    <a:gd name="T0" fmla="*/ 0 w 276"/>
                    <a:gd name="T1" fmla="*/ 0 h 648"/>
                    <a:gd name="T2" fmla="*/ 276 w 276"/>
                    <a:gd name="T3" fmla="*/ 648 h 648"/>
                    <a:gd name="T4" fmla="*/ 270 w 276"/>
                    <a:gd name="T5" fmla="*/ 498 h 648"/>
                    <a:gd name="T6" fmla="*/ 276 w 276"/>
                    <a:gd name="T7" fmla="*/ 648 h 648"/>
                    <a:gd name="T8" fmla="*/ 168 w 276"/>
                    <a:gd name="T9" fmla="*/ 540 h 6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648"/>
                    <a:gd name="T17" fmla="*/ 276 w 276"/>
                    <a:gd name="T18" fmla="*/ 648 h 6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648">
                      <a:moveTo>
                        <a:pt x="0" y="0"/>
                      </a:moveTo>
                      <a:lnTo>
                        <a:pt x="276" y="648"/>
                      </a:lnTo>
                      <a:lnTo>
                        <a:pt x="270" y="498"/>
                      </a:lnTo>
                      <a:lnTo>
                        <a:pt x="276" y="648"/>
                      </a:lnTo>
                      <a:lnTo>
                        <a:pt x="168" y="54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79" name="Freeform 44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222"/>
                </a:xfrm>
                <a:custGeom>
                  <a:avLst/>
                  <a:gdLst>
                    <a:gd name="T0" fmla="*/ 0 w 90"/>
                    <a:gd name="T1" fmla="*/ 0 h 222"/>
                    <a:gd name="T2" fmla="*/ 90 w 90"/>
                    <a:gd name="T3" fmla="*/ 222 h 222"/>
                    <a:gd name="T4" fmla="*/ 90 w 90"/>
                    <a:gd name="T5" fmla="*/ 168 h 222"/>
                    <a:gd name="T6" fmla="*/ 90 w 90"/>
                    <a:gd name="T7" fmla="*/ 222 h 222"/>
                    <a:gd name="T8" fmla="*/ 54 w 90"/>
                    <a:gd name="T9" fmla="*/ 186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22"/>
                    <a:gd name="T17" fmla="*/ 90 w 90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22">
                      <a:moveTo>
                        <a:pt x="0" y="0"/>
                      </a:moveTo>
                      <a:lnTo>
                        <a:pt x="90" y="222"/>
                      </a:lnTo>
                      <a:lnTo>
                        <a:pt x="90" y="168"/>
                      </a:lnTo>
                      <a:lnTo>
                        <a:pt x="90" y="222"/>
                      </a:lnTo>
                      <a:lnTo>
                        <a:pt x="54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0" name="Freeform 449"/>
                <p:cNvSpPr>
                  <a:spLocks/>
                </p:cNvSpPr>
                <p:nvPr/>
              </p:nvSpPr>
              <p:spPr bwMode="auto">
                <a:xfrm>
                  <a:off x="2717" y="2039"/>
                  <a:ext cx="240" cy="60"/>
                </a:xfrm>
                <a:custGeom>
                  <a:avLst/>
                  <a:gdLst>
                    <a:gd name="T0" fmla="*/ 240 w 240"/>
                    <a:gd name="T1" fmla="*/ 60 h 60"/>
                    <a:gd name="T2" fmla="*/ 0 w 240"/>
                    <a:gd name="T3" fmla="*/ 12 h 60"/>
                    <a:gd name="T4" fmla="*/ 48 w 240"/>
                    <a:gd name="T5" fmla="*/ 36 h 60"/>
                    <a:gd name="T6" fmla="*/ 0 w 240"/>
                    <a:gd name="T7" fmla="*/ 12 h 60"/>
                    <a:gd name="T8" fmla="*/ 54 w 240"/>
                    <a:gd name="T9" fmla="*/ 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60"/>
                    <a:gd name="T17" fmla="*/ 240 w 24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60">
                      <a:moveTo>
                        <a:pt x="240" y="60"/>
                      </a:moveTo>
                      <a:lnTo>
                        <a:pt x="0" y="12"/>
                      </a:lnTo>
                      <a:lnTo>
                        <a:pt x="48" y="36"/>
                      </a:lnTo>
                      <a:lnTo>
                        <a:pt x="0" y="12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1" name="Freeform 450"/>
                <p:cNvSpPr>
                  <a:spLocks/>
                </p:cNvSpPr>
                <p:nvPr/>
              </p:nvSpPr>
              <p:spPr bwMode="auto">
                <a:xfrm>
                  <a:off x="2849" y="1799"/>
                  <a:ext cx="108" cy="300"/>
                </a:xfrm>
                <a:custGeom>
                  <a:avLst/>
                  <a:gdLst>
                    <a:gd name="T0" fmla="*/ 108 w 108"/>
                    <a:gd name="T1" fmla="*/ 300 h 300"/>
                    <a:gd name="T2" fmla="*/ 6 w 108"/>
                    <a:gd name="T3" fmla="*/ 0 h 300"/>
                    <a:gd name="T4" fmla="*/ 0 w 108"/>
                    <a:gd name="T5" fmla="*/ 66 h 300"/>
                    <a:gd name="T6" fmla="*/ 6 w 108"/>
                    <a:gd name="T7" fmla="*/ 0 h 300"/>
                    <a:gd name="T8" fmla="*/ 48 w 108"/>
                    <a:gd name="T9" fmla="*/ 48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300"/>
                    <a:gd name="T17" fmla="*/ 108 w 108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300">
                      <a:moveTo>
                        <a:pt x="108" y="300"/>
                      </a:moveTo>
                      <a:lnTo>
                        <a:pt x="6" y="0"/>
                      </a:lnTo>
                      <a:lnTo>
                        <a:pt x="0" y="66"/>
                      </a:lnTo>
                      <a:lnTo>
                        <a:pt x="6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2" name="Freeform 451"/>
                <p:cNvSpPr>
                  <a:spLocks/>
                </p:cNvSpPr>
                <p:nvPr/>
              </p:nvSpPr>
              <p:spPr bwMode="auto">
                <a:xfrm>
                  <a:off x="2903" y="1787"/>
                  <a:ext cx="54" cy="312"/>
                </a:xfrm>
                <a:custGeom>
                  <a:avLst/>
                  <a:gdLst>
                    <a:gd name="T0" fmla="*/ 54 w 54"/>
                    <a:gd name="T1" fmla="*/ 312 h 312"/>
                    <a:gd name="T2" fmla="*/ 24 w 54"/>
                    <a:gd name="T3" fmla="*/ 0 h 312"/>
                    <a:gd name="T4" fmla="*/ 0 w 54"/>
                    <a:gd name="T5" fmla="*/ 66 h 312"/>
                    <a:gd name="T6" fmla="*/ 24 w 54"/>
                    <a:gd name="T7" fmla="*/ 0 h 312"/>
                    <a:gd name="T8" fmla="*/ 54 w 54"/>
                    <a:gd name="T9" fmla="*/ 60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12"/>
                    <a:gd name="T17" fmla="*/ 54 w 54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12">
                      <a:moveTo>
                        <a:pt x="54" y="312"/>
                      </a:moveTo>
                      <a:lnTo>
                        <a:pt x="24" y="0"/>
                      </a:lnTo>
                      <a:lnTo>
                        <a:pt x="0" y="66"/>
                      </a:lnTo>
                      <a:lnTo>
                        <a:pt x="24" y="0"/>
                      </a:lnTo>
                      <a:lnTo>
                        <a:pt x="5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3" name="Freeform 452"/>
                <p:cNvSpPr>
                  <a:spLocks/>
                </p:cNvSpPr>
                <p:nvPr/>
              </p:nvSpPr>
              <p:spPr bwMode="auto">
                <a:xfrm>
                  <a:off x="2813" y="2069"/>
                  <a:ext cx="144" cy="30"/>
                </a:xfrm>
                <a:custGeom>
                  <a:avLst/>
                  <a:gdLst>
                    <a:gd name="T0" fmla="*/ 144 w 144"/>
                    <a:gd name="T1" fmla="*/ 30 h 30"/>
                    <a:gd name="T2" fmla="*/ 0 w 144"/>
                    <a:gd name="T3" fmla="*/ 6 h 30"/>
                    <a:gd name="T4" fmla="*/ 24 w 144"/>
                    <a:gd name="T5" fmla="*/ 24 h 30"/>
                    <a:gd name="T6" fmla="*/ 0 w 144"/>
                    <a:gd name="T7" fmla="*/ 6 h 30"/>
                    <a:gd name="T8" fmla="*/ 30 w 144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30"/>
                    <a:gd name="T17" fmla="*/ 144 w 144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30">
                      <a:moveTo>
                        <a:pt x="144" y="30"/>
                      </a:moveTo>
                      <a:lnTo>
                        <a:pt x="0" y="6"/>
                      </a:lnTo>
                      <a:lnTo>
                        <a:pt x="24" y="24"/>
                      </a:lnTo>
                      <a:lnTo>
                        <a:pt x="0" y="6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4" name="Freeform 453"/>
                <p:cNvSpPr>
                  <a:spLocks/>
                </p:cNvSpPr>
                <p:nvPr/>
              </p:nvSpPr>
              <p:spPr bwMode="auto">
                <a:xfrm>
                  <a:off x="2957" y="1751"/>
                  <a:ext cx="126" cy="348"/>
                </a:xfrm>
                <a:custGeom>
                  <a:avLst/>
                  <a:gdLst>
                    <a:gd name="T0" fmla="*/ 0 w 126"/>
                    <a:gd name="T1" fmla="*/ 348 h 348"/>
                    <a:gd name="T2" fmla="*/ 120 w 126"/>
                    <a:gd name="T3" fmla="*/ 0 h 348"/>
                    <a:gd name="T4" fmla="*/ 72 w 126"/>
                    <a:gd name="T5" fmla="*/ 60 h 348"/>
                    <a:gd name="T6" fmla="*/ 120 w 126"/>
                    <a:gd name="T7" fmla="*/ 0 h 348"/>
                    <a:gd name="T8" fmla="*/ 126 w 126"/>
                    <a:gd name="T9" fmla="*/ 84 h 3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348"/>
                    <a:gd name="T17" fmla="*/ 126 w 126"/>
                    <a:gd name="T18" fmla="*/ 348 h 3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348">
                      <a:moveTo>
                        <a:pt x="0" y="348"/>
                      </a:moveTo>
                      <a:lnTo>
                        <a:pt x="120" y="0"/>
                      </a:lnTo>
                      <a:lnTo>
                        <a:pt x="72" y="60"/>
                      </a:lnTo>
                      <a:lnTo>
                        <a:pt x="120" y="0"/>
                      </a:lnTo>
                      <a:lnTo>
                        <a:pt x="126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5" name="Freeform 45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84"/>
                </a:xfrm>
                <a:custGeom>
                  <a:avLst/>
                  <a:gdLst>
                    <a:gd name="T0" fmla="*/ 0 w 192"/>
                    <a:gd name="T1" fmla="*/ 0 h 84"/>
                    <a:gd name="T2" fmla="*/ 192 w 192"/>
                    <a:gd name="T3" fmla="*/ 84 h 84"/>
                    <a:gd name="T4" fmla="*/ 162 w 192"/>
                    <a:gd name="T5" fmla="*/ 54 h 84"/>
                    <a:gd name="T6" fmla="*/ 192 w 192"/>
                    <a:gd name="T7" fmla="*/ 84 h 84"/>
                    <a:gd name="T8" fmla="*/ 144 w 192"/>
                    <a:gd name="T9" fmla="*/ 84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84"/>
                    <a:gd name="T17" fmla="*/ 192 w 192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84">
                      <a:moveTo>
                        <a:pt x="0" y="0"/>
                      </a:moveTo>
                      <a:lnTo>
                        <a:pt x="192" y="84"/>
                      </a:lnTo>
                      <a:lnTo>
                        <a:pt x="162" y="54"/>
                      </a:lnTo>
                      <a:lnTo>
                        <a:pt x="192" y="84"/>
                      </a:lnTo>
                      <a:lnTo>
                        <a:pt x="14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6" name="Freeform 455"/>
                <p:cNvSpPr>
                  <a:spLocks/>
                </p:cNvSpPr>
                <p:nvPr/>
              </p:nvSpPr>
              <p:spPr bwMode="auto">
                <a:xfrm>
                  <a:off x="2537" y="2099"/>
                  <a:ext cx="420" cy="210"/>
                </a:xfrm>
                <a:custGeom>
                  <a:avLst/>
                  <a:gdLst>
                    <a:gd name="T0" fmla="*/ 420 w 420"/>
                    <a:gd name="T1" fmla="*/ 0 h 210"/>
                    <a:gd name="T2" fmla="*/ 0 w 420"/>
                    <a:gd name="T3" fmla="*/ 210 h 210"/>
                    <a:gd name="T4" fmla="*/ 102 w 420"/>
                    <a:gd name="T5" fmla="*/ 198 h 210"/>
                    <a:gd name="T6" fmla="*/ 0 w 420"/>
                    <a:gd name="T7" fmla="*/ 210 h 210"/>
                    <a:gd name="T8" fmla="*/ 66 w 420"/>
                    <a:gd name="T9" fmla="*/ 132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0"/>
                    <a:gd name="T16" fmla="*/ 0 h 210"/>
                    <a:gd name="T17" fmla="*/ 420 w 420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0" h="210">
                      <a:moveTo>
                        <a:pt x="420" y="0"/>
                      </a:moveTo>
                      <a:lnTo>
                        <a:pt x="0" y="210"/>
                      </a:lnTo>
                      <a:lnTo>
                        <a:pt x="102" y="198"/>
                      </a:lnTo>
                      <a:lnTo>
                        <a:pt x="0" y="210"/>
                      </a:lnTo>
                      <a:lnTo>
                        <a:pt x="66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7" name="Freeform 45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8" cy="300"/>
                </a:xfrm>
                <a:custGeom>
                  <a:avLst/>
                  <a:gdLst>
                    <a:gd name="T0" fmla="*/ 0 w 108"/>
                    <a:gd name="T1" fmla="*/ 0 h 300"/>
                    <a:gd name="T2" fmla="*/ 102 w 108"/>
                    <a:gd name="T3" fmla="*/ 300 h 300"/>
                    <a:gd name="T4" fmla="*/ 108 w 108"/>
                    <a:gd name="T5" fmla="*/ 234 h 300"/>
                    <a:gd name="T6" fmla="*/ 102 w 108"/>
                    <a:gd name="T7" fmla="*/ 300 h 300"/>
                    <a:gd name="T8" fmla="*/ 54 w 108"/>
                    <a:gd name="T9" fmla="*/ 252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300"/>
                    <a:gd name="T17" fmla="*/ 108 w 108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300">
                      <a:moveTo>
                        <a:pt x="0" y="0"/>
                      </a:moveTo>
                      <a:lnTo>
                        <a:pt x="102" y="300"/>
                      </a:lnTo>
                      <a:lnTo>
                        <a:pt x="108" y="234"/>
                      </a:lnTo>
                      <a:lnTo>
                        <a:pt x="102" y="300"/>
                      </a:lnTo>
                      <a:lnTo>
                        <a:pt x="54" y="25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8" name="Freeform 457"/>
                <p:cNvSpPr>
                  <a:spLocks/>
                </p:cNvSpPr>
                <p:nvPr/>
              </p:nvSpPr>
              <p:spPr bwMode="auto">
                <a:xfrm>
                  <a:off x="2957" y="1757"/>
                  <a:ext cx="96" cy="342"/>
                </a:xfrm>
                <a:custGeom>
                  <a:avLst/>
                  <a:gdLst>
                    <a:gd name="T0" fmla="*/ 0 w 96"/>
                    <a:gd name="T1" fmla="*/ 342 h 342"/>
                    <a:gd name="T2" fmla="*/ 90 w 96"/>
                    <a:gd name="T3" fmla="*/ 0 h 342"/>
                    <a:gd name="T4" fmla="*/ 42 w 96"/>
                    <a:gd name="T5" fmla="*/ 60 h 342"/>
                    <a:gd name="T6" fmla="*/ 90 w 96"/>
                    <a:gd name="T7" fmla="*/ 0 h 342"/>
                    <a:gd name="T8" fmla="*/ 96 w 96"/>
                    <a:gd name="T9" fmla="*/ 72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342"/>
                    <a:gd name="T17" fmla="*/ 96 w 96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342">
                      <a:moveTo>
                        <a:pt x="0" y="342"/>
                      </a:moveTo>
                      <a:lnTo>
                        <a:pt x="90" y="0"/>
                      </a:lnTo>
                      <a:lnTo>
                        <a:pt x="42" y="60"/>
                      </a:lnTo>
                      <a:lnTo>
                        <a:pt x="90" y="0"/>
                      </a:lnTo>
                      <a:lnTo>
                        <a:pt x="9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89" name="Freeform 458"/>
                <p:cNvSpPr>
                  <a:spLocks/>
                </p:cNvSpPr>
                <p:nvPr/>
              </p:nvSpPr>
              <p:spPr bwMode="auto">
                <a:xfrm>
                  <a:off x="2957" y="2045"/>
                  <a:ext cx="78" cy="54"/>
                </a:xfrm>
                <a:custGeom>
                  <a:avLst/>
                  <a:gdLst>
                    <a:gd name="T0" fmla="*/ 0 w 78"/>
                    <a:gd name="T1" fmla="*/ 54 h 54"/>
                    <a:gd name="T2" fmla="*/ 78 w 78"/>
                    <a:gd name="T3" fmla="*/ 0 h 54"/>
                    <a:gd name="T4" fmla="*/ 54 w 78"/>
                    <a:gd name="T5" fmla="*/ 6 h 54"/>
                    <a:gd name="T6" fmla="*/ 78 w 78"/>
                    <a:gd name="T7" fmla="*/ 0 h 54"/>
                    <a:gd name="T8" fmla="*/ 66 w 78"/>
                    <a:gd name="T9" fmla="*/ 18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54"/>
                    <a:gd name="T17" fmla="*/ 78 w 78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54">
                      <a:moveTo>
                        <a:pt x="0" y="54"/>
                      </a:moveTo>
                      <a:lnTo>
                        <a:pt x="78" y="0"/>
                      </a:lnTo>
                      <a:lnTo>
                        <a:pt x="54" y="6"/>
                      </a:lnTo>
                      <a:lnTo>
                        <a:pt x="78" y="0"/>
                      </a:lnTo>
                      <a:lnTo>
                        <a:pt x="6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0" name="Freeform 459"/>
                <p:cNvSpPr>
                  <a:spLocks/>
                </p:cNvSpPr>
                <p:nvPr/>
              </p:nvSpPr>
              <p:spPr bwMode="auto">
                <a:xfrm>
                  <a:off x="2957" y="1721"/>
                  <a:ext cx="132" cy="378"/>
                </a:xfrm>
                <a:custGeom>
                  <a:avLst/>
                  <a:gdLst>
                    <a:gd name="T0" fmla="*/ 0 w 132"/>
                    <a:gd name="T1" fmla="*/ 378 h 378"/>
                    <a:gd name="T2" fmla="*/ 126 w 132"/>
                    <a:gd name="T3" fmla="*/ 0 h 378"/>
                    <a:gd name="T4" fmla="*/ 72 w 132"/>
                    <a:gd name="T5" fmla="*/ 66 h 378"/>
                    <a:gd name="T6" fmla="*/ 126 w 132"/>
                    <a:gd name="T7" fmla="*/ 0 h 378"/>
                    <a:gd name="T8" fmla="*/ 132 w 132"/>
                    <a:gd name="T9" fmla="*/ 84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378"/>
                    <a:gd name="T17" fmla="*/ 132 w 132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378">
                      <a:moveTo>
                        <a:pt x="0" y="378"/>
                      </a:moveTo>
                      <a:lnTo>
                        <a:pt x="126" y="0"/>
                      </a:lnTo>
                      <a:lnTo>
                        <a:pt x="72" y="66"/>
                      </a:lnTo>
                      <a:lnTo>
                        <a:pt x="126" y="0"/>
                      </a:lnTo>
                      <a:lnTo>
                        <a:pt x="13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1" name="Freeform 46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44" cy="312"/>
                </a:xfrm>
                <a:custGeom>
                  <a:avLst/>
                  <a:gdLst>
                    <a:gd name="T0" fmla="*/ 0 w 444"/>
                    <a:gd name="T1" fmla="*/ 0 h 312"/>
                    <a:gd name="T2" fmla="*/ 444 w 444"/>
                    <a:gd name="T3" fmla="*/ 312 h 312"/>
                    <a:gd name="T4" fmla="*/ 378 w 444"/>
                    <a:gd name="T5" fmla="*/ 210 h 312"/>
                    <a:gd name="T6" fmla="*/ 444 w 444"/>
                    <a:gd name="T7" fmla="*/ 312 h 312"/>
                    <a:gd name="T8" fmla="*/ 330 w 444"/>
                    <a:gd name="T9" fmla="*/ 282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4"/>
                    <a:gd name="T16" fmla="*/ 0 h 312"/>
                    <a:gd name="T17" fmla="*/ 444 w 444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4" h="312">
                      <a:moveTo>
                        <a:pt x="0" y="0"/>
                      </a:moveTo>
                      <a:lnTo>
                        <a:pt x="444" y="312"/>
                      </a:lnTo>
                      <a:lnTo>
                        <a:pt x="378" y="210"/>
                      </a:lnTo>
                      <a:lnTo>
                        <a:pt x="444" y="312"/>
                      </a:lnTo>
                      <a:lnTo>
                        <a:pt x="330" y="28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2" name="Freeform 461"/>
                <p:cNvSpPr>
                  <a:spLocks/>
                </p:cNvSpPr>
                <p:nvPr/>
              </p:nvSpPr>
              <p:spPr bwMode="auto">
                <a:xfrm>
                  <a:off x="2957" y="1913"/>
                  <a:ext cx="66" cy="186"/>
                </a:xfrm>
                <a:custGeom>
                  <a:avLst/>
                  <a:gdLst>
                    <a:gd name="T0" fmla="*/ 0 w 66"/>
                    <a:gd name="T1" fmla="*/ 186 h 186"/>
                    <a:gd name="T2" fmla="*/ 60 w 66"/>
                    <a:gd name="T3" fmla="*/ 0 h 186"/>
                    <a:gd name="T4" fmla="*/ 36 w 66"/>
                    <a:gd name="T5" fmla="*/ 36 h 186"/>
                    <a:gd name="T6" fmla="*/ 60 w 66"/>
                    <a:gd name="T7" fmla="*/ 0 h 186"/>
                    <a:gd name="T8" fmla="*/ 66 w 66"/>
                    <a:gd name="T9" fmla="*/ 42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186"/>
                    <a:gd name="T17" fmla="*/ 66 w 6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186">
                      <a:moveTo>
                        <a:pt x="0" y="186"/>
                      </a:moveTo>
                      <a:lnTo>
                        <a:pt x="60" y="0"/>
                      </a:lnTo>
                      <a:lnTo>
                        <a:pt x="36" y="36"/>
                      </a:lnTo>
                      <a:lnTo>
                        <a:pt x="60" y="0"/>
                      </a:lnTo>
                      <a:lnTo>
                        <a:pt x="6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3" name="Freeform 462"/>
                <p:cNvSpPr>
                  <a:spLocks/>
                </p:cNvSpPr>
                <p:nvPr/>
              </p:nvSpPr>
              <p:spPr bwMode="auto">
                <a:xfrm>
                  <a:off x="2831" y="1331"/>
                  <a:ext cx="126" cy="768"/>
                </a:xfrm>
                <a:custGeom>
                  <a:avLst/>
                  <a:gdLst>
                    <a:gd name="T0" fmla="*/ 126 w 126"/>
                    <a:gd name="T1" fmla="*/ 768 h 768"/>
                    <a:gd name="T2" fmla="*/ 48 w 126"/>
                    <a:gd name="T3" fmla="*/ 0 h 768"/>
                    <a:gd name="T4" fmla="*/ 0 w 126"/>
                    <a:gd name="T5" fmla="*/ 162 h 768"/>
                    <a:gd name="T6" fmla="*/ 48 w 126"/>
                    <a:gd name="T7" fmla="*/ 0 h 768"/>
                    <a:gd name="T8" fmla="*/ 120 w 126"/>
                    <a:gd name="T9" fmla="*/ 144 h 7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768"/>
                    <a:gd name="T17" fmla="*/ 126 w 126"/>
                    <a:gd name="T18" fmla="*/ 768 h 7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768">
                      <a:moveTo>
                        <a:pt x="126" y="768"/>
                      </a:moveTo>
                      <a:lnTo>
                        <a:pt x="48" y="0"/>
                      </a:lnTo>
                      <a:lnTo>
                        <a:pt x="0" y="162"/>
                      </a:lnTo>
                      <a:lnTo>
                        <a:pt x="48" y="0"/>
                      </a:lnTo>
                      <a:lnTo>
                        <a:pt x="120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4" name="Freeform 46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64" cy="258"/>
                </a:xfrm>
                <a:custGeom>
                  <a:avLst/>
                  <a:gdLst>
                    <a:gd name="T0" fmla="*/ 0 w 264"/>
                    <a:gd name="T1" fmla="*/ 0 h 258"/>
                    <a:gd name="T2" fmla="*/ 264 w 264"/>
                    <a:gd name="T3" fmla="*/ 258 h 258"/>
                    <a:gd name="T4" fmla="*/ 228 w 264"/>
                    <a:gd name="T5" fmla="*/ 186 h 258"/>
                    <a:gd name="T6" fmla="*/ 264 w 264"/>
                    <a:gd name="T7" fmla="*/ 258 h 258"/>
                    <a:gd name="T8" fmla="*/ 192 w 264"/>
                    <a:gd name="T9" fmla="*/ 228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258"/>
                    <a:gd name="T17" fmla="*/ 264 w 264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258">
                      <a:moveTo>
                        <a:pt x="0" y="0"/>
                      </a:moveTo>
                      <a:lnTo>
                        <a:pt x="264" y="258"/>
                      </a:lnTo>
                      <a:lnTo>
                        <a:pt x="228" y="186"/>
                      </a:lnTo>
                      <a:lnTo>
                        <a:pt x="264" y="258"/>
                      </a:lnTo>
                      <a:lnTo>
                        <a:pt x="192" y="22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5" name="Freeform 464"/>
                <p:cNvSpPr>
                  <a:spLocks/>
                </p:cNvSpPr>
                <p:nvPr/>
              </p:nvSpPr>
              <p:spPr bwMode="auto">
                <a:xfrm>
                  <a:off x="2957" y="1883"/>
                  <a:ext cx="246" cy="216"/>
                </a:xfrm>
                <a:custGeom>
                  <a:avLst/>
                  <a:gdLst>
                    <a:gd name="T0" fmla="*/ 0 w 246"/>
                    <a:gd name="T1" fmla="*/ 216 h 216"/>
                    <a:gd name="T2" fmla="*/ 246 w 246"/>
                    <a:gd name="T3" fmla="*/ 0 h 216"/>
                    <a:gd name="T4" fmla="*/ 180 w 246"/>
                    <a:gd name="T5" fmla="*/ 24 h 216"/>
                    <a:gd name="T6" fmla="*/ 246 w 246"/>
                    <a:gd name="T7" fmla="*/ 0 h 216"/>
                    <a:gd name="T8" fmla="*/ 216 w 246"/>
                    <a:gd name="T9" fmla="*/ 60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216"/>
                    <a:gd name="T17" fmla="*/ 246 w 24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216">
                      <a:moveTo>
                        <a:pt x="0" y="216"/>
                      </a:moveTo>
                      <a:lnTo>
                        <a:pt x="246" y="0"/>
                      </a:lnTo>
                      <a:lnTo>
                        <a:pt x="180" y="24"/>
                      </a:lnTo>
                      <a:lnTo>
                        <a:pt x="246" y="0"/>
                      </a:lnTo>
                      <a:lnTo>
                        <a:pt x="216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6" name="Freeform 46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522"/>
                </a:xfrm>
                <a:custGeom>
                  <a:avLst/>
                  <a:gdLst>
                    <a:gd name="T0" fmla="*/ 0 w 234"/>
                    <a:gd name="T1" fmla="*/ 0 h 522"/>
                    <a:gd name="T2" fmla="*/ 234 w 234"/>
                    <a:gd name="T3" fmla="*/ 522 h 522"/>
                    <a:gd name="T4" fmla="*/ 228 w 234"/>
                    <a:gd name="T5" fmla="*/ 396 h 522"/>
                    <a:gd name="T6" fmla="*/ 234 w 234"/>
                    <a:gd name="T7" fmla="*/ 522 h 522"/>
                    <a:gd name="T8" fmla="*/ 144 w 234"/>
                    <a:gd name="T9" fmla="*/ 438 h 5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522"/>
                    <a:gd name="T17" fmla="*/ 234 w 234"/>
                    <a:gd name="T18" fmla="*/ 522 h 5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522">
                      <a:moveTo>
                        <a:pt x="0" y="0"/>
                      </a:moveTo>
                      <a:lnTo>
                        <a:pt x="234" y="522"/>
                      </a:lnTo>
                      <a:lnTo>
                        <a:pt x="228" y="396"/>
                      </a:lnTo>
                      <a:lnTo>
                        <a:pt x="234" y="522"/>
                      </a:lnTo>
                      <a:lnTo>
                        <a:pt x="144" y="4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7" name="Freeform 46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74" cy="492"/>
                </a:xfrm>
                <a:custGeom>
                  <a:avLst/>
                  <a:gdLst>
                    <a:gd name="T0" fmla="*/ 0 w 474"/>
                    <a:gd name="T1" fmla="*/ 0 h 492"/>
                    <a:gd name="T2" fmla="*/ 474 w 474"/>
                    <a:gd name="T3" fmla="*/ 492 h 492"/>
                    <a:gd name="T4" fmla="*/ 414 w 474"/>
                    <a:gd name="T5" fmla="*/ 354 h 492"/>
                    <a:gd name="T6" fmla="*/ 474 w 474"/>
                    <a:gd name="T7" fmla="*/ 492 h 492"/>
                    <a:gd name="T8" fmla="*/ 336 w 474"/>
                    <a:gd name="T9" fmla="*/ 432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492"/>
                    <a:gd name="T17" fmla="*/ 474 w 474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492">
                      <a:moveTo>
                        <a:pt x="0" y="0"/>
                      </a:moveTo>
                      <a:lnTo>
                        <a:pt x="474" y="492"/>
                      </a:lnTo>
                      <a:lnTo>
                        <a:pt x="414" y="354"/>
                      </a:lnTo>
                      <a:lnTo>
                        <a:pt x="474" y="492"/>
                      </a:lnTo>
                      <a:lnTo>
                        <a:pt x="336" y="4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8" name="Freeform 46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42" cy="336"/>
                </a:xfrm>
                <a:custGeom>
                  <a:avLst/>
                  <a:gdLst>
                    <a:gd name="T0" fmla="*/ 0 w 342"/>
                    <a:gd name="T1" fmla="*/ 0 h 336"/>
                    <a:gd name="T2" fmla="*/ 342 w 342"/>
                    <a:gd name="T3" fmla="*/ 336 h 336"/>
                    <a:gd name="T4" fmla="*/ 300 w 342"/>
                    <a:gd name="T5" fmla="*/ 240 h 336"/>
                    <a:gd name="T6" fmla="*/ 342 w 342"/>
                    <a:gd name="T7" fmla="*/ 336 h 336"/>
                    <a:gd name="T8" fmla="*/ 246 w 342"/>
                    <a:gd name="T9" fmla="*/ 294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2"/>
                    <a:gd name="T16" fmla="*/ 0 h 336"/>
                    <a:gd name="T17" fmla="*/ 342 w 342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2" h="336">
                      <a:moveTo>
                        <a:pt x="0" y="0"/>
                      </a:moveTo>
                      <a:lnTo>
                        <a:pt x="342" y="336"/>
                      </a:lnTo>
                      <a:lnTo>
                        <a:pt x="300" y="240"/>
                      </a:lnTo>
                      <a:lnTo>
                        <a:pt x="342" y="336"/>
                      </a:lnTo>
                      <a:lnTo>
                        <a:pt x="246" y="29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499" name="Freeform 468"/>
                <p:cNvSpPr>
                  <a:spLocks/>
                </p:cNvSpPr>
                <p:nvPr/>
              </p:nvSpPr>
              <p:spPr bwMode="auto">
                <a:xfrm>
                  <a:off x="2957" y="1799"/>
                  <a:ext cx="120" cy="300"/>
                </a:xfrm>
                <a:custGeom>
                  <a:avLst/>
                  <a:gdLst>
                    <a:gd name="T0" fmla="*/ 0 w 120"/>
                    <a:gd name="T1" fmla="*/ 300 h 300"/>
                    <a:gd name="T2" fmla="*/ 120 w 120"/>
                    <a:gd name="T3" fmla="*/ 0 h 300"/>
                    <a:gd name="T4" fmla="*/ 72 w 120"/>
                    <a:gd name="T5" fmla="*/ 48 h 300"/>
                    <a:gd name="T6" fmla="*/ 120 w 120"/>
                    <a:gd name="T7" fmla="*/ 0 h 300"/>
                    <a:gd name="T8" fmla="*/ 120 w 120"/>
                    <a:gd name="T9" fmla="*/ 72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300"/>
                    <a:gd name="T17" fmla="*/ 120 w 120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300">
                      <a:moveTo>
                        <a:pt x="0" y="300"/>
                      </a:moveTo>
                      <a:lnTo>
                        <a:pt x="120" y="0"/>
                      </a:lnTo>
                      <a:lnTo>
                        <a:pt x="72" y="48"/>
                      </a:lnTo>
                      <a:lnTo>
                        <a:pt x="120" y="0"/>
                      </a:lnTo>
                      <a:lnTo>
                        <a:pt x="12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0" name="Freeform 469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252" cy="36"/>
                </a:xfrm>
                <a:custGeom>
                  <a:avLst/>
                  <a:gdLst>
                    <a:gd name="T0" fmla="*/ 0 w 252"/>
                    <a:gd name="T1" fmla="*/ 30 h 36"/>
                    <a:gd name="T2" fmla="*/ 252 w 252"/>
                    <a:gd name="T3" fmla="*/ 18 h 36"/>
                    <a:gd name="T4" fmla="*/ 198 w 252"/>
                    <a:gd name="T5" fmla="*/ 0 h 36"/>
                    <a:gd name="T6" fmla="*/ 252 w 252"/>
                    <a:gd name="T7" fmla="*/ 18 h 36"/>
                    <a:gd name="T8" fmla="*/ 204 w 252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36"/>
                    <a:gd name="T17" fmla="*/ 252 w 25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36">
                      <a:moveTo>
                        <a:pt x="0" y="30"/>
                      </a:moveTo>
                      <a:lnTo>
                        <a:pt x="252" y="18"/>
                      </a:lnTo>
                      <a:lnTo>
                        <a:pt x="198" y="0"/>
                      </a:lnTo>
                      <a:lnTo>
                        <a:pt x="252" y="18"/>
                      </a:lnTo>
                      <a:lnTo>
                        <a:pt x="204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1" name="Freeform 470"/>
                <p:cNvSpPr>
                  <a:spLocks/>
                </p:cNvSpPr>
                <p:nvPr/>
              </p:nvSpPr>
              <p:spPr bwMode="auto">
                <a:xfrm>
                  <a:off x="2675" y="2099"/>
                  <a:ext cx="282" cy="48"/>
                </a:xfrm>
                <a:custGeom>
                  <a:avLst/>
                  <a:gdLst>
                    <a:gd name="T0" fmla="*/ 282 w 282"/>
                    <a:gd name="T1" fmla="*/ 0 h 48"/>
                    <a:gd name="T2" fmla="*/ 0 w 282"/>
                    <a:gd name="T3" fmla="*/ 30 h 48"/>
                    <a:gd name="T4" fmla="*/ 60 w 282"/>
                    <a:gd name="T5" fmla="*/ 48 h 48"/>
                    <a:gd name="T6" fmla="*/ 0 w 282"/>
                    <a:gd name="T7" fmla="*/ 30 h 48"/>
                    <a:gd name="T8" fmla="*/ 54 w 282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48"/>
                    <a:gd name="T17" fmla="*/ 282 w 28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48">
                      <a:moveTo>
                        <a:pt x="282" y="0"/>
                      </a:moveTo>
                      <a:lnTo>
                        <a:pt x="0" y="30"/>
                      </a:lnTo>
                      <a:lnTo>
                        <a:pt x="60" y="48"/>
                      </a:lnTo>
                      <a:lnTo>
                        <a:pt x="0" y="30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2" name="Freeform 471"/>
                <p:cNvSpPr>
                  <a:spLocks/>
                </p:cNvSpPr>
                <p:nvPr/>
              </p:nvSpPr>
              <p:spPr bwMode="auto">
                <a:xfrm>
                  <a:off x="2711" y="2099"/>
                  <a:ext cx="246" cy="510"/>
                </a:xfrm>
                <a:custGeom>
                  <a:avLst/>
                  <a:gdLst>
                    <a:gd name="T0" fmla="*/ 246 w 246"/>
                    <a:gd name="T1" fmla="*/ 0 h 510"/>
                    <a:gd name="T2" fmla="*/ 0 w 246"/>
                    <a:gd name="T3" fmla="*/ 510 h 510"/>
                    <a:gd name="T4" fmla="*/ 90 w 246"/>
                    <a:gd name="T5" fmla="*/ 426 h 510"/>
                    <a:gd name="T6" fmla="*/ 0 w 246"/>
                    <a:gd name="T7" fmla="*/ 510 h 510"/>
                    <a:gd name="T8" fmla="*/ 6 w 246"/>
                    <a:gd name="T9" fmla="*/ 384 h 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510"/>
                    <a:gd name="T17" fmla="*/ 246 w 246"/>
                    <a:gd name="T18" fmla="*/ 510 h 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510">
                      <a:moveTo>
                        <a:pt x="246" y="0"/>
                      </a:moveTo>
                      <a:lnTo>
                        <a:pt x="0" y="510"/>
                      </a:lnTo>
                      <a:lnTo>
                        <a:pt x="90" y="426"/>
                      </a:lnTo>
                      <a:lnTo>
                        <a:pt x="0" y="510"/>
                      </a:lnTo>
                      <a:lnTo>
                        <a:pt x="6" y="3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3" name="Freeform 472"/>
                <p:cNvSpPr>
                  <a:spLocks/>
                </p:cNvSpPr>
                <p:nvPr/>
              </p:nvSpPr>
              <p:spPr bwMode="auto">
                <a:xfrm>
                  <a:off x="2681" y="1913"/>
                  <a:ext cx="276" cy="186"/>
                </a:xfrm>
                <a:custGeom>
                  <a:avLst/>
                  <a:gdLst>
                    <a:gd name="T0" fmla="*/ 276 w 276"/>
                    <a:gd name="T1" fmla="*/ 186 h 186"/>
                    <a:gd name="T2" fmla="*/ 0 w 276"/>
                    <a:gd name="T3" fmla="*/ 0 h 186"/>
                    <a:gd name="T4" fmla="*/ 42 w 276"/>
                    <a:gd name="T5" fmla="*/ 60 h 186"/>
                    <a:gd name="T6" fmla="*/ 0 w 276"/>
                    <a:gd name="T7" fmla="*/ 0 h 186"/>
                    <a:gd name="T8" fmla="*/ 72 w 276"/>
                    <a:gd name="T9" fmla="*/ 1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186"/>
                    <a:gd name="T17" fmla="*/ 276 w 27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186">
                      <a:moveTo>
                        <a:pt x="276" y="186"/>
                      </a:moveTo>
                      <a:lnTo>
                        <a:pt x="0" y="0"/>
                      </a:lnTo>
                      <a:lnTo>
                        <a:pt x="42" y="60"/>
                      </a:lnTo>
                      <a:lnTo>
                        <a:pt x="0" y="0"/>
                      </a:lnTo>
                      <a:lnTo>
                        <a:pt x="72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4" name="Freeform 47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68" cy="126"/>
                </a:xfrm>
                <a:custGeom>
                  <a:avLst/>
                  <a:gdLst>
                    <a:gd name="T0" fmla="*/ 0 w 168"/>
                    <a:gd name="T1" fmla="*/ 0 h 126"/>
                    <a:gd name="T2" fmla="*/ 168 w 168"/>
                    <a:gd name="T3" fmla="*/ 126 h 126"/>
                    <a:gd name="T4" fmla="*/ 144 w 168"/>
                    <a:gd name="T5" fmla="*/ 84 h 126"/>
                    <a:gd name="T6" fmla="*/ 168 w 168"/>
                    <a:gd name="T7" fmla="*/ 126 h 126"/>
                    <a:gd name="T8" fmla="*/ 126 w 168"/>
                    <a:gd name="T9" fmla="*/ 114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26"/>
                    <a:gd name="T17" fmla="*/ 168 w 168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26">
                      <a:moveTo>
                        <a:pt x="0" y="0"/>
                      </a:moveTo>
                      <a:lnTo>
                        <a:pt x="168" y="126"/>
                      </a:lnTo>
                      <a:lnTo>
                        <a:pt x="144" y="84"/>
                      </a:lnTo>
                      <a:lnTo>
                        <a:pt x="168" y="126"/>
                      </a:lnTo>
                      <a:lnTo>
                        <a:pt x="12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5" name="Freeform 474"/>
                <p:cNvSpPr>
                  <a:spLocks/>
                </p:cNvSpPr>
                <p:nvPr/>
              </p:nvSpPr>
              <p:spPr bwMode="auto">
                <a:xfrm>
                  <a:off x="2957" y="1955"/>
                  <a:ext cx="24" cy="144"/>
                </a:xfrm>
                <a:custGeom>
                  <a:avLst/>
                  <a:gdLst>
                    <a:gd name="T0" fmla="*/ 0 w 24"/>
                    <a:gd name="T1" fmla="*/ 144 h 144"/>
                    <a:gd name="T2" fmla="*/ 18 w 24"/>
                    <a:gd name="T3" fmla="*/ 0 h 144"/>
                    <a:gd name="T4" fmla="*/ 6 w 24"/>
                    <a:gd name="T5" fmla="*/ 30 h 144"/>
                    <a:gd name="T6" fmla="*/ 18 w 24"/>
                    <a:gd name="T7" fmla="*/ 0 h 144"/>
                    <a:gd name="T8" fmla="*/ 24 w 24"/>
                    <a:gd name="T9" fmla="*/ 3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144"/>
                    <a:gd name="T17" fmla="*/ 24 w 2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144">
                      <a:moveTo>
                        <a:pt x="0" y="144"/>
                      </a:moveTo>
                      <a:lnTo>
                        <a:pt x="18" y="0"/>
                      </a:lnTo>
                      <a:lnTo>
                        <a:pt x="6" y="30"/>
                      </a:lnTo>
                      <a:lnTo>
                        <a:pt x="18" y="0"/>
                      </a:lnTo>
                      <a:lnTo>
                        <a:pt x="2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6" name="Freeform 475"/>
                <p:cNvSpPr>
                  <a:spLocks/>
                </p:cNvSpPr>
                <p:nvPr/>
              </p:nvSpPr>
              <p:spPr bwMode="auto">
                <a:xfrm>
                  <a:off x="2957" y="2015"/>
                  <a:ext cx="60" cy="84"/>
                </a:xfrm>
                <a:custGeom>
                  <a:avLst/>
                  <a:gdLst>
                    <a:gd name="T0" fmla="*/ 0 w 60"/>
                    <a:gd name="T1" fmla="*/ 84 h 84"/>
                    <a:gd name="T2" fmla="*/ 60 w 60"/>
                    <a:gd name="T3" fmla="*/ 0 h 84"/>
                    <a:gd name="T4" fmla="*/ 42 w 60"/>
                    <a:gd name="T5" fmla="*/ 12 h 84"/>
                    <a:gd name="T6" fmla="*/ 60 w 60"/>
                    <a:gd name="T7" fmla="*/ 0 h 84"/>
                    <a:gd name="T8" fmla="*/ 54 w 60"/>
                    <a:gd name="T9" fmla="*/ 24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84"/>
                    <a:gd name="T17" fmla="*/ 60 w 60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84">
                      <a:moveTo>
                        <a:pt x="0" y="84"/>
                      </a:moveTo>
                      <a:lnTo>
                        <a:pt x="60" y="0"/>
                      </a:lnTo>
                      <a:lnTo>
                        <a:pt x="42" y="12"/>
                      </a:lnTo>
                      <a:lnTo>
                        <a:pt x="60" y="0"/>
                      </a:lnTo>
                      <a:lnTo>
                        <a:pt x="5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7" name="Freeform 47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36" cy="696"/>
                </a:xfrm>
                <a:custGeom>
                  <a:avLst/>
                  <a:gdLst>
                    <a:gd name="T0" fmla="*/ 0 w 636"/>
                    <a:gd name="T1" fmla="*/ 0 h 696"/>
                    <a:gd name="T2" fmla="*/ 636 w 636"/>
                    <a:gd name="T3" fmla="*/ 696 h 696"/>
                    <a:gd name="T4" fmla="*/ 564 w 636"/>
                    <a:gd name="T5" fmla="*/ 504 h 696"/>
                    <a:gd name="T6" fmla="*/ 636 w 636"/>
                    <a:gd name="T7" fmla="*/ 696 h 696"/>
                    <a:gd name="T8" fmla="*/ 456 w 636"/>
                    <a:gd name="T9" fmla="*/ 606 h 6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696"/>
                    <a:gd name="T17" fmla="*/ 636 w 636"/>
                    <a:gd name="T18" fmla="*/ 696 h 6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696">
                      <a:moveTo>
                        <a:pt x="0" y="0"/>
                      </a:moveTo>
                      <a:lnTo>
                        <a:pt x="636" y="696"/>
                      </a:lnTo>
                      <a:lnTo>
                        <a:pt x="564" y="504"/>
                      </a:lnTo>
                      <a:lnTo>
                        <a:pt x="636" y="696"/>
                      </a:lnTo>
                      <a:lnTo>
                        <a:pt x="456" y="60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8" name="Freeform 477"/>
                <p:cNvSpPr>
                  <a:spLocks/>
                </p:cNvSpPr>
                <p:nvPr/>
              </p:nvSpPr>
              <p:spPr bwMode="auto">
                <a:xfrm>
                  <a:off x="2957" y="2009"/>
                  <a:ext cx="102" cy="90"/>
                </a:xfrm>
                <a:custGeom>
                  <a:avLst/>
                  <a:gdLst>
                    <a:gd name="T0" fmla="*/ 0 w 102"/>
                    <a:gd name="T1" fmla="*/ 90 h 90"/>
                    <a:gd name="T2" fmla="*/ 102 w 102"/>
                    <a:gd name="T3" fmla="*/ 0 h 90"/>
                    <a:gd name="T4" fmla="*/ 78 w 102"/>
                    <a:gd name="T5" fmla="*/ 6 h 90"/>
                    <a:gd name="T6" fmla="*/ 102 w 102"/>
                    <a:gd name="T7" fmla="*/ 0 h 90"/>
                    <a:gd name="T8" fmla="*/ 90 w 102"/>
                    <a:gd name="T9" fmla="*/ 24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90"/>
                    <a:gd name="T17" fmla="*/ 102 w 102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90">
                      <a:moveTo>
                        <a:pt x="0" y="90"/>
                      </a:moveTo>
                      <a:lnTo>
                        <a:pt x="102" y="0"/>
                      </a:lnTo>
                      <a:lnTo>
                        <a:pt x="78" y="6"/>
                      </a:lnTo>
                      <a:lnTo>
                        <a:pt x="102" y="0"/>
                      </a:lnTo>
                      <a:lnTo>
                        <a:pt x="90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09" name="Freeform 47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04" cy="174"/>
                </a:xfrm>
                <a:custGeom>
                  <a:avLst/>
                  <a:gdLst>
                    <a:gd name="T0" fmla="*/ 0 w 204"/>
                    <a:gd name="T1" fmla="*/ 0 h 174"/>
                    <a:gd name="T2" fmla="*/ 204 w 204"/>
                    <a:gd name="T3" fmla="*/ 174 h 174"/>
                    <a:gd name="T4" fmla="*/ 174 w 204"/>
                    <a:gd name="T5" fmla="*/ 126 h 174"/>
                    <a:gd name="T6" fmla="*/ 204 w 204"/>
                    <a:gd name="T7" fmla="*/ 174 h 174"/>
                    <a:gd name="T8" fmla="*/ 150 w 204"/>
                    <a:gd name="T9" fmla="*/ 156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174"/>
                    <a:gd name="T17" fmla="*/ 204 w 204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174">
                      <a:moveTo>
                        <a:pt x="0" y="0"/>
                      </a:moveTo>
                      <a:lnTo>
                        <a:pt x="204" y="174"/>
                      </a:lnTo>
                      <a:lnTo>
                        <a:pt x="174" y="126"/>
                      </a:lnTo>
                      <a:lnTo>
                        <a:pt x="204" y="174"/>
                      </a:lnTo>
                      <a:lnTo>
                        <a:pt x="150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0" name="Freeform 479"/>
                <p:cNvSpPr>
                  <a:spLocks/>
                </p:cNvSpPr>
                <p:nvPr/>
              </p:nvSpPr>
              <p:spPr bwMode="auto">
                <a:xfrm>
                  <a:off x="2957" y="2033"/>
                  <a:ext cx="270" cy="66"/>
                </a:xfrm>
                <a:custGeom>
                  <a:avLst/>
                  <a:gdLst>
                    <a:gd name="T0" fmla="*/ 0 w 270"/>
                    <a:gd name="T1" fmla="*/ 66 h 66"/>
                    <a:gd name="T2" fmla="*/ 270 w 270"/>
                    <a:gd name="T3" fmla="*/ 12 h 66"/>
                    <a:gd name="T4" fmla="*/ 216 w 270"/>
                    <a:gd name="T5" fmla="*/ 0 h 66"/>
                    <a:gd name="T6" fmla="*/ 270 w 270"/>
                    <a:gd name="T7" fmla="*/ 12 h 66"/>
                    <a:gd name="T8" fmla="*/ 222 w 270"/>
                    <a:gd name="T9" fmla="*/ 42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66"/>
                    <a:gd name="T17" fmla="*/ 270 w 270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66">
                      <a:moveTo>
                        <a:pt x="0" y="66"/>
                      </a:moveTo>
                      <a:lnTo>
                        <a:pt x="270" y="12"/>
                      </a:lnTo>
                      <a:lnTo>
                        <a:pt x="216" y="0"/>
                      </a:lnTo>
                      <a:lnTo>
                        <a:pt x="270" y="12"/>
                      </a:lnTo>
                      <a:lnTo>
                        <a:pt x="22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1" name="Freeform 480"/>
                <p:cNvSpPr>
                  <a:spLocks/>
                </p:cNvSpPr>
                <p:nvPr/>
              </p:nvSpPr>
              <p:spPr bwMode="auto">
                <a:xfrm>
                  <a:off x="2957" y="1799"/>
                  <a:ext cx="258" cy="300"/>
                </a:xfrm>
                <a:custGeom>
                  <a:avLst/>
                  <a:gdLst>
                    <a:gd name="T0" fmla="*/ 0 w 258"/>
                    <a:gd name="T1" fmla="*/ 300 h 300"/>
                    <a:gd name="T2" fmla="*/ 258 w 258"/>
                    <a:gd name="T3" fmla="*/ 0 h 300"/>
                    <a:gd name="T4" fmla="*/ 186 w 258"/>
                    <a:gd name="T5" fmla="*/ 42 h 300"/>
                    <a:gd name="T6" fmla="*/ 258 w 258"/>
                    <a:gd name="T7" fmla="*/ 0 h 300"/>
                    <a:gd name="T8" fmla="*/ 234 w 258"/>
                    <a:gd name="T9" fmla="*/ 84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300"/>
                    <a:gd name="T17" fmla="*/ 258 w 258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300">
                      <a:moveTo>
                        <a:pt x="0" y="300"/>
                      </a:moveTo>
                      <a:lnTo>
                        <a:pt x="258" y="0"/>
                      </a:lnTo>
                      <a:lnTo>
                        <a:pt x="186" y="42"/>
                      </a:lnTo>
                      <a:lnTo>
                        <a:pt x="258" y="0"/>
                      </a:lnTo>
                      <a:lnTo>
                        <a:pt x="23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2" name="Freeform 481"/>
                <p:cNvSpPr>
                  <a:spLocks/>
                </p:cNvSpPr>
                <p:nvPr/>
              </p:nvSpPr>
              <p:spPr bwMode="auto">
                <a:xfrm>
                  <a:off x="2957" y="2081"/>
                  <a:ext cx="408" cy="66"/>
                </a:xfrm>
                <a:custGeom>
                  <a:avLst/>
                  <a:gdLst>
                    <a:gd name="T0" fmla="*/ 0 w 408"/>
                    <a:gd name="T1" fmla="*/ 18 h 66"/>
                    <a:gd name="T2" fmla="*/ 408 w 408"/>
                    <a:gd name="T3" fmla="*/ 36 h 66"/>
                    <a:gd name="T4" fmla="*/ 324 w 408"/>
                    <a:gd name="T5" fmla="*/ 0 h 66"/>
                    <a:gd name="T6" fmla="*/ 408 w 408"/>
                    <a:gd name="T7" fmla="*/ 36 h 66"/>
                    <a:gd name="T8" fmla="*/ 324 w 408"/>
                    <a:gd name="T9" fmla="*/ 66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8"/>
                    <a:gd name="T16" fmla="*/ 0 h 66"/>
                    <a:gd name="T17" fmla="*/ 408 w 408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8" h="66">
                      <a:moveTo>
                        <a:pt x="0" y="18"/>
                      </a:moveTo>
                      <a:lnTo>
                        <a:pt x="408" y="36"/>
                      </a:lnTo>
                      <a:lnTo>
                        <a:pt x="324" y="0"/>
                      </a:lnTo>
                      <a:lnTo>
                        <a:pt x="408" y="36"/>
                      </a:lnTo>
                      <a:lnTo>
                        <a:pt x="324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3" name="Freeform 482"/>
                <p:cNvSpPr>
                  <a:spLocks/>
                </p:cNvSpPr>
                <p:nvPr/>
              </p:nvSpPr>
              <p:spPr bwMode="auto">
                <a:xfrm>
                  <a:off x="2957" y="2009"/>
                  <a:ext cx="402" cy="90"/>
                </a:xfrm>
                <a:custGeom>
                  <a:avLst/>
                  <a:gdLst>
                    <a:gd name="T0" fmla="*/ 0 w 402"/>
                    <a:gd name="T1" fmla="*/ 90 h 90"/>
                    <a:gd name="T2" fmla="*/ 402 w 402"/>
                    <a:gd name="T3" fmla="*/ 18 h 90"/>
                    <a:gd name="T4" fmla="*/ 318 w 402"/>
                    <a:gd name="T5" fmla="*/ 0 h 90"/>
                    <a:gd name="T6" fmla="*/ 402 w 402"/>
                    <a:gd name="T7" fmla="*/ 18 h 90"/>
                    <a:gd name="T8" fmla="*/ 330 w 402"/>
                    <a:gd name="T9" fmla="*/ 66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90"/>
                    <a:gd name="T17" fmla="*/ 402 w 402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90">
                      <a:moveTo>
                        <a:pt x="0" y="90"/>
                      </a:moveTo>
                      <a:lnTo>
                        <a:pt x="402" y="18"/>
                      </a:lnTo>
                      <a:lnTo>
                        <a:pt x="318" y="0"/>
                      </a:lnTo>
                      <a:lnTo>
                        <a:pt x="402" y="18"/>
                      </a:lnTo>
                      <a:lnTo>
                        <a:pt x="330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4" name="Freeform 483"/>
                <p:cNvSpPr>
                  <a:spLocks/>
                </p:cNvSpPr>
                <p:nvPr/>
              </p:nvSpPr>
              <p:spPr bwMode="auto">
                <a:xfrm>
                  <a:off x="2519" y="2099"/>
                  <a:ext cx="438" cy="66"/>
                </a:xfrm>
                <a:custGeom>
                  <a:avLst/>
                  <a:gdLst>
                    <a:gd name="T0" fmla="*/ 438 w 438"/>
                    <a:gd name="T1" fmla="*/ 0 h 66"/>
                    <a:gd name="T2" fmla="*/ 0 w 438"/>
                    <a:gd name="T3" fmla="*/ 42 h 66"/>
                    <a:gd name="T4" fmla="*/ 90 w 438"/>
                    <a:gd name="T5" fmla="*/ 66 h 66"/>
                    <a:gd name="T6" fmla="*/ 0 w 438"/>
                    <a:gd name="T7" fmla="*/ 42 h 66"/>
                    <a:gd name="T8" fmla="*/ 84 w 438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66"/>
                    <a:gd name="T17" fmla="*/ 438 w 438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66">
                      <a:moveTo>
                        <a:pt x="438" y="0"/>
                      </a:moveTo>
                      <a:lnTo>
                        <a:pt x="0" y="42"/>
                      </a:lnTo>
                      <a:lnTo>
                        <a:pt x="90" y="66"/>
                      </a:lnTo>
                      <a:lnTo>
                        <a:pt x="0" y="42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5" name="Freeform 484"/>
                <p:cNvSpPr>
                  <a:spLocks/>
                </p:cNvSpPr>
                <p:nvPr/>
              </p:nvSpPr>
              <p:spPr bwMode="auto">
                <a:xfrm>
                  <a:off x="2789" y="2099"/>
                  <a:ext cx="168" cy="528"/>
                </a:xfrm>
                <a:custGeom>
                  <a:avLst/>
                  <a:gdLst>
                    <a:gd name="T0" fmla="*/ 168 w 168"/>
                    <a:gd name="T1" fmla="*/ 0 h 528"/>
                    <a:gd name="T2" fmla="*/ 12 w 168"/>
                    <a:gd name="T3" fmla="*/ 528 h 528"/>
                    <a:gd name="T4" fmla="*/ 84 w 168"/>
                    <a:gd name="T5" fmla="*/ 432 h 528"/>
                    <a:gd name="T6" fmla="*/ 12 w 168"/>
                    <a:gd name="T7" fmla="*/ 528 h 528"/>
                    <a:gd name="T8" fmla="*/ 0 w 168"/>
                    <a:gd name="T9" fmla="*/ 408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528"/>
                    <a:gd name="T17" fmla="*/ 168 w 168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528">
                      <a:moveTo>
                        <a:pt x="168" y="0"/>
                      </a:moveTo>
                      <a:lnTo>
                        <a:pt x="12" y="528"/>
                      </a:lnTo>
                      <a:lnTo>
                        <a:pt x="84" y="432"/>
                      </a:lnTo>
                      <a:lnTo>
                        <a:pt x="12" y="528"/>
                      </a:lnTo>
                      <a:lnTo>
                        <a:pt x="0" y="4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6" name="Freeform 485"/>
                <p:cNvSpPr>
                  <a:spLocks/>
                </p:cNvSpPr>
                <p:nvPr/>
              </p:nvSpPr>
              <p:spPr bwMode="auto">
                <a:xfrm>
                  <a:off x="2831" y="2099"/>
                  <a:ext cx="126" cy="186"/>
                </a:xfrm>
                <a:custGeom>
                  <a:avLst/>
                  <a:gdLst>
                    <a:gd name="T0" fmla="*/ 126 w 126"/>
                    <a:gd name="T1" fmla="*/ 0 h 186"/>
                    <a:gd name="T2" fmla="*/ 0 w 126"/>
                    <a:gd name="T3" fmla="*/ 186 h 186"/>
                    <a:gd name="T4" fmla="*/ 36 w 126"/>
                    <a:gd name="T5" fmla="*/ 156 h 186"/>
                    <a:gd name="T6" fmla="*/ 0 w 126"/>
                    <a:gd name="T7" fmla="*/ 186 h 186"/>
                    <a:gd name="T8" fmla="*/ 6 w 126"/>
                    <a:gd name="T9" fmla="*/ 13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186"/>
                    <a:gd name="T17" fmla="*/ 126 w 12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186">
                      <a:moveTo>
                        <a:pt x="126" y="0"/>
                      </a:moveTo>
                      <a:lnTo>
                        <a:pt x="0" y="186"/>
                      </a:lnTo>
                      <a:lnTo>
                        <a:pt x="36" y="156"/>
                      </a:lnTo>
                      <a:lnTo>
                        <a:pt x="0" y="186"/>
                      </a:lnTo>
                      <a:lnTo>
                        <a:pt x="6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7" name="Freeform 486"/>
                <p:cNvSpPr>
                  <a:spLocks/>
                </p:cNvSpPr>
                <p:nvPr/>
              </p:nvSpPr>
              <p:spPr bwMode="auto">
                <a:xfrm>
                  <a:off x="2957" y="1991"/>
                  <a:ext cx="222" cy="108"/>
                </a:xfrm>
                <a:custGeom>
                  <a:avLst/>
                  <a:gdLst>
                    <a:gd name="T0" fmla="*/ 0 w 222"/>
                    <a:gd name="T1" fmla="*/ 108 h 108"/>
                    <a:gd name="T2" fmla="*/ 222 w 222"/>
                    <a:gd name="T3" fmla="*/ 0 h 108"/>
                    <a:gd name="T4" fmla="*/ 168 w 222"/>
                    <a:gd name="T5" fmla="*/ 6 h 108"/>
                    <a:gd name="T6" fmla="*/ 222 w 222"/>
                    <a:gd name="T7" fmla="*/ 0 h 108"/>
                    <a:gd name="T8" fmla="*/ 186 w 222"/>
                    <a:gd name="T9" fmla="*/ 42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108"/>
                    <a:gd name="T17" fmla="*/ 222 w 22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108">
                      <a:moveTo>
                        <a:pt x="0" y="108"/>
                      </a:moveTo>
                      <a:lnTo>
                        <a:pt x="222" y="0"/>
                      </a:lnTo>
                      <a:lnTo>
                        <a:pt x="168" y="6"/>
                      </a:lnTo>
                      <a:lnTo>
                        <a:pt x="222" y="0"/>
                      </a:lnTo>
                      <a:lnTo>
                        <a:pt x="18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8" name="Freeform 487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270" cy="96"/>
                </a:xfrm>
                <a:custGeom>
                  <a:avLst/>
                  <a:gdLst>
                    <a:gd name="T0" fmla="*/ 0 w 270"/>
                    <a:gd name="T1" fmla="*/ 96 h 96"/>
                    <a:gd name="T2" fmla="*/ 270 w 270"/>
                    <a:gd name="T3" fmla="*/ 6 h 96"/>
                    <a:gd name="T4" fmla="*/ 210 w 270"/>
                    <a:gd name="T5" fmla="*/ 0 h 96"/>
                    <a:gd name="T6" fmla="*/ 270 w 270"/>
                    <a:gd name="T7" fmla="*/ 6 h 96"/>
                    <a:gd name="T8" fmla="*/ 222 w 270"/>
                    <a:gd name="T9" fmla="*/ 4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96"/>
                    <a:gd name="T17" fmla="*/ 270 w 27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96">
                      <a:moveTo>
                        <a:pt x="0" y="96"/>
                      </a:moveTo>
                      <a:lnTo>
                        <a:pt x="270" y="6"/>
                      </a:lnTo>
                      <a:lnTo>
                        <a:pt x="210" y="0"/>
                      </a:lnTo>
                      <a:lnTo>
                        <a:pt x="270" y="6"/>
                      </a:lnTo>
                      <a:lnTo>
                        <a:pt x="22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19" name="Freeform 488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42" cy="24"/>
                </a:xfrm>
                <a:custGeom>
                  <a:avLst/>
                  <a:gdLst>
                    <a:gd name="T0" fmla="*/ 42 w 42"/>
                    <a:gd name="T1" fmla="*/ 0 h 24"/>
                    <a:gd name="T2" fmla="*/ 0 w 42"/>
                    <a:gd name="T3" fmla="*/ 24 h 24"/>
                    <a:gd name="T4" fmla="*/ 6 w 42"/>
                    <a:gd name="T5" fmla="*/ 24 h 24"/>
                    <a:gd name="T6" fmla="*/ 0 w 42"/>
                    <a:gd name="T7" fmla="*/ 24 h 24"/>
                    <a:gd name="T8" fmla="*/ 6 w 42"/>
                    <a:gd name="T9" fmla="*/ 18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4"/>
                    <a:gd name="T17" fmla="*/ 42 w 4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4">
                      <a:moveTo>
                        <a:pt x="42" y="0"/>
                      </a:moveTo>
                      <a:lnTo>
                        <a:pt x="0" y="24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0" name="Freeform 489"/>
                <p:cNvSpPr>
                  <a:spLocks/>
                </p:cNvSpPr>
                <p:nvPr/>
              </p:nvSpPr>
              <p:spPr bwMode="auto">
                <a:xfrm>
                  <a:off x="2957" y="1739"/>
                  <a:ext cx="102" cy="360"/>
                </a:xfrm>
                <a:custGeom>
                  <a:avLst/>
                  <a:gdLst>
                    <a:gd name="T0" fmla="*/ 0 w 102"/>
                    <a:gd name="T1" fmla="*/ 360 h 360"/>
                    <a:gd name="T2" fmla="*/ 90 w 102"/>
                    <a:gd name="T3" fmla="*/ 0 h 360"/>
                    <a:gd name="T4" fmla="*/ 42 w 102"/>
                    <a:gd name="T5" fmla="*/ 66 h 360"/>
                    <a:gd name="T6" fmla="*/ 90 w 102"/>
                    <a:gd name="T7" fmla="*/ 0 h 360"/>
                    <a:gd name="T8" fmla="*/ 102 w 102"/>
                    <a:gd name="T9" fmla="*/ 78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60"/>
                    <a:gd name="T17" fmla="*/ 102 w 102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60">
                      <a:moveTo>
                        <a:pt x="0" y="360"/>
                      </a:moveTo>
                      <a:lnTo>
                        <a:pt x="90" y="0"/>
                      </a:lnTo>
                      <a:lnTo>
                        <a:pt x="42" y="66"/>
                      </a:lnTo>
                      <a:lnTo>
                        <a:pt x="90" y="0"/>
                      </a:lnTo>
                      <a:lnTo>
                        <a:pt x="10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1" name="Freeform 49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6" cy="414"/>
                </a:xfrm>
                <a:custGeom>
                  <a:avLst/>
                  <a:gdLst>
                    <a:gd name="T0" fmla="*/ 0 w 246"/>
                    <a:gd name="T1" fmla="*/ 0 h 414"/>
                    <a:gd name="T2" fmla="*/ 246 w 246"/>
                    <a:gd name="T3" fmla="*/ 414 h 414"/>
                    <a:gd name="T4" fmla="*/ 228 w 246"/>
                    <a:gd name="T5" fmla="*/ 312 h 414"/>
                    <a:gd name="T6" fmla="*/ 246 w 246"/>
                    <a:gd name="T7" fmla="*/ 414 h 414"/>
                    <a:gd name="T8" fmla="*/ 162 w 246"/>
                    <a:gd name="T9" fmla="*/ 348 h 4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414"/>
                    <a:gd name="T17" fmla="*/ 246 w 246"/>
                    <a:gd name="T18" fmla="*/ 414 h 4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414">
                      <a:moveTo>
                        <a:pt x="0" y="0"/>
                      </a:moveTo>
                      <a:lnTo>
                        <a:pt x="246" y="414"/>
                      </a:lnTo>
                      <a:lnTo>
                        <a:pt x="228" y="312"/>
                      </a:lnTo>
                      <a:lnTo>
                        <a:pt x="246" y="414"/>
                      </a:lnTo>
                      <a:lnTo>
                        <a:pt x="162" y="3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2" name="Freeform 49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6" cy="66"/>
                </a:xfrm>
                <a:custGeom>
                  <a:avLst/>
                  <a:gdLst>
                    <a:gd name="T0" fmla="*/ 0 w 36"/>
                    <a:gd name="T1" fmla="*/ 0 h 66"/>
                    <a:gd name="T2" fmla="*/ 36 w 36"/>
                    <a:gd name="T3" fmla="*/ 66 h 66"/>
                    <a:gd name="T4" fmla="*/ 36 w 36"/>
                    <a:gd name="T5" fmla="*/ 48 h 66"/>
                    <a:gd name="T6" fmla="*/ 36 w 36"/>
                    <a:gd name="T7" fmla="*/ 66 h 66"/>
                    <a:gd name="T8" fmla="*/ 24 w 36"/>
                    <a:gd name="T9" fmla="*/ 54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66"/>
                    <a:gd name="T17" fmla="*/ 36 w 36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66">
                      <a:moveTo>
                        <a:pt x="0" y="0"/>
                      </a:moveTo>
                      <a:lnTo>
                        <a:pt x="36" y="66"/>
                      </a:lnTo>
                      <a:lnTo>
                        <a:pt x="36" y="48"/>
                      </a:lnTo>
                      <a:lnTo>
                        <a:pt x="36" y="66"/>
                      </a:lnTo>
                      <a:lnTo>
                        <a:pt x="24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3" name="Freeform 49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74" cy="90"/>
                </a:xfrm>
                <a:custGeom>
                  <a:avLst/>
                  <a:gdLst>
                    <a:gd name="T0" fmla="*/ 0 w 174"/>
                    <a:gd name="T1" fmla="*/ 0 h 90"/>
                    <a:gd name="T2" fmla="*/ 174 w 174"/>
                    <a:gd name="T3" fmla="*/ 90 h 90"/>
                    <a:gd name="T4" fmla="*/ 150 w 174"/>
                    <a:gd name="T5" fmla="*/ 54 h 90"/>
                    <a:gd name="T6" fmla="*/ 174 w 174"/>
                    <a:gd name="T7" fmla="*/ 90 h 90"/>
                    <a:gd name="T8" fmla="*/ 132 w 174"/>
                    <a:gd name="T9" fmla="*/ 84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90"/>
                    <a:gd name="T17" fmla="*/ 174 w 174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90">
                      <a:moveTo>
                        <a:pt x="0" y="0"/>
                      </a:moveTo>
                      <a:lnTo>
                        <a:pt x="174" y="90"/>
                      </a:lnTo>
                      <a:lnTo>
                        <a:pt x="150" y="54"/>
                      </a:lnTo>
                      <a:lnTo>
                        <a:pt x="174" y="90"/>
                      </a:lnTo>
                      <a:lnTo>
                        <a:pt x="13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4" name="Freeform 49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48" cy="66"/>
                </a:xfrm>
                <a:custGeom>
                  <a:avLst/>
                  <a:gdLst>
                    <a:gd name="T0" fmla="*/ 0 w 348"/>
                    <a:gd name="T1" fmla="*/ 0 h 66"/>
                    <a:gd name="T2" fmla="*/ 348 w 348"/>
                    <a:gd name="T3" fmla="*/ 54 h 66"/>
                    <a:gd name="T4" fmla="*/ 282 w 348"/>
                    <a:gd name="T5" fmla="*/ 12 h 66"/>
                    <a:gd name="T6" fmla="*/ 348 w 348"/>
                    <a:gd name="T7" fmla="*/ 54 h 66"/>
                    <a:gd name="T8" fmla="*/ 276 w 348"/>
                    <a:gd name="T9" fmla="*/ 66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8"/>
                    <a:gd name="T16" fmla="*/ 0 h 66"/>
                    <a:gd name="T17" fmla="*/ 348 w 348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8" h="66">
                      <a:moveTo>
                        <a:pt x="0" y="0"/>
                      </a:moveTo>
                      <a:lnTo>
                        <a:pt x="348" y="54"/>
                      </a:lnTo>
                      <a:lnTo>
                        <a:pt x="282" y="12"/>
                      </a:lnTo>
                      <a:lnTo>
                        <a:pt x="348" y="54"/>
                      </a:lnTo>
                      <a:lnTo>
                        <a:pt x="276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5" name="Freeform 494"/>
                <p:cNvSpPr>
                  <a:spLocks/>
                </p:cNvSpPr>
                <p:nvPr/>
              </p:nvSpPr>
              <p:spPr bwMode="auto">
                <a:xfrm>
                  <a:off x="2507" y="1667"/>
                  <a:ext cx="450" cy="432"/>
                </a:xfrm>
                <a:custGeom>
                  <a:avLst/>
                  <a:gdLst>
                    <a:gd name="T0" fmla="*/ 450 w 450"/>
                    <a:gd name="T1" fmla="*/ 432 h 432"/>
                    <a:gd name="T2" fmla="*/ 0 w 450"/>
                    <a:gd name="T3" fmla="*/ 0 h 432"/>
                    <a:gd name="T4" fmla="*/ 54 w 450"/>
                    <a:gd name="T5" fmla="*/ 120 h 432"/>
                    <a:gd name="T6" fmla="*/ 0 w 450"/>
                    <a:gd name="T7" fmla="*/ 0 h 432"/>
                    <a:gd name="T8" fmla="*/ 126 w 450"/>
                    <a:gd name="T9" fmla="*/ 48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0"/>
                    <a:gd name="T16" fmla="*/ 0 h 432"/>
                    <a:gd name="T17" fmla="*/ 450 w 450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0" h="432">
                      <a:moveTo>
                        <a:pt x="450" y="432"/>
                      </a:moveTo>
                      <a:lnTo>
                        <a:pt x="0" y="0"/>
                      </a:lnTo>
                      <a:lnTo>
                        <a:pt x="54" y="120"/>
                      </a:lnTo>
                      <a:lnTo>
                        <a:pt x="0" y="0"/>
                      </a:lnTo>
                      <a:lnTo>
                        <a:pt x="12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6" name="Freeform 495"/>
                <p:cNvSpPr>
                  <a:spLocks/>
                </p:cNvSpPr>
                <p:nvPr/>
              </p:nvSpPr>
              <p:spPr bwMode="auto">
                <a:xfrm>
                  <a:off x="2957" y="1925"/>
                  <a:ext cx="138" cy="174"/>
                </a:xfrm>
                <a:custGeom>
                  <a:avLst/>
                  <a:gdLst>
                    <a:gd name="T0" fmla="*/ 0 w 138"/>
                    <a:gd name="T1" fmla="*/ 174 h 174"/>
                    <a:gd name="T2" fmla="*/ 138 w 138"/>
                    <a:gd name="T3" fmla="*/ 0 h 174"/>
                    <a:gd name="T4" fmla="*/ 96 w 138"/>
                    <a:gd name="T5" fmla="*/ 24 h 174"/>
                    <a:gd name="T6" fmla="*/ 138 w 138"/>
                    <a:gd name="T7" fmla="*/ 0 h 174"/>
                    <a:gd name="T8" fmla="*/ 120 w 138"/>
                    <a:gd name="T9" fmla="*/ 42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74"/>
                    <a:gd name="T17" fmla="*/ 138 w 138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74">
                      <a:moveTo>
                        <a:pt x="0" y="174"/>
                      </a:moveTo>
                      <a:lnTo>
                        <a:pt x="138" y="0"/>
                      </a:lnTo>
                      <a:lnTo>
                        <a:pt x="96" y="24"/>
                      </a:lnTo>
                      <a:lnTo>
                        <a:pt x="138" y="0"/>
                      </a:lnTo>
                      <a:lnTo>
                        <a:pt x="120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7" name="Freeform 496"/>
                <p:cNvSpPr>
                  <a:spLocks/>
                </p:cNvSpPr>
                <p:nvPr/>
              </p:nvSpPr>
              <p:spPr bwMode="auto">
                <a:xfrm>
                  <a:off x="2747" y="1841"/>
                  <a:ext cx="210" cy="258"/>
                </a:xfrm>
                <a:custGeom>
                  <a:avLst/>
                  <a:gdLst>
                    <a:gd name="T0" fmla="*/ 210 w 210"/>
                    <a:gd name="T1" fmla="*/ 258 h 258"/>
                    <a:gd name="T2" fmla="*/ 0 w 210"/>
                    <a:gd name="T3" fmla="*/ 0 h 258"/>
                    <a:gd name="T4" fmla="*/ 18 w 210"/>
                    <a:gd name="T5" fmla="*/ 66 h 258"/>
                    <a:gd name="T6" fmla="*/ 0 w 210"/>
                    <a:gd name="T7" fmla="*/ 0 h 258"/>
                    <a:gd name="T8" fmla="*/ 60 w 210"/>
                    <a:gd name="T9" fmla="*/ 36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258"/>
                    <a:gd name="T17" fmla="*/ 210 w 21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258">
                      <a:moveTo>
                        <a:pt x="210" y="258"/>
                      </a:moveTo>
                      <a:lnTo>
                        <a:pt x="0" y="0"/>
                      </a:lnTo>
                      <a:lnTo>
                        <a:pt x="18" y="66"/>
                      </a:lnTo>
                      <a:lnTo>
                        <a:pt x="0" y="0"/>
                      </a:lnTo>
                      <a:lnTo>
                        <a:pt x="6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8" name="Freeform 497"/>
                <p:cNvSpPr>
                  <a:spLocks/>
                </p:cNvSpPr>
                <p:nvPr/>
              </p:nvSpPr>
              <p:spPr bwMode="auto">
                <a:xfrm>
                  <a:off x="2273" y="1757"/>
                  <a:ext cx="684" cy="342"/>
                </a:xfrm>
                <a:custGeom>
                  <a:avLst/>
                  <a:gdLst>
                    <a:gd name="T0" fmla="*/ 684 w 684"/>
                    <a:gd name="T1" fmla="*/ 342 h 342"/>
                    <a:gd name="T2" fmla="*/ 0 w 684"/>
                    <a:gd name="T3" fmla="*/ 0 h 342"/>
                    <a:gd name="T4" fmla="*/ 108 w 684"/>
                    <a:gd name="T5" fmla="*/ 126 h 342"/>
                    <a:gd name="T6" fmla="*/ 0 w 684"/>
                    <a:gd name="T7" fmla="*/ 0 h 342"/>
                    <a:gd name="T8" fmla="*/ 162 w 684"/>
                    <a:gd name="T9" fmla="*/ 12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4"/>
                    <a:gd name="T16" fmla="*/ 0 h 342"/>
                    <a:gd name="T17" fmla="*/ 684 w 684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4" h="342">
                      <a:moveTo>
                        <a:pt x="684" y="342"/>
                      </a:moveTo>
                      <a:lnTo>
                        <a:pt x="0" y="0"/>
                      </a:lnTo>
                      <a:lnTo>
                        <a:pt x="108" y="126"/>
                      </a:lnTo>
                      <a:lnTo>
                        <a:pt x="0" y="0"/>
                      </a:lnTo>
                      <a:lnTo>
                        <a:pt x="16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29" name="Freeform 498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84" cy="492"/>
                </a:xfrm>
                <a:custGeom>
                  <a:avLst/>
                  <a:gdLst>
                    <a:gd name="T0" fmla="*/ 42 w 84"/>
                    <a:gd name="T1" fmla="*/ 0 h 492"/>
                    <a:gd name="T2" fmla="*/ 42 w 84"/>
                    <a:gd name="T3" fmla="*/ 492 h 492"/>
                    <a:gd name="T4" fmla="*/ 84 w 84"/>
                    <a:gd name="T5" fmla="*/ 390 h 492"/>
                    <a:gd name="T6" fmla="*/ 42 w 84"/>
                    <a:gd name="T7" fmla="*/ 492 h 492"/>
                    <a:gd name="T8" fmla="*/ 0 w 84"/>
                    <a:gd name="T9" fmla="*/ 390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492"/>
                    <a:gd name="T17" fmla="*/ 84 w 84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492">
                      <a:moveTo>
                        <a:pt x="42" y="0"/>
                      </a:moveTo>
                      <a:lnTo>
                        <a:pt x="42" y="492"/>
                      </a:lnTo>
                      <a:lnTo>
                        <a:pt x="84" y="390"/>
                      </a:lnTo>
                      <a:lnTo>
                        <a:pt x="42" y="492"/>
                      </a:lnTo>
                      <a:lnTo>
                        <a:pt x="0" y="3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0" name="Freeform 499"/>
                <p:cNvSpPr>
                  <a:spLocks/>
                </p:cNvSpPr>
                <p:nvPr/>
              </p:nvSpPr>
              <p:spPr bwMode="auto">
                <a:xfrm>
                  <a:off x="2579" y="2015"/>
                  <a:ext cx="378" cy="84"/>
                </a:xfrm>
                <a:custGeom>
                  <a:avLst/>
                  <a:gdLst>
                    <a:gd name="T0" fmla="*/ 378 w 378"/>
                    <a:gd name="T1" fmla="*/ 84 h 84"/>
                    <a:gd name="T2" fmla="*/ 0 w 378"/>
                    <a:gd name="T3" fmla="*/ 18 h 84"/>
                    <a:gd name="T4" fmla="*/ 72 w 378"/>
                    <a:gd name="T5" fmla="*/ 60 h 84"/>
                    <a:gd name="T6" fmla="*/ 0 w 378"/>
                    <a:gd name="T7" fmla="*/ 18 h 84"/>
                    <a:gd name="T8" fmla="*/ 84 w 378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84"/>
                    <a:gd name="T17" fmla="*/ 378 w 378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84">
                      <a:moveTo>
                        <a:pt x="378" y="84"/>
                      </a:moveTo>
                      <a:lnTo>
                        <a:pt x="0" y="18"/>
                      </a:lnTo>
                      <a:lnTo>
                        <a:pt x="72" y="60"/>
                      </a:lnTo>
                      <a:lnTo>
                        <a:pt x="0" y="18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1" name="Freeform 50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8" cy="306"/>
                </a:xfrm>
                <a:custGeom>
                  <a:avLst/>
                  <a:gdLst>
                    <a:gd name="T0" fmla="*/ 0 w 78"/>
                    <a:gd name="T1" fmla="*/ 0 h 306"/>
                    <a:gd name="T2" fmla="*/ 66 w 78"/>
                    <a:gd name="T3" fmla="*/ 306 h 306"/>
                    <a:gd name="T4" fmla="*/ 78 w 78"/>
                    <a:gd name="T5" fmla="*/ 240 h 306"/>
                    <a:gd name="T6" fmla="*/ 66 w 78"/>
                    <a:gd name="T7" fmla="*/ 306 h 306"/>
                    <a:gd name="T8" fmla="*/ 30 w 78"/>
                    <a:gd name="T9" fmla="*/ 252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306"/>
                    <a:gd name="T17" fmla="*/ 78 w 78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306">
                      <a:moveTo>
                        <a:pt x="0" y="0"/>
                      </a:moveTo>
                      <a:lnTo>
                        <a:pt x="66" y="306"/>
                      </a:lnTo>
                      <a:lnTo>
                        <a:pt x="78" y="240"/>
                      </a:lnTo>
                      <a:lnTo>
                        <a:pt x="66" y="306"/>
                      </a:lnTo>
                      <a:lnTo>
                        <a:pt x="30" y="25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2" name="Freeform 501"/>
                <p:cNvSpPr>
                  <a:spLocks/>
                </p:cNvSpPr>
                <p:nvPr/>
              </p:nvSpPr>
              <p:spPr bwMode="auto">
                <a:xfrm>
                  <a:off x="2813" y="1667"/>
                  <a:ext cx="144" cy="432"/>
                </a:xfrm>
                <a:custGeom>
                  <a:avLst/>
                  <a:gdLst>
                    <a:gd name="T0" fmla="*/ 144 w 144"/>
                    <a:gd name="T1" fmla="*/ 432 h 432"/>
                    <a:gd name="T2" fmla="*/ 6 w 144"/>
                    <a:gd name="T3" fmla="*/ 0 h 432"/>
                    <a:gd name="T4" fmla="*/ 0 w 144"/>
                    <a:gd name="T5" fmla="*/ 96 h 432"/>
                    <a:gd name="T6" fmla="*/ 6 w 144"/>
                    <a:gd name="T7" fmla="*/ 0 h 432"/>
                    <a:gd name="T8" fmla="*/ 66 w 144"/>
                    <a:gd name="T9" fmla="*/ 7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432"/>
                    <a:gd name="T17" fmla="*/ 144 w 144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432">
                      <a:moveTo>
                        <a:pt x="144" y="432"/>
                      </a:moveTo>
                      <a:lnTo>
                        <a:pt x="6" y="0"/>
                      </a:lnTo>
                      <a:lnTo>
                        <a:pt x="0" y="96"/>
                      </a:lnTo>
                      <a:lnTo>
                        <a:pt x="6" y="0"/>
                      </a:lnTo>
                      <a:lnTo>
                        <a:pt x="6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3" name="Freeform 502"/>
                <p:cNvSpPr>
                  <a:spLocks/>
                </p:cNvSpPr>
                <p:nvPr/>
              </p:nvSpPr>
              <p:spPr bwMode="auto">
                <a:xfrm>
                  <a:off x="2813" y="2075"/>
                  <a:ext cx="144" cy="24"/>
                </a:xfrm>
                <a:custGeom>
                  <a:avLst/>
                  <a:gdLst>
                    <a:gd name="T0" fmla="*/ 144 w 144"/>
                    <a:gd name="T1" fmla="*/ 24 h 24"/>
                    <a:gd name="T2" fmla="*/ 0 w 144"/>
                    <a:gd name="T3" fmla="*/ 12 h 24"/>
                    <a:gd name="T4" fmla="*/ 30 w 144"/>
                    <a:gd name="T5" fmla="*/ 24 h 24"/>
                    <a:gd name="T6" fmla="*/ 0 w 144"/>
                    <a:gd name="T7" fmla="*/ 12 h 24"/>
                    <a:gd name="T8" fmla="*/ 30 w 144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24"/>
                    <a:gd name="T17" fmla="*/ 144 w 144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24">
                      <a:moveTo>
                        <a:pt x="144" y="24"/>
                      </a:moveTo>
                      <a:lnTo>
                        <a:pt x="0" y="12"/>
                      </a:lnTo>
                      <a:lnTo>
                        <a:pt x="30" y="24"/>
                      </a:lnTo>
                      <a:lnTo>
                        <a:pt x="0" y="12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4" name="Freeform 503"/>
                <p:cNvSpPr>
                  <a:spLocks/>
                </p:cNvSpPr>
                <p:nvPr/>
              </p:nvSpPr>
              <p:spPr bwMode="auto">
                <a:xfrm>
                  <a:off x="2957" y="1823"/>
                  <a:ext cx="246" cy="276"/>
                </a:xfrm>
                <a:custGeom>
                  <a:avLst/>
                  <a:gdLst>
                    <a:gd name="T0" fmla="*/ 0 w 246"/>
                    <a:gd name="T1" fmla="*/ 276 h 276"/>
                    <a:gd name="T2" fmla="*/ 246 w 246"/>
                    <a:gd name="T3" fmla="*/ 0 h 276"/>
                    <a:gd name="T4" fmla="*/ 174 w 246"/>
                    <a:gd name="T5" fmla="*/ 36 h 276"/>
                    <a:gd name="T6" fmla="*/ 246 w 246"/>
                    <a:gd name="T7" fmla="*/ 0 h 276"/>
                    <a:gd name="T8" fmla="*/ 216 w 246"/>
                    <a:gd name="T9" fmla="*/ 72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276"/>
                    <a:gd name="T17" fmla="*/ 246 w 246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276">
                      <a:moveTo>
                        <a:pt x="0" y="276"/>
                      </a:moveTo>
                      <a:lnTo>
                        <a:pt x="246" y="0"/>
                      </a:lnTo>
                      <a:lnTo>
                        <a:pt x="174" y="36"/>
                      </a:lnTo>
                      <a:lnTo>
                        <a:pt x="246" y="0"/>
                      </a:lnTo>
                      <a:lnTo>
                        <a:pt x="21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5" name="Freeform 504"/>
                <p:cNvSpPr>
                  <a:spLocks/>
                </p:cNvSpPr>
                <p:nvPr/>
              </p:nvSpPr>
              <p:spPr bwMode="auto">
                <a:xfrm>
                  <a:off x="2951" y="2099"/>
                  <a:ext cx="78" cy="492"/>
                </a:xfrm>
                <a:custGeom>
                  <a:avLst/>
                  <a:gdLst>
                    <a:gd name="T0" fmla="*/ 6 w 78"/>
                    <a:gd name="T1" fmla="*/ 0 h 492"/>
                    <a:gd name="T2" fmla="*/ 48 w 78"/>
                    <a:gd name="T3" fmla="*/ 492 h 492"/>
                    <a:gd name="T4" fmla="*/ 78 w 78"/>
                    <a:gd name="T5" fmla="*/ 390 h 492"/>
                    <a:gd name="T6" fmla="*/ 48 w 78"/>
                    <a:gd name="T7" fmla="*/ 492 h 492"/>
                    <a:gd name="T8" fmla="*/ 0 w 78"/>
                    <a:gd name="T9" fmla="*/ 396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92"/>
                    <a:gd name="T17" fmla="*/ 78 w 78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92">
                      <a:moveTo>
                        <a:pt x="6" y="0"/>
                      </a:moveTo>
                      <a:lnTo>
                        <a:pt x="48" y="492"/>
                      </a:lnTo>
                      <a:lnTo>
                        <a:pt x="78" y="390"/>
                      </a:lnTo>
                      <a:lnTo>
                        <a:pt x="48" y="492"/>
                      </a:lnTo>
                      <a:lnTo>
                        <a:pt x="0" y="3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6" name="Freeform 505"/>
                <p:cNvSpPr>
                  <a:spLocks/>
                </p:cNvSpPr>
                <p:nvPr/>
              </p:nvSpPr>
              <p:spPr bwMode="auto">
                <a:xfrm>
                  <a:off x="2453" y="1949"/>
                  <a:ext cx="504" cy="150"/>
                </a:xfrm>
                <a:custGeom>
                  <a:avLst/>
                  <a:gdLst>
                    <a:gd name="T0" fmla="*/ 504 w 504"/>
                    <a:gd name="T1" fmla="*/ 150 h 150"/>
                    <a:gd name="T2" fmla="*/ 0 w 504"/>
                    <a:gd name="T3" fmla="*/ 18 h 150"/>
                    <a:gd name="T4" fmla="*/ 90 w 504"/>
                    <a:gd name="T5" fmla="*/ 84 h 150"/>
                    <a:gd name="T6" fmla="*/ 0 w 504"/>
                    <a:gd name="T7" fmla="*/ 18 h 150"/>
                    <a:gd name="T8" fmla="*/ 108 w 504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4"/>
                    <a:gd name="T16" fmla="*/ 0 h 150"/>
                    <a:gd name="T17" fmla="*/ 504 w 50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4" h="150">
                      <a:moveTo>
                        <a:pt x="504" y="150"/>
                      </a:moveTo>
                      <a:lnTo>
                        <a:pt x="0" y="18"/>
                      </a:lnTo>
                      <a:lnTo>
                        <a:pt x="90" y="84"/>
                      </a:lnTo>
                      <a:lnTo>
                        <a:pt x="0" y="18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7" name="Freeform 506"/>
                <p:cNvSpPr>
                  <a:spLocks/>
                </p:cNvSpPr>
                <p:nvPr/>
              </p:nvSpPr>
              <p:spPr bwMode="auto">
                <a:xfrm>
                  <a:off x="2729" y="1925"/>
                  <a:ext cx="228" cy="174"/>
                </a:xfrm>
                <a:custGeom>
                  <a:avLst/>
                  <a:gdLst>
                    <a:gd name="T0" fmla="*/ 228 w 228"/>
                    <a:gd name="T1" fmla="*/ 174 h 174"/>
                    <a:gd name="T2" fmla="*/ 0 w 228"/>
                    <a:gd name="T3" fmla="*/ 0 h 174"/>
                    <a:gd name="T4" fmla="*/ 36 w 228"/>
                    <a:gd name="T5" fmla="*/ 48 h 174"/>
                    <a:gd name="T6" fmla="*/ 0 w 228"/>
                    <a:gd name="T7" fmla="*/ 0 h 174"/>
                    <a:gd name="T8" fmla="*/ 60 w 228"/>
                    <a:gd name="T9" fmla="*/ 12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174"/>
                    <a:gd name="T17" fmla="*/ 228 w 228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174">
                      <a:moveTo>
                        <a:pt x="228" y="174"/>
                      </a:moveTo>
                      <a:lnTo>
                        <a:pt x="0" y="0"/>
                      </a:lnTo>
                      <a:lnTo>
                        <a:pt x="36" y="48"/>
                      </a:lnTo>
                      <a:lnTo>
                        <a:pt x="0" y="0"/>
                      </a:lnTo>
                      <a:lnTo>
                        <a:pt x="6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8" name="Freeform 507"/>
                <p:cNvSpPr>
                  <a:spLocks/>
                </p:cNvSpPr>
                <p:nvPr/>
              </p:nvSpPr>
              <p:spPr bwMode="auto">
                <a:xfrm>
                  <a:off x="2531" y="1949"/>
                  <a:ext cx="426" cy="150"/>
                </a:xfrm>
                <a:custGeom>
                  <a:avLst/>
                  <a:gdLst>
                    <a:gd name="T0" fmla="*/ 426 w 426"/>
                    <a:gd name="T1" fmla="*/ 150 h 150"/>
                    <a:gd name="T2" fmla="*/ 0 w 426"/>
                    <a:gd name="T3" fmla="*/ 6 h 150"/>
                    <a:gd name="T4" fmla="*/ 78 w 426"/>
                    <a:gd name="T5" fmla="*/ 66 h 150"/>
                    <a:gd name="T6" fmla="*/ 0 w 426"/>
                    <a:gd name="T7" fmla="*/ 6 h 150"/>
                    <a:gd name="T8" fmla="*/ 96 w 426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6"/>
                    <a:gd name="T16" fmla="*/ 0 h 150"/>
                    <a:gd name="T17" fmla="*/ 426 w 426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6" h="150">
                      <a:moveTo>
                        <a:pt x="426" y="150"/>
                      </a:moveTo>
                      <a:lnTo>
                        <a:pt x="0" y="6"/>
                      </a:lnTo>
                      <a:lnTo>
                        <a:pt x="78" y="66"/>
                      </a:lnTo>
                      <a:lnTo>
                        <a:pt x="0" y="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39" name="Freeform 508"/>
                <p:cNvSpPr>
                  <a:spLocks/>
                </p:cNvSpPr>
                <p:nvPr/>
              </p:nvSpPr>
              <p:spPr bwMode="auto">
                <a:xfrm>
                  <a:off x="2957" y="1979"/>
                  <a:ext cx="192" cy="120"/>
                </a:xfrm>
                <a:custGeom>
                  <a:avLst/>
                  <a:gdLst>
                    <a:gd name="T0" fmla="*/ 0 w 192"/>
                    <a:gd name="T1" fmla="*/ 120 h 120"/>
                    <a:gd name="T2" fmla="*/ 192 w 192"/>
                    <a:gd name="T3" fmla="*/ 0 h 120"/>
                    <a:gd name="T4" fmla="*/ 144 w 192"/>
                    <a:gd name="T5" fmla="*/ 6 h 120"/>
                    <a:gd name="T6" fmla="*/ 192 w 192"/>
                    <a:gd name="T7" fmla="*/ 0 h 120"/>
                    <a:gd name="T8" fmla="*/ 162 w 192"/>
                    <a:gd name="T9" fmla="*/ 42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120"/>
                    <a:gd name="T17" fmla="*/ 192 w 192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120">
                      <a:moveTo>
                        <a:pt x="0" y="120"/>
                      </a:moveTo>
                      <a:lnTo>
                        <a:pt x="192" y="0"/>
                      </a:lnTo>
                      <a:lnTo>
                        <a:pt x="144" y="6"/>
                      </a:lnTo>
                      <a:lnTo>
                        <a:pt x="192" y="0"/>
                      </a:lnTo>
                      <a:lnTo>
                        <a:pt x="16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0" name="Freeform 509"/>
                <p:cNvSpPr>
                  <a:spLocks/>
                </p:cNvSpPr>
                <p:nvPr/>
              </p:nvSpPr>
              <p:spPr bwMode="auto">
                <a:xfrm>
                  <a:off x="2645" y="2099"/>
                  <a:ext cx="312" cy="108"/>
                </a:xfrm>
                <a:custGeom>
                  <a:avLst/>
                  <a:gdLst>
                    <a:gd name="T0" fmla="*/ 312 w 312"/>
                    <a:gd name="T1" fmla="*/ 0 h 108"/>
                    <a:gd name="T2" fmla="*/ 0 w 312"/>
                    <a:gd name="T3" fmla="*/ 102 h 108"/>
                    <a:gd name="T4" fmla="*/ 72 w 312"/>
                    <a:gd name="T5" fmla="*/ 108 h 108"/>
                    <a:gd name="T6" fmla="*/ 0 w 312"/>
                    <a:gd name="T7" fmla="*/ 102 h 108"/>
                    <a:gd name="T8" fmla="*/ 54 w 312"/>
                    <a:gd name="T9" fmla="*/ 6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108"/>
                    <a:gd name="T17" fmla="*/ 312 w 31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108">
                      <a:moveTo>
                        <a:pt x="312" y="0"/>
                      </a:moveTo>
                      <a:lnTo>
                        <a:pt x="0" y="102"/>
                      </a:lnTo>
                      <a:lnTo>
                        <a:pt x="72" y="108"/>
                      </a:lnTo>
                      <a:lnTo>
                        <a:pt x="0" y="102"/>
                      </a:lnTo>
                      <a:lnTo>
                        <a:pt x="5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1" name="Freeform 51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0" cy="486"/>
                </a:xfrm>
                <a:custGeom>
                  <a:avLst/>
                  <a:gdLst>
                    <a:gd name="T0" fmla="*/ 0 w 150"/>
                    <a:gd name="T1" fmla="*/ 0 h 486"/>
                    <a:gd name="T2" fmla="*/ 138 w 150"/>
                    <a:gd name="T3" fmla="*/ 486 h 486"/>
                    <a:gd name="T4" fmla="*/ 150 w 150"/>
                    <a:gd name="T5" fmla="*/ 378 h 486"/>
                    <a:gd name="T6" fmla="*/ 138 w 150"/>
                    <a:gd name="T7" fmla="*/ 486 h 486"/>
                    <a:gd name="T8" fmla="*/ 72 w 150"/>
                    <a:gd name="T9" fmla="*/ 396 h 4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486"/>
                    <a:gd name="T17" fmla="*/ 150 w 150"/>
                    <a:gd name="T18" fmla="*/ 486 h 4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486">
                      <a:moveTo>
                        <a:pt x="0" y="0"/>
                      </a:moveTo>
                      <a:lnTo>
                        <a:pt x="138" y="486"/>
                      </a:lnTo>
                      <a:lnTo>
                        <a:pt x="150" y="378"/>
                      </a:lnTo>
                      <a:lnTo>
                        <a:pt x="138" y="486"/>
                      </a:lnTo>
                      <a:lnTo>
                        <a:pt x="72" y="3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2" name="Freeform 511"/>
                <p:cNvSpPr>
                  <a:spLocks/>
                </p:cNvSpPr>
                <p:nvPr/>
              </p:nvSpPr>
              <p:spPr bwMode="auto">
                <a:xfrm>
                  <a:off x="2741" y="2099"/>
                  <a:ext cx="216" cy="330"/>
                </a:xfrm>
                <a:custGeom>
                  <a:avLst/>
                  <a:gdLst>
                    <a:gd name="T0" fmla="*/ 216 w 216"/>
                    <a:gd name="T1" fmla="*/ 0 h 330"/>
                    <a:gd name="T2" fmla="*/ 0 w 216"/>
                    <a:gd name="T3" fmla="*/ 330 h 330"/>
                    <a:gd name="T4" fmla="*/ 72 w 216"/>
                    <a:gd name="T5" fmla="*/ 276 h 330"/>
                    <a:gd name="T6" fmla="*/ 0 w 216"/>
                    <a:gd name="T7" fmla="*/ 330 h 330"/>
                    <a:gd name="T8" fmla="*/ 18 w 216"/>
                    <a:gd name="T9" fmla="*/ 246 h 3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330"/>
                    <a:gd name="T17" fmla="*/ 216 w 216"/>
                    <a:gd name="T18" fmla="*/ 330 h 3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330">
                      <a:moveTo>
                        <a:pt x="216" y="0"/>
                      </a:moveTo>
                      <a:lnTo>
                        <a:pt x="0" y="330"/>
                      </a:lnTo>
                      <a:lnTo>
                        <a:pt x="72" y="276"/>
                      </a:lnTo>
                      <a:lnTo>
                        <a:pt x="0" y="330"/>
                      </a:lnTo>
                      <a:lnTo>
                        <a:pt x="18" y="24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3" name="Freeform 512"/>
                <p:cNvSpPr>
                  <a:spLocks/>
                </p:cNvSpPr>
                <p:nvPr/>
              </p:nvSpPr>
              <p:spPr bwMode="auto">
                <a:xfrm>
                  <a:off x="2957" y="1565"/>
                  <a:ext cx="306" cy="534"/>
                </a:xfrm>
                <a:custGeom>
                  <a:avLst/>
                  <a:gdLst>
                    <a:gd name="T0" fmla="*/ 0 w 306"/>
                    <a:gd name="T1" fmla="*/ 534 h 534"/>
                    <a:gd name="T2" fmla="*/ 306 w 306"/>
                    <a:gd name="T3" fmla="*/ 0 h 534"/>
                    <a:gd name="T4" fmla="*/ 204 w 306"/>
                    <a:gd name="T5" fmla="*/ 84 h 534"/>
                    <a:gd name="T6" fmla="*/ 306 w 306"/>
                    <a:gd name="T7" fmla="*/ 0 h 534"/>
                    <a:gd name="T8" fmla="*/ 288 w 306"/>
                    <a:gd name="T9" fmla="*/ 132 h 5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534"/>
                    <a:gd name="T17" fmla="*/ 306 w 306"/>
                    <a:gd name="T18" fmla="*/ 534 h 5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534">
                      <a:moveTo>
                        <a:pt x="0" y="534"/>
                      </a:moveTo>
                      <a:lnTo>
                        <a:pt x="306" y="0"/>
                      </a:lnTo>
                      <a:lnTo>
                        <a:pt x="204" y="84"/>
                      </a:lnTo>
                      <a:lnTo>
                        <a:pt x="306" y="0"/>
                      </a:lnTo>
                      <a:lnTo>
                        <a:pt x="28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4" name="Freeform 51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6" cy="228"/>
                </a:xfrm>
                <a:custGeom>
                  <a:avLst/>
                  <a:gdLst>
                    <a:gd name="T0" fmla="*/ 0 w 216"/>
                    <a:gd name="T1" fmla="*/ 0 h 228"/>
                    <a:gd name="T2" fmla="*/ 216 w 216"/>
                    <a:gd name="T3" fmla="*/ 228 h 228"/>
                    <a:gd name="T4" fmla="*/ 192 w 216"/>
                    <a:gd name="T5" fmla="*/ 162 h 228"/>
                    <a:gd name="T6" fmla="*/ 216 w 216"/>
                    <a:gd name="T7" fmla="*/ 228 h 228"/>
                    <a:gd name="T8" fmla="*/ 156 w 216"/>
                    <a:gd name="T9" fmla="*/ 198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228"/>
                    <a:gd name="T17" fmla="*/ 216 w 21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228">
                      <a:moveTo>
                        <a:pt x="0" y="0"/>
                      </a:moveTo>
                      <a:lnTo>
                        <a:pt x="216" y="228"/>
                      </a:lnTo>
                      <a:lnTo>
                        <a:pt x="192" y="162"/>
                      </a:lnTo>
                      <a:lnTo>
                        <a:pt x="216" y="228"/>
                      </a:lnTo>
                      <a:lnTo>
                        <a:pt x="156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5" name="Freeform 51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2" cy="66"/>
                </a:xfrm>
                <a:custGeom>
                  <a:avLst/>
                  <a:gdLst>
                    <a:gd name="T0" fmla="*/ 0 w 72"/>
                    <a:gd name="T1" fmla="*/ 0 h 66"/>
                    <a:gd name="T2" fmla="*/ 72 w 72"/>
                    <a:gd name="T3" fmla="*/ 66 h 66"/>
                    <a:gd name="T4" fmla="*/ 60 w 72"/>
                    <a:gd name="T5" fmla="*/ 48 h 66"/>
                    <a:gd name="T6" fmla="*/ 72 w 72"/>
                    <a:gd name="T7" fmla="*/ 66 h 66"/>
                    <a:gd name="T8" fmla="*/ 48 w 72"/>
                    <a:gd name="T9" fmla="*/ 6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66"/>
                    <a:gd name="T17" fmla="*/ 72 w 72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66">
                      <a:moveTo>
                        <a:pt x="0" y="0"/>
                      </a:moveTo>
                      <a:lnTo>
                        <a:pt x="72" y="66"/>
                      </a:lnTo>
                      <a:lnTo>
                        <a:pt x="60" y="48"/>
                      </a:lnTo>
                      <a:lnTo>
                        <a:pt x="72" y="66"/>
                      </a:lnTo>
                      <a:lnTo>
                        <a:pt x="48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6" name="Freeform 515"/>
                <p:cNvSpPr>
                  <a:spLocks/>
                </p:cNvSpPr>
                <p:nvPr/>
              </p:nvSpPr>
              <p:spPr bwMode="auto">
                <a:xfrm>
                  <a:off x="2693" y="1991"/>
                  <a:ext cx="264" cy="108"/>
                </a:xfrm>
                <a:custGeom>
                  <a:avLst/>
                  <a:gdLst>
                    <a:gd name="T0" fmla="*/ 264 w 264"/>
                    <a:gd name="T1" fmla="*/ 108 h 108"/>
                    <a:gd name="T2" fmla="*/ 0 w 264"/>
                    <a:gd name="T3" fmla="*/ 0 h 108"/>
                    <a:gd name="T4" fmla="*/ 48 w 264"/>
                    <a:gd name="T5" fmla="*/ 42 h 108"/>
                    <a:gd name="T6" fmla="*/ 0 w 264"/>
                    <a:gd name="T7" fmla="*/ 0 h 108"/>
                    <a:gd name="T8" fmla="*/ 66 w 264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108"/>
                    <a:gd name="T17" fmla="*/ 264 w 264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108">
                      <a:moveTo>
                        <a:pt x="264" y="108"/>
                      </a:moveTo>
                      <a:lnTo>
                        <a:pt x="0" y="0"/>
                      </a:lnTo>
                      <a:lnTo>
                        <a:pt x="48" y="42"/>
                      </a:lnTo>
                      <a:lnTo>
                        <a:pt x="0" y="0"/>
                      </a:lnTo>
                      <a:lnTo>
                        <a:pt x="6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7" name="Freeform 51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4" cy="342"/>
                </a:xfrm>
                <a:custGeom>
                  <a:avLst/>
                  <a:gdLst>
                    <a:gd name="T0" fmla="*/ 0 w 54"/>
                    <a:gd name="T1" fmla="*/ 0 h 342"/>
                    <a:gd name="T2" fmla="*/ 36 w 54"/>
                    <a:gd name="T3" fmla="*/ 342 h 342"/>
                    <a:gd name="T4" fmla="*/ 54 w 54"/>
                    <a:gd name="T5" fmla="*/ 270 h 342"/>
                    <a:gd name="T6" fmla="*/ 36 w 54"/>
                    <a:gd name="T7" fmla="*/ 342 h 342"/>
                    <a:gd name="T8" fmla="*/ 0 w 54"/>
                    <a:gd name="T9" fmla="*/ 276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42"/>
                    <a:gd name="T17" fmla="*/ 54 w 54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42">
                      <a:moveTo>
                        <a:pt x="0" y="0"/>
                      </a:moveTo>
                      <a:lnTo>
                        <a:pt x="36" y="342"/>
                      </a:lnTo>
                      <a:lnTo>
                        <a:pt x="54" y="270"/>
                      </a:lnTo>
                      <a:lnTo>
                        <a:pt x="36" y="342"/>
                      </a:lnTo>
                      <a:lnTo>
                        <a:pt x="0" y="2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8" name="Freeform 517"/>
                <p:cNvSpPr>
                  <a:spLocks/>
                </p:cNvSpPr>
                <p:nvPr/>
              </p:nvSpPr>
              <p:spPr bwMode="auto">
                <a:xfrm>
                  <a:off x="2747" y="2099"/>
                  <a:ext cx="210" cy="84"/>
                </a:xfrm>
                <a:custGeom>
                  <a:avLst/>
                  <a:gdLst>
                    <a:gd name="T0" fmla="*/ 210 w 210"/>
                    <a:gd name="T1" fmla="*/ 0 h 84"/>
                    <a:gd name="T2" fmla="*/ 0 w 210"/>
                    <a:gd name="T3" fmla="*/ 84 h 84"/>
                    <a:gd name="T4" fmla="*/ 48 w 210"/>
                    <a:gd name="T5" fmla="*/ 84 h 84"/>
                    <a:gd name="T6" fmla="*/ 0 w 210"/>
                    <a:gd name="T7" fmla="*/ 84 h 84"/>
                    <a:gd name="T8" fmla="*/ 36 w 210"/>
                    <a:gd name="T9" fmla="*/ 48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84"/>
                    <a:gd name="T17" fmla="*/ 210 w 210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84">
                      <a:moveTo>
                        <a:pt x="210" y="0"/>
                      </a:moveTo>
                      <a:lnTo>
                        <a:pt x="0" y="84"/>
                      </a:lnTo>
                      <a:lnTo>
                        <a:pt x="48" y="84"/>
                      </a:lnTo>
                      <a:lnTo>
                        <a:pt x="0" y="84"/>
                      </a:lnTo>
                      <a:lnTo>
                        <a:pt x="3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49" name="Freeform 51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8" cy="378"/>
                </a:xfrm>
                <a:custGeom>
                  <a:avLst/>
                  <a:gdLst>
                    <a:gd name="T0" fmla="*/ 0 w 198"/>
                    <a:gd name="T1" fmla="*/ 0 h 378"/>
                    <a:gd name="T2" fmla="*/ 198 w 198"/>
                    <a:gd name="T3" fmla="*/ 378 h 378"/>
                    <a:gd name="T4" fmla="*/ 192 w 198"/>
                    <a:gd name="T5" fmla="*/ 288 h 378"/>
                    <a:gd name="T6" fmla="*/ 198 w 198"/>
                    <a:gd name="T7" fmla="*/ 378 h 378"/>
                    <a:gd name="T8" fmla="*/ 132 w 198"/>
                    <a:gd name="T9" fmla="*/ 318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378"/>
                    <a:gd name="T17" fmla="*/ 198 w 198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378">
                      <a:moveTo>
                        <a:pt x="0" y="0"/>
                      </a:moveTo>
                      <a:lnTo>
                        <a:pt x="198" y="378"/>
                      </a:lnTo>
                      <a:lnTo>
                        <a:pt x="192" y="288"/>
                      </a:lnTo>
                      <a:lnTo>
                        <a:pt x="198" y="378"/>
                      </a:lnTo>
                      <a:lnTo>
                        <a:pt x="132" y="3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0" name="Freeform 519"/>
                <p:cNvSpPr>
                  <a:spLocks/>
                </p:cNvSpPr>
                <p:nvPr/>
              </p:nvSpPr>
              <p:spPr bwMode="auto">
                <a:xfrm>
                  <a:off x="2771" y="2099"/>
                  <a:ext cx="186" cy="144"/>
                </a:xfrm>
                <a:custGeom>
                  <a:avLst/>
                  <a:gdLst>
                    <a:gd name="T0" fmla="*/ 186 w 186"/>
                    <a:gd name="T1" fmla="*/ 0 h 144"/>
                    <a:gd name="T2" fmla="*/ 0 w 186"/>
                    <a:gd name="T3" fmla="*/ 144 h 144"/>
                    <a:gd name="T4" fmla="*/ 54 w 186"/>
                    <a:gd name="T5" fmla="*/ 132 h 144"/>
                    <a:gd name="T6" fmla="*/ 0 w 186"/>
                    <a:gd name="T7" fmla="*/ 144 h 144"/>
                    <a:gd name="T8" fmla="*/ 30 w 186"/>
                    <a:gd name="T9" fmla="*/ 102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144"/>
                    <a:gd name="T17" fmla="*/ 186 w 186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144">
                      <a:moveTo>
                        <a:pt x="186" y="0"/>
                      </a:moveTo>
                      <a:lnTo>
                        <a:pt x="0" y="144"/>
                      </a:lnTo>
                      <a:lnTo>
                        <a:pt x="54" y="132"/>
                      </a:lnTo>
                      <a:lnTo>
                        <a:pt x="0" y="144"/>
                      </a:lnTo>
                      <a:lnTo>
                        <a:pt x="30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1" name="Freeform 520"/>
                <p:cNvSpPr>
                  <a:spLocks/>
                </p:cNvSpPr>
                <p:nvPr/>
              </p:nvSpPr>
              <p:spPr bwMode="auto">
                <a:xfrm>
                  <a:off x="2957" y="1553"/>
                  <a:ext cx="300" cy="546"/>
                </a:xfrm>
                <a:custGeom>
                  <a:avLst/>
                  <a:gdLst>
                    <a:gd name="T0" fmla="*/ 0 w 300"/>
                    <a:gd name="T1" fmla="*/ 546 h 546"/>
                    <a:gd name="T2" fmla="*/ 300 w 300"/>
                    <a:gd name="T3" fmla="*/ 0 h 546"/>
                    <a:gd name="T4" fmla="*/ 198 w 300"/>
                    <a:gd name="T5" fmla="*/ 84 h 546"/>
                    <a:gd name="T6" fmla="*/ 300 w 300"/>
                    <a:gd name="T7" fmla="*/ 0 h 546"/>
                    <a:gd name="T8" fmla="*/ 282 w 300"/>
                    <a:gd name="T9" fmla="*/ 138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546"/>
                    <a:gd name="T17" fmla="*/ 300 w 300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546">
                      <a:moveTo>
                        <a:pt x="0" y="546"/>
                      </a:moveTo>
                      <a:lnTo>
                        <a:pt x="300" y="0"/>
                      </a:lnTo>
                      <a:lnTo>
                        <a:pt x="198" y="84"/>
                      </a:lnTo>
                      <a:lnTo>
                        <a:pt x="300" y="0"/>
                      </a:lnTo>
                      <a:lnTo>
                        <a:pt x="282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2" name="Freeform 521"/>
                <p:cNvSpPr>
                  <a:spLocks/>
                </p:cNvSpPr>
                <p:nvPr/>
              </p:nvSpPr>
              <p:spPr bwMode="auto">
                <a:xfrm>
                  <a:off x="2957" y="1817"/>
                  <a:ext cx="438" cy="282"/>
                </a:xfrm>
                <a:custGeom>
                  <a:avLst/>
                  <a:gdLst>
                    <a:gd name="T0" fmla="*/ 0 w 438"/>
                    <a:gd name="T1" fmla="*/ 282 h 282"/>
                    <a:gd name="T2" fmla="*/ 438 w 438"/>
                    <a:gd name="T3" fmla="*/ 0 h 282"/>
                    <a:gd name="T4" fmla="*/ 330 w 438"/>
                    <a:gd name="T5" fmla="*/ 18 h 282"/>
                    <a:gd name="T6" fmla="*/ 438 w 438"/>
                    <a:gd name="T7" fmla="*/ 0 h 282"/>
                    <a:gd name="T8" fmla="*/ 372 w 438"/>
                    <a:gd name="T9" fmla="*/ 90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282"/>
                    <a:gd name="T17" fmla="*/ 438 w 438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282">
                      <a:moveTo>
                        <a:pt x="0" y="282"/>
                      </a:moveTo>
                      <a:lnTo>
                        <a:pt x="438" y="0"/>
                      </a:lnTo>
                      <a:lnTo>
                        <a:pt x="330" y="18"/>
                      </a:lnTo>
                      <a:lnTo>
                        <a:pt x="438" y="0"/>
                      </a:lnTo>
                      <a:lnTo>
                        <a:pt x="372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3" name="Freeform 522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102" cy="30"/>
                </a:xfrm>
                <a:custGeom>
                  <a:avLst/>
                  <a:gdLst>
                    <a:gd name="T0" fmla="*/ 0 w 102"/>
                    <a:gd name="T1" fmla="*/ 30 h 30"/>
                    <a:gd name="T2" fmla="*/ 102 w 102"/>
                    <a:gd name="T3" fmla="*/ 6 h 30"/>
                    <a:gd name="T4" fmla="*/ 78 w 102"/>
                    <a:gd name="T5" fmla="*/ 0 h 30"/>
                    <a:gd name="T6" fmla="*/ 102 w 102"/>
                    <a:gd name="T7" fmla="*/ 6 h 30"/>
                    <a:gd name="T8" fmla="*/ 84 w 102"/>
                    <a:gd name="T9" fmla="*/ 18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0"/>
                    <a:gd name="T17" fmla="*/ 102 w 10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0">
                      <a:moveTo>
                        <a:pt x="0" y="30"/>
                      </a:moveTo>
                      <a:lnTo>
                        <a:pt x="102" y="6"/>
                      </a:lnTo>
                      <a:lnTo>
                        <a:pt x="78" y="0"/>
                      </a:lnTo>
                      <a:lnTo>
                        <a:pt x="102" y="6"/>
                      </a:lnTo>
                      <a:lnTo>
                        <a:pt x="84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4" name="Freeform 523"/>
                <p:cNvSpPr>
                  <a:spLocks/>
                </p:cNvSpPr>
                <p:nvPr/>
              </p:nvSpPr>
              <p:spPr bwMode="auto">
                <a:xfrm>
                  <a:off x="2495" y="2099"/>
                  <a:ext cx="462" cy="138"/>
                </a:xfrm>
                <a:custGeom>
                  <a:avLst/>
                  <a:gdLst>
                    <a:gd name="T0" fmla="*/ 462 w 462"/>
                    <a:gd name="T1" fmla="*/ 0 h 138"/>
                    <a:gd name="T2" fmla="*/ 0 w 462"/>
                    <a:gd name="T3" fmla="*/ 126 h 138"/>
                    <a:gd name="T4" fmla="*/ 102 w 462"/>
                    <a:gd name="T5" fmla="*/ 138 h 138"/>
                    <a:gd name="T6" fmla="*/ 0 w 462"/>
                    <a:gd name="T7" fmla="*/ 126 h 138"/>
                    <a:gd name="T8" fmla="*/ 84 w 462"/>
                    <a:gd name="T9" fmla="*/ 60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2"/>
                    <a:gd name="T16" fmla="*/ 0 h 138"/>
                    <a:gd name="T17" fmla="*/ 462 w 462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2" h="138">
                      <a:moveTo>
                        <a:pt x="462" y="0"/>
                      </a:moveTo>
                      <a:lnTo>
                        <a:pt x="0" y="126"/>
                      </a:lnTo>
                      <a:lnTo>
                        <a:pt x="102" y="138"/>
                      </a:lnTo>
                      <a:lnTo>
                        <a:pt x="0" y="126"/>
                      </a:lnTo>
                      <a:lnTo>
                        <a:pt x="8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5" name="Freeform 524"/>
                <p:cNvSpPr>
                  <a:spLocks/>
                </p:cNvSpPr>
                <p:nvPr/>
              </p:nvSpPr>
              <p:spPr bwMode="auto">
                <a:xfrm>
                  <a:off x="2945" y="2027"/>
                  <a:ext cx="12" cy="72"/>
                </a:xfrm>
                <a:custGeom>
                  <a:avLst/>
                  <a:gdLst>
                    <a:gd name="T0" fmla="*/ 12 w 12"/>
                    <a:gd name="T1" fmla="*/ 72 h 72"/>
                    <a:gd name="T2" fmla="*/ 6 w 12"/>
                    <a:gd name="T3" fmla="*/ 0 h 72"/>
                    <a:gd name="T4" fmla="*/ 0 w 12"/>
                    <a:gd name="T5" fmla="*/ 12 h 72"/>
                    <a:gd name="T6" fmla="*/ 6 w 12"/>
                    <a:gd name="T7" fmla="*/ 0 h 72"/>
                    <a:gd name="T8" fmla="*/ 12 w 12"/>
                    <a:gd name="T9" fmla="*/ 1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72"/>
                    <a:gd name="T17" fmla="*/ 12 w 1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72">
                      <a:moveTo>
                        <a:pt x="12" y="72"/>
                      </a:move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6" y="0"/>
                      </a:lnTo>
                      <a:lnTo>
                        <a:pt x="1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556" name="Freeform 525"/>
                <p:cNvSpPr>
                  <a:spLocks/>
                </p:cNvSpPr>
                <p:nvPr/>
              </p:nvSpPr>
              <p:spPr bwMode="auto">
                <a:xfrm>
                  <a:off x="2645" y="2099"/>
                  <a:ext cx="312" cy="198"/>
                </a:xfrm>
                <a:custGeom>
                  <a:avLst/>
                  <a:gdLst>
                    <a:gd name="T0" fmla="*/ 312 w 312"/>
                    <a:gd name="T1" fmla="*/ 0 h 198"/>
                    <a:gd name="T2" fmla="*/ 0 w 312"/>
                    <a:gd name="T3" fmla="*/ 198 h 198"/>
                    <a:gd name="T4" fmla="*/ 84 w 312"/>
                    <a:gd name="T5" fmla="*/ 186 h 198"/>
                    <a:gd name="T6" fmla="*/ 0 w 312"/>
                    <a:gd name="T7" fmla="*/ 198 h 198"/>
                    <a:gd name="T8" fmla="*/ 48 w 312"/>
                    <a:gd name="T9" fmla="*/ 138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198"/>
                    <a:gd name="T17" fmla="*/ 312 w 312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198">
                      <a:moveTo>
                        <a:pt x="312" y="0"/>
                      </a:moveTo>
                      <a:lnTo>
                        <a:pt x="0" y="198"/>
                      </a:lnTo>
                      <a:lnTo>
                        <a:pt x="84" y="186"/>
                      </a:lnTo>
                      <a:lnTo>
                        <a:pt x="0" y="198"/>
                      </a:lnTo>
                      <a:lnTo>
                        <a:pt x="48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22725" name="Group 526"/>
              <p:cNvGrpSpPr>
                <a:grpSpLocks/>
              </p:cNvGrpSpPr>
              <p:nvPr/>
            </p:nvGrpSpPr>
            <p:grpSpPr bwMode="auto">
              <a:xfrm>
                <a:off x="2429" y="2736"/>
                <a:ext cx="1080" cy="1035"/>
                <a:chOff x="2027" y="1115"/>
                <a:chExt cx="1836" cy="1764"/>
              </a:xfrm>
            </p:grpSpPr>
            <p:sp>
              <p:nvSpPr>
                <p:cNvPr id="23157" name="Freeform 52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74" cy="360"/>
                </a:xfrm>
                <a:custGeom>
                  <a:avLst/>
                  <a:gdLst>
                    <a:gd name="T0" fmla="*/ 0 w 174"/>
                    <a:gd name="T1" fmla="*/ 0 h 360"/>
                    <a:gd name="T2" fmla="*/ 174 w 174"/>
                    <a:gd name="T3" fmla="*/ 360 h 360"/>
                    <a:gd name="T4" fmla="*/ 168 w 174"/>
                    <a:gd name="T5" fmla="*/ 276 h 360"/>
                    <a:gd name="T6" fmla="*/ 174 w 174"/>
                    <a:gd name="T7" fmla="*/ 360 h 360"/>
                    <a:gd name="T8" fmla="*/ 108 w 174"/>
                    <a:gd name="T9" fmla="*/ 300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360"/>
                    <a:gd name="T17" fmla="*/ 174 w 174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360">
                      <a:moveTo>
                        <a:pt x="0" y="0"/>
                      </a:moveTo>
                      <a:lnTo>
                        <a:pt x="174" y="360"/>
                      </a:lnTo>
                      <a:lnTo>
                        <a:pt x="168" y="276"/>
                      </a:lnTo>
                      <a:lnTo>
                        <a:pt x="174" y="360"/>
                      </a:lnTo>
                      <a:lnTo>
                        <a:pt x="108" y="30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8" name="Freeform 528"/>
                <p:cNvSpPr>
                  <a:spLocks/>
                </p:cNvSpPr>
                <p:nvPr/>
              </p:nvSpPr>
              <p:spPr bwMode="auto">
                <a:xfrm>
                  <a:off x="2717" y="2009"/>
                  <a:ext cx="240" cy="90"/>
                </a:xfrm>
                <a:custGeom>
                  <a:avLst/>
                  <a:gdLst>
                    <a:gd name="T0" fmla="*/ 240 w 240"/>
                    <a:gd name="T1" fmla="*/ 90 h 90"/>
                    <a:gd name="T2" fmla="*/ 0 w 240"/>
                    <a:gd name="T3" fmla="*/ 6 h 90"/>
                    <a:gd name="T4" fmla="*/ 42 w 240"/>
                    <a:gd name="T5" fmla="*/ 42 h 90"/>
                    <a:gd name="T6" fmla="*/ 0 w 240"/>
                    <a:gd name="T7" fmla="*/ 6 h 90"/>
                    <a:gd name="T8" fmla="*/ 54 w 240"/>
                    <a:gd name="T9" fmla="*/ 0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90"/>
                    <a:gd name="T17" fmla="*/ 240 w 240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90">
                      <a:moveTo>
                        <a:pt x="240" y="90"/>
                      </a:moveTo>
                      <a:lnTo>
                        <a:pt x="0" y="6"/>
                      </a:lnTo>
                      <a:lnTo>
                        <a:pt x="42" y="42"/>
                      </a:lnTo>
                      <a:lnTo>
                        <a:pt x="0" y="6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9" name="Freeform 52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68" cy="318"/>
                </a:xfrm>
                <a:custGeom>
                  <a:avLst/>
                  <a:gdLst>
                    <a:gd name="T0" fmla="*/ 0 w 468"/>
                    <a:gd name="T1" fmla="*/ 0 h 318"/>
                    <a:gd name="T2" fmla="*/ 468 w 468"/>
                    <a:gd name="T3" fmla="*/ 318 h 318"/>
                    <a:gd name="T4" fmla="*/ 402 w 468"/>
                    <a:gd name="T5" fmla="*/ 216 h 318"/>
                    <a:gd name="T6" fmla="*/ 468 w 468"/>
                    <a:gd name="T7" fmla="*/ 318 h 318"/>
                    <a:gd name="T8" fmla="*/ 348 w 468"/>
                    <a:gd name="T9" fmla="*/ 294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8"/>
                    <a:gd name="T16" fmla="*/ 0 h 318"/>
                    <a:gd name="T17" fmla="*/ 468 w 468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8" h="318">
                      <a:moveTo>
                        <a:pt x="0" y="0"/>
                      </a:moveTo>
                      <a:lnTo>
                        <a:pt x="468" y="318"/>
                      </a:lnTo>
                      <a:lnTo>
                        <a:pt x="402" y="216"/>
                      </a:lnTo>
                      <a:lnTo>
                        <a:pt x="468" y="318"/>
                      </a:lnTo>
                      <a:lnTo>
                        <a:pt x="348" y="29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0" name="Freeform 53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192 w 192"/>
                    <a:gd name="T3" fmla="*/ 240 h 240"/>
                    <a:gd name="T4" fmla="*/ 174 w 192"/>
                    <a:gd name="T5" fmla="*/ 180 h 240"/>
                    <a:gd name="T6" fmla="*/ 192 w 192"/>
                    <a:gd name="T7" fmla="*/ 240 h 240"/>
                    <a:gd name="T8" fmla="*/ 132 w 192"/>
                    <a:gd name="T9" fmla="*/ 210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240"/>
                    <a:gd name="T17" fmla="*/ 192 w 192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240">
                      <a:moveTo>
                        <a:pt x="0" y="0"/>
                      </a:moveTo>
                      <a:lnTo>
                        <a:pt x="192" y="240"/>
                      </a:lnTo>
                      <a:lnTo>
                        <a:pt x="174" y="180"/>
                      </a:lnTo>
                      <a:lnTo>
                        <a:pt x="192" y="240"/>
                      </a:lnTo>
                      <a:lnTo>
                        <a:pt x="132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1" name="Freeform 531"/>
                <p:cNvSpPr>
                  <a:spLocks/>
                </p:cNvSpPr>
                <p:nvPr/>
              </p:nvSpPr>
              <p:spPr bwMode="auto">
                <a:xfrm>
                  <a:off x="2861" y="2099"/>
                  <a:ext cx="96" cy="180"/>
                </a:xfrm>
                <a:custGeom>
                  <a:avLst/>
                  <a:gdLst>
                    <a:gd name="T0" fmla="*/ 96 w 96"/>
                    <a:gd name="T1" fmla="*/ 0 h 180"/>
                    <a:gd name="T2" fmla="*/ 0 w 96"/>
                    <a:gd name="T3" fmla="*/ 180 h 180"/>
                    <a:gd name="T4" fmla="*/ 36 w 96"/>
                    <a:gd name="T5" fmla="*/ 150 h 180"/>
                    <a:gd name="T6" fmla="*/ 0 w 96"/>
                    <a:gd name="T7" fmla="*/ 180 h 180"/>
                    <a:gd name="T8" fmla="*/ 6 w 96"/>
                    <a:gd name="T9" fmla="*/ 138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80"/>
                    <a:gd name="T17" fmla="*/ 96 w 96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80">
                      <a:moveTo>
                        <a:pt x="96" y="0"/>
                      </a:moveTo>
                      <a:lnTo>
                        <a:pt x="0" y="180"/>
                      </a:lnTo>
                      <a:lnTo>
                        <a:pt x="36" y="150"/>
                      </a:lnTo>
                      <a:lnTo>
                        <a:pt x="0" y="180"/>
                      </a:lnTo>
                      <a:lnTo>
                        <a:pt x="6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2" name="Freeform 532"/>
                <p:cNvSpPr>
                  <a:spLocks/>
                </p:cNvSpPr>
                <p:nvPr/>
              </p:nvSpPr>
              <p:spPr bwMode="auto">
                <a:xfrm>
                  <a:off x="2957" y="1835"/>
                  <a:ext cx="384" cy="264"/>
                </a:xfrm>
                <a:custGeom>
                  <a:avLst/>
                  <a:gdLst>
                    <a:gd name="T0" fmla="*/ 0 w 384"/>
                    <a:gd name="T1" fmla="*/ 264 h 264"/>
                    <a:gd name="T2" fmla="*/ 384 w 384"/>
                    <a:gd name="T3" fmla="*/ 0 h 264"/>
                    <a:gd name="T4" fmla="*/ 288 w 384"/>
                    <a:gd name="T5" fmla="*/ 18 h 264"/>
                    <a:gd name="T6" fmla="*/ 384 w 384"/>
                    <a:gd name="T7" fmla="*/ 0 h 264"/>
                    <a:gd name="T8" fmla="*/ 330 w 384"/>
                    <a:gd name="T9" fmla="*/ 84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264"/>
                    <a:gd name="T17" fmla="*/ 384 w 384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264">
                      <a:moveTo>
                        <a:pt x="0" y="264"/>
                      </a:moveTo>
                      <a:lnTo>
                        <a:pt x="384" y="0"/>
                      </a:lnTo>
                      <a:lnTo>
                        <a:pt x="288" y="18"/>
                      </a:lnTo>
                      <a:lnTo>
                        <a:pt x="384" y="0"/>
                      </a:lnTo>
                      <a:lnTo>
                        <a:pt x="330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3" name="Freeform 533"/>
                <p:cNvSpPr>
                  <a:spLocks/>
                </p:cNvSpPr>
                <p:nvPr/>
              </p:nvSpPr>
              <p:spPr bwMode="auto">
                <a:xfrm>
                  <a:off x="2309" y="2099"/>
                  <a:ext cx="648" cy="138"/>
                </a:xfrm>
                <a:custGeom>
                  <a:avLst/>
                  <a:gdLst>
                    <a:gd name="T0" fmla="*/ 648 w 648"/>
                    <a:gd name="T1" fmla="*/ 0 h 138"/>
                    <a:gd name="T2" fmla="*/ 0 w 648"/>
                    <a:gd name="T3" fmla="*/ 108 h 138"/>
                    <a:gd name="T4" fmla="*/ 138 w 648"/>
                    <a:gd name="T5" fmla="*/ 138 h 138"/>
                    <a:gd name="T6" fmla="*/ 0 w 648"/>
                    <a:gd name="T7" fmla="*/ 108 h 138"/>
                    <a:gd name="T8" fmla="*/ 120 w 648"/>
                    <a:gd name="T9" fmla="*/ 36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8"/>
                    <a:gd name="T16" fmla="*/ 0 h 138"/>
                    <a:gd name="T17" fmla="*/ 648 w 648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8" h="138">
                      <a:moveTo>
                        <a:pt x="648" y="0"/>
                      </a:moveTo>
                      <a:lnTo>
                        <a:pt x="0" y="108"/>
                      </a:lnTo>
                      <a:lnTo>
                        <a:pt x="138" y="138"/>
                      </a:lnTo>
                      <a:lnTo>
                        <a:pt x="0" y="108"/>
                      </a:lnTo>
                      <a:lnTo>
                        <a:pt x="12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4" name="Freeform 53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74" cy="474"/>
                </a:xfrm>
                <a:custGeom>
                  <a:avLst/>
                  <a:gdLst>
                    <a:gd name="T0" fmla="*/ 0 w 174"/>
                    <a:gd name="T1" fmla="*/ 0 h 474"/>
                    <a:gd name="T2" fmla="*/ 168 w 174"/>
                    <a:gd name="T3" fmla="*/ 474 h 474"/>
                    <a:gd name="T4" fmla="*/ 174 w 174"/>
                    <a:gd name="T5" fmla="*/ 366 h 474"/>
                    <a:gd name="T6" fmla="*/ 168 w 174"/>
                    <a:gd name="T7" fmla="*/ 474 h 474"/>
                    <a:gd name="T8" fmla="*/ 96 w 174"/>
                    <a:gd name="T9" fmla="*/ 390 h 4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474"/>
                    <a:gd name="T17" fmla="*/ 174 w 174"/>
                    <a:gd name="T18" fmla="*/ 474 h 4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474">
                      <a:moveTo>
                        <a:pt x="0" y="0"/>
                      </a:moveTo>
                      <a:lnTo>
                        <a:pt x="168" y="474"/>
                      </a:lnTo>
                      <a:lnTo>
                        <a:pt x="174" y="366"/>
                      </a:lnTo>
                      <a:lnTo>
                        <a:pt x="168" y="474"/>
                      </a:lnTo>
                      <a:lnTo>
                        <a:pt x="96" y="3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5" name="Freeform 535"/>
                <p:cNvSpPr>
                  <a:spLocks/>
                </p:cNvSpPr>
                <p:nvPr/>
              </p:nvSpPr>
              <p:spPr bwMode="auto">
                <a:xfrm>
                  <a:off x="2891" y="2099"/>
                  <a:ext cx="66" cy="126"/>
                </a:xfrm>
                <a:custGeom>
                  <a:avLst/>
                  <a:gdLst>
                    <a:gd name="T0" fmla="*/ 66 w 66"/>
                    <a:gd name="T1" fmla="*/ 0 h 126"/>
                    <a:gd name="T2" fmla="*/ 0 w 66"/>
                    <a:gd name="T3" fmla="*/ 126 h 126"/>
                    <a:gd name="T4" fmla="*/ 24 w 66"/>
                    <a:gd name="T5" fmla="*/ 108 h 126"/>
                    <a:gd name="T6" fmla="*/ 0 w 66"/>
                    <a:gd name="T7" fmla="*/ 126 h 126"/>
                    <a:gd name="T8" fmla="*/ 6 w 66"/>
                    <a:gd name="T9" fmla="*/ 9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126"/>
                    <a:gd name="T17" fmla="*/ 66 w 66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126">
                      <a:moveTo>
                        <a:pt x="66" y="0"/>
                      </a:moveTo>
                      <a:lnTo>
                        <a:pt x="0" y="126"/>
                      </a:lnTo>
                      <a:lnTo>
                        <a:pt x="24" y="108"/>
                      </a:lnTo>
                      <a:lnTo>
                        <a:pt x="0" y="126"/>
                      </a:lnTo>
                      <a:lnTo>
                        <a:pt x="6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6" name="Freeform 53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0" cy="264"/>
                </a:xfrm>
                <a:custGeom>
                  <a:avLst/>
                  <a:gdLst>
                    <a:gd name="T0" fmla="*/ 0 w 150"/>
                    <a:gd name="T1" fmla="*/ 0 h 264"/>
                    <a:gd name="T2" fmla="*/ 150 w 150"/>
                    <a:gd name="T3" fmla="*/ 264 h 264"/>
                    <a:gd name="T4" fmla="*/ 144 w 150"/>
                    <a:gd name="T5" fmla="*/ 198 h 264"/>
                    <a:gd name="T6" fmla="*/ 150 w 150"/>
                    <a:gd name="T7" fmla="*/ 264 h 264"/>
                    <a:gd name="T8" fmla="*/ 102 w 150"/>
                    <a:gd name="T9" fmla="*/ 222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264"/>
                    <a:gd name="T17" fmla="*/ 150 w 150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264">
                      <a:moveTo>
                        <a:pt x="0" y="0"/>
                      </a:moveTo>
                      <a:lnTo>
                        <a:pt x="150" y="264"/>
                      </a:lnTo>
                      <a:lnTo>
                        <a:pt x="144" y="198"/>
                      </a:lnTo>
                      <a:lnTo>
                        <a:pt x="150" y="264"/>
                      </a:lnTo>
                      <a:lnTo>
                        <a:pt x="102" y="22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7" name="Freeform 53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0" cy="156"/>
                </a:xfrm>
                <a:custGeom>
                  <a:avLst/>
                  <a:gdLst>
                    <a:gd name="T0" fmla="*/ 0 w 30"/>
                    <a:gd name="T1" fmla="*/ 0 h 156"/>
                    <a:gd name="T2" fmla="*/ 24 w 30"/>
                    <a:gd name="T3" fmla="*/ 156 h 156"/>
                    <a:gd name="T4" fmla="*/ 30 w 30"/>
                    <a:gd name="T5" fmla="*/ 120 h 156"/>
                    <a:gd name="T6" fmla="*/ 24 w 30"/>
                    <a:gd name="T7" fmla="*/ 156 h 156"/>
                    <a:gd name="T8" fmla="*/ 6 w 30"/>
                    <a:gd name="T9" fmla="*/ 12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56"/>
                    <a:gd name="T17" fmla="*/ 30 w 30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56">
                      <a:moveTo>
                        <a:pt x="0" y="0"/>
                      </a:moveTo>
                      <a:lnTo>
                        <a:pt x="24" y="156"/>
                      </a:lnTo>
                      <a:lnTo>
                        <a:pt x="30" y="120"/>
                      </a:lnTo>
                      <a:lnTo>
                        <a:pt x="24" y="156"/>
                      </a:lnTo>
                      <a:lnTo>
                        <a:pt x="6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8" name="Freeform 538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126"/>
                </a:xfrm>
                <a:custGeom>
                  <a:avLst/>
                  <a:gdLst>
                    <a:gd name="T0" fmla="*/ 432 w 432"/>
                    <a:gd name="T1" fmla="*/ 0 h 126"/>
                    <a:gd name="T2" fmla="*/ 0 w 432"/>
                    <a:gd name="T3" fmla="*/ 114 h 126"/>
                    <a:gd name="T4" fmla="*/ 96 w 432"/>
                    <a:gd name="T5" fmla="*/ 126 h 126"/>
                    <a:gd name="T6" fmla="*/ 0 w 432"/>
                    <a:gd name="T7" fmla="*/ 114 h 126"/>
                    <a:gd name="T8" fmla="*/ 78 w 432"/>
                    <a:gd name="T9" fmla="*/ 54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126"/>
                    <a:gd name="T17" fmla="*/ 432 w 432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126">
                      <a:moveTo>
                        <a:pt x="432" y="0"/>
                      </a:moveTo>
                      <a:lnTo>
                        <a:pt x="0" y="114"/>
                      </a:lnTo>
                      <a:lnTo>
                        <a:pt x="96" y="126"/>
                      </a:lnTo>
                      <a:lnTo>
                        <a:pt x="0" y="114"/>
                      </a:lnTo>
                      <a:lnTo>
                        <a:pt x="7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69" name="Freeform 539"/>
                <p:cNvSpPr>
                  <a:spLocks/>
                </p:cNvSpPr>
                <p:nvPr/>
              </p:nvSpPr>
              <p:spPr bwMode="auto">
                <a:xfrm>
                  <a:off x="2819" y="2099"/>
                  <a:ext cx="138" cy="84"/>
                </a:xfrm>
                <a:custGeom>
                  <a:avLst/>
                  <a:gdLst>
                    <a:gd name="T0" fmla="*/ 138 w 138"/>
                    <a:gd name="T1" fmla="*/ 0 h 84"/>
                    <a:gd name="T2" fmla="*/ 0 w 138"/>
                    <a:gd name="T3" fmla="*/ 84 h 84"/>
                    <a:gd name="T4" fmla="*/ 30 w 138"/>
                    <a:gd name="T5" fmla="*/ 78 h 84"/>
                    <a:gd name="T6" fmla="*/ 0 w 138"/>
                    <a:gd name="T7" fmla="*/ 84 h 84"/>
                    <a:gd name="T8" fmla="*/ 18 w 138"/>
                    <a:gd name="T9" fmla="*/ 6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84"/>
                    <a:gd name="T17" fmla="*/ 138 w 138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84">
                      <a:moveTo>
                        <a:pt x="138" y="0"/>
                      </a:moveTo>
                      <a:lnTo>
                        <a:pt x="0" y="84"/>
                      </a:lnTo>
                      <a:lnTo>
                        <a:pt x="30" y="78"/>
                      </a:lnTo>
                      <a:lnTo>
                        <a:pt x="0" y="84"/>
                      </a:lnTo>
                      <a:lnTo>
                        <a:pt x="18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0" name="Freeform 540"/>
                <p:cNvSpPr>
                  <a:spLocks/>
                </p:cNvSpPr>
                <p:nvPr/>
              </p:nvSpPr>
              <p:spPr bwMode="auto">
                <a:xfrm>
                  <a:off x="2843" y="2099"/>
                  <a:ext cx="114" cy="486"/>
                </a:xfrm>
                <a:custGeom>
                  <a:avLst/>
                  <a:gdLst>
                    <a:gd name="T0" fmla="*/ 114 w 114"/>
                    <a:gd name="T1" fmla="*/ 0 h 486"/>
                    <a:gd name="T2" fmla="*/ 24 w 114"/>
                    <a:gd name="T3" fmla="*/ 486 h 486"/>
                    <a:gd name="T4" fmla="*/ 78 w 114"/>
                    <a:gd name="T5" fmla="*/ 396 h 486"/>
                    <a:gd name="T6" fmla="*/ 24 w 114"/>
                    <a:gd name="T7" fmla="*/ 486 h 486"/>
                    <a:gd name="T8" fmla="*/ 0 w 114"/>
                    <a:gd name="T9" fmla="*/ 378 h 4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486"/>
                    <a:gd name="T17" fmla="*/ 114 w 114"/>
                    <a:gd name="T18" fmla="*/ 486 h 4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486">
                      <a:moveTo>
                        <a:pt x="114" y="0"/>
                      </a:moveTo>
                      <a:lnTo>
                        <a:pt x="24" y="486"/>
                      </a:lnTo>
                      <a:lnTo>
                        <a:pt x="78" y="396"/>
                      </a:lnTo>
                      <a:lnTo>
                        <a:pt x="24" y="486"/>
                      </a:lnTo>
                      <a:lnTo>
                        <a:pt x="0" y="3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1" name="Freeform 541"/>
                <p:cNvSpPr>
                  <a:spLocks/>
                </p:cNvSpPr>
                <p:nvPr/>
              </p:nvSpPr>
              <p:spPr bwMode="auto">
                <a:xfrm>
                  <a:off x="2957" y="1691"/>
                  <a:ext cx="336" cy="408"/>
                </a:xfrm>
                <a:custGeom>
                  <a:avLst/>
                  <a:gdLst>
                    <a:gd name="T0" fmla="*/ 0 w 336"/>
                    <a:gd name="T1" fmla="*/ 408 h 408"/>
                    <a:gd name="T2" fmla="*/ 336 w 336"/>
                    <a:gd name="T3" fmla="*/ 0 h 408"/>
                    <a:gd name="T4" fmla="*/ 234 w 336"/>
                    <a:gd name="T5" fmla="*/ 54 h 408"/>
                    <a:gd name="T6" fmla="*/ 336 w 336"/>
                    <a:gd name="T7" fmla="*/ 0 h 408"/>
                    <a:gd name="T8" fmla="*/ 300 w 336"/>
                    <a:gd name="T9" fmla="*/ 108 h 4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408"/>
                    <a:gd name="T17" fmla="*/ 336 w 336"/>
                    <a:gd name="T18" fmla="*/ 408 h 4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408">
                      <a:moveTo>
                        <a:pt x="0" y="408"/>
                      </a:moveTo>
                      <a:lnTo>
                        <a:pt x="336" y="0"/>
                      </a:lnTo>
                      <a:lnTo>
                        <a:pt x="234" y="54"/>
                      </a:lnTo>
                      <a:lnTo>
                        <a:pt x="336" y="0"/>
                      </a:lnTo>
                      <a:lnTo>
                        <a:pt x="300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2" name="Freeform 542"/>
                <p:cNvSpPr>
                  <a:spLocks/>
                </p:cNvSpPr>
                <p:nvPr/>
              </p:nvSpPr>
              <p:spPr bwMode="auto">
                <a:xfrm>
                  <a:off x="2909" y="2099"/>
                  <a:ext cx="48" cy="222"/>
                </a:xfrm>
                <a:custGeom>
                  <a:avLst/>
                  <a:gdLst>
                    <a:gd name="T0" fmla="*/ 48 w 48"/>
                    <a:gd name="T1" fmla="*/ 0 h 222"/>
                    <a:gd name="T2" fmla="*/ 12 w 48"/>
                    <a:gd name="T3" fmla="*/ 222 h 222"/>
                    <a:gd name="T4" fmla="*/ 36 w 48"/>
                    <a:gd name="T5" fmla="*/ 180 h 222"/>
                    <a:gd name="T6" fmla="*/ 12 w 48"/>
                    <a:gd name="T7" fmla="*/ 222 h 222"/>
                    <a:gd name="T8" fmla="*/ 0 w 48"/>
                    <a:gd name="T9" fmla="*/ 174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222"/>
                    <a:gd name="T17" fmla="*/ 48 w 48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222">
                      <a:moveTo>
                        <a:pt x="48" y="0"/>
                      </a:moveTo>
                      <a:lnTo>
                        <a:pt x="12" y="222"/>
                      </a:lnTo>
                      <a:lnTo>
                        <a:pt x="36" y="180"/>
                      </a:lnTo>
                      <a:lnTo>
                        <a:pt x="12" y="222"/>
                      </a:lnTo>
                      <a:lnTo>
                        <a:pt x="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3" name="Freeform 54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6" cy="120"/>
                </a:xfrm>
                <a:custGeom>
                  <a:avLst/>
                  <a:gdLst>
                    <a:gd name="T0" fmla="*/ 0 w 66"/>
                    <a:gd name="T1" fmla="*/ 0 h 120"/>
                    <a:gd name="T2" fmla="*/ 66 w 66"/>
                    <a:gd name="T3" fmla="*/ 120 h 120"/>
                    <a:gd name="T4" fmla="*/ 60 w 66"/>
                    <a:gd name="T5" fmla="*/ 90 h 120"/>
                    <a:gd name="T6" fmla="*/ 66 w 66"/>
                    <a:gd name="T7" fmla="*/ 120 h 120"/>
                    <a:gd name="T8" fmla="*/ 42 w 66"/>
                    <a:gd name="T9" fmla="*/ 102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120"/>
                    <a:gd name="T17" fmla="*/ 66 w 66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120">
                      <a:moveTo>
                        <a:pt x="0" y="0"/>
                      </a:moveTo>
                      <a:lnTo>
                        <a:pt x="66" y="120"/>
                      </a:lnTo>
                      <a:lnTo>
                        <a:pt x="60" y="90"/>
                      </a:lnTo>
                      <a:lnTo>
                        <a:pt x="66" y="120"/>
                      </a:lnTo>
                      <a:lnTo>
                        <a:pt x="42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4" name="Freeform 544"/>
                <p:cNvSpPr>
                  <a:spLocks/>
                </p:cNvSpPr>
                <p:nvPr/>
              </p:nvSpPr>
              <p:spPr bwMode="auto">
                <a:xfrm>
                  <a:off x="2927" y="2099"/>
                  <a:ext cx="90" cy="534"/>
                </a:xfrm>
                <a:custGeom>
                  <a:avLst/>
                  <a:gdLst>
                    <a:gd name="T0" fmla="*/ 30 w 90"/>
                    <a:gd name="T1" fmla="*/ 0 h 534"/>
                    <a:gd name="T2" fmla="*/ 48 w 90"/>
                    <a:gd name="T3" fmla="*/ 534 h 534"/>
                    <a:gd name="T4" fmla="*/ 90 w 90"/>
                    <a:gd name="T5" fmla="*/ 426 h 534"/>
                    <a:gd name="T6" fmla="*/ 48 w 90"/>
                    <a:gd name="T7" fmla="*/ 534 h 534"/>
                    <a:gd name="T8" fmla="*/ 0 w 90"/>
                    <a:gd name="T9" fmla="*/ 432 h 5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534"/>
                    <a:gd name="T17" fmla="*/ 90 w 90"/>
                    <a:gd name="T18" fmla="*/ 534 h 5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534">
                      <a:moveTo>
                        <a:pt x="30" y="0"/>
                      </a:moveTo>
                      <a:lnTo>
                        <a:pt x="48" y="534"/>
                      </a:lnTo>
                      <a:lnTo>
                        <a:pt x="90" y="426"/>
                      </a:lnTo>
                      <a:lnTo>
                        <a:pt x="48" y="534"/>
                      </a:lnTo>
                      <a:lnTo>
                        <a:pt x="0" y="4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5" name="Freeform 545"/>
                <p:cNvSpPr>
                  <a:spLocks/>
                </p:cNvSpPr>
                <p:nvPr/>
              </p:nvSpPr>
              <p:spPr bwMode="auto">
                <a:xfrm>
                  <a:off x="2957" y="1973"/>
                  <a:ext cx="516" cy="126"/>
                </a:xfrm>
                <a:custGeom>
                  <a:avLst/>
                  <a:gdLst>
                    <a:gd name="T0" fmla="*/ 0 w 516"/>
                    <a:gd name="T1" fmla="*/ 126 h 126"/>
                    <a:gd name="T2" fmla="*/ 516 w 516"/>
                    <a:gd name="T3" fmla="*/ 24 h 126"/>
                    <a:gd name="T4" fmla="*/ 408 w 516"/>
                    <a:gd name="T5" fmla="*/ 0 h 126"/>
                    <a:gd name="T6" fmla="*/ 516 w 516"/>
                    <a:gd name="T7" fmla="*/ 24 h 126"/>
                    <a:gd name="T8" fmla="*/ 420 w 516"/>
                    <a:gd name="T9" fmla="*/ 84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126"/>
                    <a:gd name="T17" fmla="*/ 516 w 516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126">
                      <a:moveTo>
                        <a:pt x="0" y="126"/>
                      </a:moveTo>
                      <a:lnTo>
                        <a:pt x="516" y="24"/>
                      </a:lnTo>
                      <a:lnTo>
                        <a:pt x="408" y="0"/>
                      </a:lnTo>
                      <a:lnTo>
                        <a:pt x="516" y="24"/>
                      </a:lnTo>
                      <a:lnTo>
                        <a:pt x="420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6" name="Freeform 546"/>
                <p:cNvSpPr>
                  <a:spLocks/>
                </p:cNvSpPr>
                <p:nvPr/>
              </p:nvSpPr>
              <p:spPr bwMode="auto">
                <a:xfrm>
                  <a:off x="2957" y="1607"/>
                  <a:ext cx="222" cy="492"/>
                </a:xfrm>
                <a:custGeom>
                  <a:avLst/>
                  <a:gdLst>
                    <a:gd name="T0" fmla="*/ 0 w 222"/>
                    <a:gd name="T1" fmla="*/ 492 h 492"/>
                    <a:gd name="T2" fmla="*/ 222 w 222"/>
                    <a:gd name="T3" fmla="*/ 0 h 492"/>
                    <a:gd name="T4" fmla="*/ 138 w 222"/>
                    <a:gd name="T5" fmla="*/ 78 h 492"/>
                    <a:gd name="T6" fmla="*/ 222 w 222"/>
                    <a:gd name="T7" fmla="*/ 0 h 492"/>
                    <a:gd name="T8" fmla="*/ 216 w 222"/>
                    <a:gd name="T9" fmla="*/ 114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492"/>
                    <a:gd name="T17" fmla="*/ 222 w 222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492">
                      <a:moveTo>
                        <a:pt x="0" y="492"/>
                      </a:moveTo>
                      <a:lnTo>
                        <a:pt x="222" y="0"/>
                      </a:lnTo>
                      <a:lnTo>
                        <a:pt x="138" y="78"/>
                      </a:lnTo>
                      <a:lnTo>
                        <a:pt x="222" y="0"/>
                      </a:lnTo>
                      <a:lnTo>
                        <a:pt x="21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7" name="Freeform 547"/>
                <p:cNvSpPr>
                  <a:spLocks/>
                </p:cNvSpPr>
                <p:nvPr/>
              </p:nvSpPr>
              <p:spPr bwMode="auto">
                <a:xfrm>
                  <a:off x="2327" y="2099"/>
                  <a:ext cx="630" cy="228"/>
                </a:xfrm>
                <a:custGeom>
                  <a:avLst/>
                  <a:gdLst>
                    <a:gd name="T0" fmla="*/ 630 w 630"/>
                    <a:gd name="T1" fmla="*/ 0 h 228"/>
                    <a:gd name="T2" fmla="*/ 0 w 630"/>
                    <a:gd name="T3" fmla="*/ 222 h 228"/>
                    <a:gd name="T4" fmla="*/ 144 w 630"/>
                    <a:gd name="T5" fmla="*/ 228 h 228"/>
                    <a:gd name="T6" fmla="*/ 0 w 630"/>
                    <a:gd name="T7" fmla="*/ 222 h 228"/>
                    <a:gd name="T8" fmla="*/ 108 w 630"/>
                    <a:gd name="T9" fmla="*/ 12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0"/>
                    <a:gd name="T16" fmla="*/ 0 h 228"/>
                    <a:gd name="T17" fmla="*/ 630 w 630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0" h="228">
                      <a:moveTo>
                        <a:pt x="630" y="0"/>
                      </a:moveTo>
                      <a:lnTo>
                        <a:pt x="0" y="222"/>
                      </a:lnTo>
                      <a:lnTo>
                        <a:pt x="144" y="228"/>
                      </a:lnTo>
                      <a:lnTo>
                        <a:pt x="0" y="222"/>
                      </a:lnTo>
                      <a:lnTo>
                        <a:pt x="108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8" name="Freeform 548"/>
                <p:cNvSpPr>
                  <a:spLocks/>
                </p:cNvSpPr>
                <p:nvPr/>
              </p:nvSpPr>
              <p:spPr bwMode="auto">
                <a:xfrm>
                  <a:off x="2957" y="1937"/>
                  <a:ext cx="54" cy="162"/>
                </a:xfrm>
                <a:custGeom>
                  <a:avLst/>
                  <a:gdLst>
                    <a:gd name="T0" fmla="*/ 0 w 54"/>
                    <a:gd name="T1" fmla="*/ 162 h 162"/>
                    <a:gd name="T2" fmla="*/ 54 w 54"/>
                    <a:gd name="T3" fmla="*/ 0 h 162"/>
                    <a:gd name="T4" fmla="*/ 30 w 54"/>
                    <a:gd name="T5" fmla="*/ 24 h 162"/>
                    <a:gd name="T6" fmla="*/ 54 w 54"/>
                    <a:gd name="T7" fmla="*/ 0 h 162"/>
                    <a:gd name="T8" fmla="*/ 54 w 54"/>
                    <a:gd name="T9" fmla="*/ 36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62"/>
                    <a:gd name="T17" fmla="*/ 54 w 54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62">
                      <a:moveTo>
                        <a:pt x="0" y="162"/>
                      </a:moveTo>
                      <a:lnTo>
                        <a:pt x="54" y="0"/>
                      </a:lnTo>
                      <a:lnTo>
                        <a:pt x="30" y="24"/>
                      </a:lnTo>
                      <a:lnTo>
                        <a:pt x="54" y="0"/>
                      </a:lnTo>
                      <a:lnTo>
                        <a:pt x="54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79" name="Freeform 549"/>
                <p:cNvSpPr>
                  <a:spLocks/>
                </p:cNvSpPr>
                <p:nvPr/>
              </p:nvSpPr>
              <p:spPr bwMode="auto">
                <a:xfrm>
                  <a:off x="2789" y="2003"/>
                  <a:ext cx="168" cy="96"/>
                </a:xfrm>
                <a:custGeom>
                  <a:avLst/>
                  <a:gdLst>
                    <a:gd name="T0" fmla="*/ 168 w 168"/>
                    <a:gd name="T1" fmla="*/ 96 h 96"/>
                    <a:gd name="T2" fmla="*/ 0 w 168"/>
                    <a:gd name="T3" fmla="*/ 0 h 96"/>
                    <a:gd name="T4" fmla="*/ 24 w 168"/>
                    <a:gd name="T5" fmla="*/ 36 h 96"/>
                    <a:gd name="T6" fmla="*/ 0 w 168"/>
                    <a:gd name="T7" fmla="*/ 0 h 96"/>
                    <a:gd name="T8" fmla="*/ 42 w 168"/>
                    <a:gd name="T9" fmla="*/ 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96"/>
                    <a:gd name="T17" fmla="*/ 168 w 168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96">
                      <a:moveTo>
                        <a:pt x="168" y="96"/>
                      </a:moveTo>
                      <a:lnTo>
                        <a:pt x="0" y="0"/>
                      </a:lnTo>
                      <a:lnTo>
                        <a:pt x="24" y="36"/>
                      </a:lnTo>
                      <a:lnTo>
                        <a:pt x="0" y="0"/>
                      </a:lnTo>
                      <a:lnTo>
                        <a:pt x="42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0" name="Freeform 550"/>
                <p:cNvSpPr>
                  <a:spLocks/>
                </p:cNvSpPr>
                <p:nvPr/>
              </p:nvSpPr>
              <p:spPr bwMode="auto">
                <a:xfrm>
                  <a:off x="2579" y="2099"/>
                  <a:ext cx="378" cy="72"/>
                </a:xfrm>
                <a:custGeom>
                  <a:avLst/>
                  <a:gdLst>
                    <a:gd name="T0" fmla="*/ 378 w 378"/>
                    <a:gd name="T1" fmla="*/ 0 h 72"/>
                    <a:gd name="T2" fmla="*/ 0 w 378"/>
                    <a:gd name="T3" fmla="*/ 54 h 72"/>
                    <a:gd name="T4" fmla="*/ 84 w 378"/>
                    <a:gd name="T5" fmla="*/ 72 h 72"/>
                    <a:gd name="T6" fmla="*/ 0 w 378"/>
                    <a:gd name="T7" fmla="*/ 54 h 72"/>
                    <a:gd name="T8" fmla="*/ 72 w 378"/>
                    <a:gd name="T9" fmla="*/ 1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72"/>
                    <a:gd name="T17" fmla="*/ 378 w 37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72">
                      <a:moveTo>
                        <a:pt x="378" y="0"/>
                      </a:moveTo>
                      <a:lnTo>
                        <a:pt x="0" y="54"/>
                      </a:lnTo>
                      <a:lnTo>
                        <a:pt x="84" y="72"/>
                      </a:lnTo>
                      <a:lnTo>
                        <a:pt x="0" y="54"/>
                      </a:lnTo>
                      <a:lnTo>
                        <a:pt x="7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1" name="Freeform 551"/>
                <p:cNvSpPr>
                  <a:spLocks/>
                </p:cNvSpPr>
                <p:nvPr/>
              </p:nvSpPr>
              <p:spPr bwMode="auto">
                <a:xfrm>
                  <a:off x="2861" y="1805"/>
                  <a:ext cx="96" cy="294"/>
                </a:xfrm>
                <a:custGeom>
                  <a:avLst/>
                  <a:gdLst>
                    <a:gd name="T0" fmla="*/ 96 w 96"/>
                    <a:gd name="T1" fmla="*/ 294 h 294"/>
                    <a:gd name="T2" fmla="*/ 6 w 96"/>
                    <a:gd name="T3" fmla="*/ 0 h 294"/>
                    <a:gd name="T4" fmla="*/ 0 w 96"/>
                    <a:gd name="T5" fmla="*/ 66 h 294"/>
                    <a:gd name="T6" fmla="*/ 6 w 96"/>
                    <a:gd name="T7" fmla="*/ 0 h 294"/>
                    <a:gd name="T8" fmla="*/ 48 w 96"/>
                    <a:gd name="T9" fmla="*/ 48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294"/>
                    <a:gd name="T17" fmla="*/ 96 w 96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294">
                      <a:moveTo>
                        <a:pt x="96" y="294"/>
                      </a:moveTo>
                      <a:lnTo>
                        <a:pt x="6" y="0"/>
                      </a:lnTo>
                      <a:lnTo>
                        <a:pt x="0" y="66"/>
                      </a:lnTo>
                      <a:lnTo>
                        <a:pt x="6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2" name="Freeform 552"/>
                <p:cNvSpPr>
                  <a:spLocks/>
                </p:cNvSpPr>
                <p:nvPr/>
              </p:nvSpPr>
              <p:spPr bwMode="auto">
                <a:xfrm>
                  <a:off x="2795" y="2099"/>
                  <a:ext cx="162" cy="276"/>
                </a:xfrm>
                <a:custGeom>
                  <a:avLst/>
                  <a:gdLst>
                    <a:gd name="T0" fmla="*/ 162 w 162"/>
                    <a:gd name="T1" fmla="*/ 0 h 276"/>
                    <a:gd name="T2" fmla="*/ 0 w 162"/>
                    <a:gd name="T3" fmla="*/ 276 h 276"/>
                    <a:gd name="T4" fmla="*/ 54 w 162"/>
                    <a:gd name="T5" fmla="*/ 234 h 276"/>
                    <a:gd name="T6" fmla="*/ 0 w 162"/>
                    <a:gd name="T7" fmla="*/ 276 h 276"/>
                    <a:gd name="T8" fmla="*/ 12 w 162"/>
                    <a:gd name="T9" fmla="*/ 204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276"/>
                    <a:gd name="T17" fmla="*/ 162 w 162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276">
                      <a:moveTo>
                        <a:pt x="162" y="0"/>
                      </a:moveTo>
                      <a:lnTo>
                        <a:pt x="0" y="276"/>
                      </a:lnTo>
                      <a:lnTo>
                        <a:pt x="54" y="234"/>
                      </a:lnTo>
                      <a:lnTo>
                        <a:pt x="0" y="276"/>
                      </a:lnTo>
                      <a:lnTo>
                        <a:pt x="12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3" name="Freeform 553"/>
                <p:cNvSpPr>
                  <a:spLocks/>
                </p:cNvSpPr>
                <p:nvPr/>
              </p:nvSpPr>
              <p:spPr bwMode="auto">
                <a:xfrm>
                  <a:off x="2681" y="2003"/>
                  <a:ext cx="276" cy="96"/>
                </a:xfrm>
                <a:custGeom>
                  <a:avLst/>
                  <a:gdLst>
                    <a:gd name="T0" fmla="*/ 276 w 276"/>
                    <a:gd name="T1" fmla="*/ 96 h 96"/>
                    <a:gd name="T2" fmla="*/ 0 w 276"/>
                    <a:gd name="T3" fmla="*/ 6 h 96"/>
                    <a:gd name="T4" fmla="*/ 48 w 276"/>
                    <a:gd name="T5" fmla="*/ 48 h 96"/>
                    <a:gd name="T6" fmla="*/ 0 w 276"/>
                    <a:gd name="T7" fmla="*/ 6 h 96"/>
                    <a:gd name="T8" fmla="*/ 66 w 276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96"/>
                    <a:gd name="T17" fmla="*/ 276 w 27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96">
                      <a:moveTo>
                        <a:pt x="276" y="96"/>
                      </a:moveTo>
                      <a:lnTo>
                        <a:pt x="0" y="6"/>
                      </a:lnTo>
                      <a:lnTo>
                        <a:pt x="48" y="48"/>
                      </a:lnTo>
                      <a:lnTo>
                        <a:pt x="0" y="6"/>
                      </a:lnTo>
                      <a:lnTo>
                        <a:pt x="6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4" name="Freeform 554"/>
                <p:cNvSpPr>
                  <a:spLocks/>
                </p:cNvSpPr>
                <p:nvPr/>
              </p:nvSpPr>
              <p:spPr bwMode="auto">
                <a:xfrm>
                  <a:off x="2729" y="1607"/>
                  <a:ext cx="228" cy="492"/>
                </a:xfrm>
                <a:custGeom>
                  <a:avLst/>
                  <a:gdLst>
                    <a:gd name="T0" fmla="*/ 228 w 228"/>
                    <a:gd name="T1" fmla="*/ 492 h 492"/>
                    <a:gd name="T2" fmla="*/ 0 w 228"/>
                    <a:gd name="T3" fmla="*/ 0 h 492"/>
                    <a:gd name="T4" fmla="*/ 6 w 228"/>
                    <a:gd name="T5" fmla="*/ 114 h 492"/>
                    <a:gd name="T6" fmla="*/ 0 w 228"/>
                    <a:gd name="T7" fmla="*/ 0 h 492"/>
                    <a:gd name="T8" fmla="*/ 84 w 228"/>
                    <a:gd name="T9" fmla="*/ 78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492"/>
                    <a:gd name="T17" fmla="*/ 228 w 228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492">
                      <a:moveTo>
                        <a:pt x="228" y="492"/>
                      </a:moveTo>
                      <a:lnTo>
                        <a:pt x="0" y="0"/>
                      </a:lnTo>
                      <a:lnTo>
                        <a:pt x="6" y="114"/>
                      </a:lnTo>
                      <a:lnTo>
                        <a:pt x="0" y="0"/>
                      </a:lnTo>
                      <a:lnTo>
                        <a:pt x="84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5" name="Freeform 555"/>
                <p:cNvSpPr>
                  <a:spLocks/>
                </p:cNvSpPr>
                <p:nvPr/>
              </p:nvSpPr>
              <p:spPr bwMode="auto">
                <a:xfrm>
                  <a:off x="2957" y="1997"/>
                  <a:ext cx="174" cy="102"/>
                </a:xfrm>
                <a:custGeom>
                  <a:avLst/>
                  <a:gdLst>
                    <a:gd name="T0" fmla="*/ 0 w 174"/>
                    <a:gd name="T1" fmla="*/ 102 h 102"/>
                    <a:gd name="T2" fmla="*/ 174 w 174"/>
                    <a:gd name="T3" fmla="*/ 0 h 102"/>
                    <a:gd name="T4" fmla="*/ 132 w 174"/>
                    <a:gd name="T5" fmla="*/ 6 h 102"/>
                    <a:gd name="T6" fmla="*/ 174 w 174"/>
                    <a:gd name="T7" fmla="*/ 0 h 102"/>
                    <a:gd name="T8" fmla="*/ 150 w 174"/>
                    <a:gd name="T9" fmla="*/ 3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102"/>
                    <a:gd name="T17" fmla="*/ 174 w 174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102">
                      <a:moveTo>
                        <a:pt x="0" y="102"/>
                      </a:moveTo>
                      <a:lnTo>
                        <a:pt x="174" y="0"/>
                      </a:lnTo>
                      <a:lnTo>
                        <a:pt x="132" y="6"/>
                      </a:lnTo>
                      <a:lnTo>
                        <a:pt x="174" y="0"/>
                      </a:lnTo>
                      <a:lnTo>
                        <a:pt x="15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6" name="Freeform 556"/>
                <p:cNvSpPr>
                  <a:spLocks/>
                </p:cNvSpPr>
                <p:nvPr/>
              </p:nvSpPr>
              <p:spPr bwMode="auto">
                <a:xfrm>
                  <a:off x="2909" y="1997"/>
                  <a:ext cx="48" cy="102"/>
                </a:xfrm>
                <a:custGeom>
                  <a:avLst/>
                  <a:gdLst>
                    <a:gd name="T0" fmla="*/ 48 w 48"/>
                    <a:gd name="T1" fmla="*/ 102 h 102"/>
                    <a:gd name="T2" fmla="*/ 0 w 48"/>
                    <a:gd name="T3" fmla="*/ 0 h 102"/>
                    <a:gd name="T4" fmla="*/ 6 w 48"/>
                    <a:gd name="T5" fmla="*/ 24 h 102"/>
                    <a:gd name="T6" fmla="*/ 0 w 48"/>
                    <a:gd name="T7" fmla="*/ 0 h 102"/>
                    <a:gd name="T8" fmla="*/ 18 w 48"/>
                    <a:gd name="T9" fmla="*/ 18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02"/>
                    <a:gd name="T17" fmla="*/ 48 w 4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02">
                      <a:moveTo>
                        <a:pt x="48" y="102"/>
                      </a:moveTo>
                      <a:lnTo>
                        <a:pt x="0" y="0"/>
                      </a:lnTo>
                      <a:lnTo>
                        <a:pt x="6" y="24"/>
                      </a:lnTo>
                      <a:lnTo>
                        <a:pt x="0" y="0"/>
                      </a:lnTo>
                      <a:lnTo>
                        <a:pt x="1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7" name="Freeform 55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14" cy="684"/>
                </a:xfrm>
                <a:custGeom>
                  <a:avLst/>
                  <a:gdLst>
                    <a:gd name="T0" fmla="*/ 0 w 414"/>
                    <a:gd name="T1" fmla="*/ 0 h 684"/>
                    <a:gd name="T2" fmla="*/ 414 w 414"/>
                    <a:gd name="T3" fmla="*/ 684 h 684"/>
                    <a:gd name="T4" fmla="*/ 384 w 414"/>
                    <a:gd name="T5" fmla="*/ 510 h 684"/>
                    <a:gd name="T6" fmla="*/ 414 w 414"/>
                    <a:gd name="T7" fmla="*/ 684 h 684"/>
                    <a:gd name="T8" fmla="*/ 276 w 414"/>
                    <a:gd name="T9" fmla="*/ 576 h 6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684"/>
                    <a:gd name="T17" fmla="*/ 414 w 414"/>
                    <a:gd name="T18" fmla="*/ 684 h 6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684">
                      <a:moveTo>
                        <a:pt x="0" y="0"/>
                      </a:moveTo>
                      <a:lnTo>
                        <a:pt x="414" y="684"/>
                      </a:lnTo>
                      <a:lnTo>
                        <a:pt x="384" y="510"/>
                      </a:lnTo>
                      <a:lnTo>
                        <a:pt x="414" y="684"/>
                      </a:lnTo>
                      <a:lnTo>
                        <a:pt x="276" y="5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8" name="Freeform 55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96" cy="120"/>
                </a:xfrm>
                <a:custGeom>
                  <a:avLst/>
                  <a:gdLst>
                    <a:gd name="T0" fmla="*/ 0 w 396"/>
                    <a:gd name="T1" fmla="*/ 0 h 120"/>
                    <a:gd name="T2" fmla="*/ 396 w 396"/>
                    <a:gd name="T3" fmla="*/ 114 h 120"/>
                    <a:gd name="T4" fmla="*/ 324 w 396"/>
                    <a:gd name="T5" fmla="*/ 60 h 120"/>
                    <a:gd name="T6" fmla="*/ 396 w 396"/>
                    <a:gd name="T7" fmla="*/ 114 h 120"/>
                    <a:gd name="T8" fmla="*/ 306 w 396"/>
                    <a:gd name="T9" fmla="*/ 120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6"/>
                    <a:gd name="T16" fmla="*/ 0 h 120"/>
                    <a:gd name="T17" fmla="*/ 396 w 396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6" h="120">
                      <a:moveTo>
                        <a:pt x="0" y="0"/>
                      </a:moveTo>
                      <a:lnTo>
                        <a:pt x="396" y="114"/>
                      </a:lnTo>
                      <a:lnTo>
                        <a:pt x="324" y="60"/>
                      </a:lnTo>
                      <a:lnTo>
                        <a:pt x="396" y="114"/>
                      </a:lnTo>
                      <a:lnTo>
                        <a:pt x="306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89" name="Freeform 559"/>
                <p:cNvSpPr>
                  <a:spLocks/>
                </p:cNvSpPr>
                <p:nvPr/>
              </p:nvSpPr>
              <p:spPr bwMode="auto">
                <a:xfrm>
                  <a:off x="2933" y="1823"/>
                  <a:ext cx="48" cy="276"/>
                </a:xfrm>
                <a:custGeom>
                  <a:avLst/>
                  <a:gdLst>
                    <a:gd name="T0" fmla="*/ 24 w 48"/>
                    <a:gd name="T1" fmla="*/ 276 h 276"/>
                    <a:gd name="T2" fmla="*/ 24 w 48"/>
                    <a:gd name="T3" fmla="*/ 0 h 276"/>
                    <a:gd name="T4" fmla="*/ 0 w 48"/>
                    <a:gd name="T5" fmla="*/ 54 h 276"/>
                    <a:gd name="T6" fmla="*/ 24 w 48"/>
                    <a:gd name="T7" fmla="*/ 0 h 276"/>
                    <a:gd name="T8" fmla="*/ 48 w 48"/>
                    <a:gd name="T9" fmla="*/ 54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276"/>
                    <a:gd name="T17" fmla="*/ 48 w 4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276">
                      <a:moveTo>
                        <a:pt x="24" y="276"/>
                      </a:moveTo>
                      <a:lnTo>
                        <a:pt x="24" y="0"/>
                      </a:lnTo>
                      <a:lnTo>
                        <a:pt x="0" y="54"/>
                      </a:lnTo>
                      <a:lnTo>
                        <a:pt x="24" y="0"/>
                      </a:lnTo>
                      <a:lnTo>
                        <a:pt x="4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0" name="Freeform 56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80" cy="492"/>
                </a:xfrm>
                <a:custGeom>
                  <a:avLst/>
                  <a:gdLst>
                    <a:gd name="T0" fmla="*/ 0 w 180"/>
                    <a:gd name="T1" fmla="*/ 0 h 492"/>
                    <a:gd name="T2" fmla="*/ 180 w 180"/>
                    <a:gd name="T3" fmla="*/ 492 h 492"/>
                    <a:gd name="T4" fmla="*/ 180 w 180"/>
                    <a:gd name="T5" fmla="*/ 378 h 492"/>
                    <a:gd name="T6" fmla="*/ 180 w 180"/>
                    <a:gd name="T7" fmla="*/ 492 h 492"/>
                    <a:gd name="T8" fmla="*/ 102 w 180"/>
                    <a:gd name="T9" fmla="*/ 408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492"/>
                    <a:gd name="T17" fmla="*/ 180 w 180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492">
                      <a:moveTo>
                        <a:pt x="0" y="0"/>
                      </a:moveTo>
                      <a:lnTo>
                        <a:pt x="180" y="492"/>
                      </a:lnTo>
                      <a:lnTo>
                        <a:pt x="180" y="378"/>
                      </a:lnTo>
                      <a:lnTo>
                        <a:pt x="180" y="492"/>
                      </a:lnTo>
                      <a:lnTo>
                        <a:pt x="102" y="4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1" name="Freeform 561"/>
                <p:cNvSpPr>
                  <a:spLocks/>
                </p:cNvSpPr>
                <p:nvPr/>
              </p:nvSpPr>
              <p:spPr bwMode="auto">
                <a:xfrm>
                  <a:off x="2495" y="1919"/>
                  <a:ext cx="462" cy="180"/>
                </a:xfrm>
                <a:custGeom>
                  <a:avLst/>
                  <a:gdLst>
                    <a:gd name="T0" fmla="*/ 462 w 462"/>
                    <a:gd name="T1" fmla="*/ 180 h 180"/>
                    <a:gd name="T2" fmla="*/ 0 w 462"/>
                    <a:gd name="T3" fmla="*/ 0 h 180"/>
                    <a:gd name="T4" fmla="*/ 78 w 462"/>
                    <a:gd name="T5" fmla="*/ 72 h 180"/>
                    <a:gd name="T6" fmla="*/ 0 w 462"/>
                    <a:gd name="T7" fmla="*/ 0 h 180"/>
                    <a:gd name="T8" fmla="*/ 108 w 462"/>
                    <a:gd name="T9" fmla="*/ 0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2"/>
                    <a:gd name="T16" fmla="*/ 0 h 180"/>
                    <a:gd name="T17" fmla="*/ 462 w 462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2" h="180">
                      <a:moveTo>
                        <a:pt x="462" y="180"/>
                      </a:moveTo>
                      <a:lnTo>
                        <a:pt x="0" y="0"/>
                      </a:lnTo>
                      <a:lnTo>
                        <a:pt x="78" y="72"/>
                      </a:lnTo>
                      <a:lnTo>
                        <a:pt x="0" y="0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2" name="Freeform 562"/>
                <p:cNvSpPr>
                  <a:spLocks/>
                </p:cNvSpPr>
                <p:nvPr/>
              </p:nvSpPr>
              <p:spPr bwMode="auto">
                <a:xfrm>
                  <a:off x="2675" y="2099"/>
                  <a:ext cx="282" cy="498"/>
                </a:xfrm>
                <a:custGeom>
                  <a:avLst/>
                  <a:gdLst>
                    <a:gd name="T0" fmla="*/ 282 w 282"/>
                    <a:gd name="T1" fmla="*/ 0 h 498"/>
                    <a:gd name="T2" fmla="*/ 0 w 282"/>
                    <a:gd name="T3" fmla="*/ 498 h 498"/>
                    <a:gd name="T4" fmla="*/ 96 w 282"/>
                    <a:gd name="T5" fmla="*/ 420 h 498"/>
                    <a:gd name="T6" fmla="*/ 0 w 282"/>
                    <a:gd name="T7" fmla="*/ 498 h 498"/>
                    <a:gd name="T8" fmla="*/ 18 w 282"/>
                    <a:gd name="T9" fmla="*/ 372 h 4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498"/>
                    <a:gd name="T17" fmla="*/ 282 w 282"/>
                    <a:gd name="T18" fmla="*/ 498 h 4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498">
                      <a:moveTo>
                        <a:pt x="282" y="0"/>
                      </a:moveTo>
                      <a:lnTo>
                        <a:pt x="0" y="498"/>
                      </a:lnTo>
                      <a:lnTo>
                        <a:pt x="96" y="420"/>
                      </a:lnTo>
                      <a:lnTo>
                        <a:pt x="0" y="498"/>
                      </a:lnTo>
                      <a:lnTo>
                        <a:pt x="18" y="3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3" name="Freeform 563"/>
                <p:cNvSpPr>
                  <a:spLocks/>
                </p:cNvSpPr>
                <p:nvPr/>
              </p:nvSpPr>
              <p:spPr bwMode="auto">
                <a:xfrm>
                  <a:off x="2849" y="2099"/>
                  <a:ext cx="108" cy="120"/>
                </a:xfrm>
                <a:custGeom>
                  <a:avLst/>
                  <a:gdLst>
                    <a:gd name="T0" fmla="*/ 108 w 108"/>
                    <a:gd name="T1" fmla="*/ 0 h 120"/>
                    <a:gd name="T2" fmla="*/ 0 w 108"/>
                    <a:gd name="T3" fmla="*/ 120 h 120"/>
                    <a:gd name="T4" fmla="*/ 30 w 108"/>
                    <a:gd name="T5" fmla="*/ 102 h 120"/>
                    <a:gd name="T6" fmla="*/ 0 w 108"/>
                    <a:gd name="T7" fmla="*/ 120 h 120"/>
                    <a:gd name="T8" fmla="*/ 12 w 108"/>
                    <a:gd name="T9" fmla="*/ 84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120"/>
                    <a:gd name="T17" fmla="*/ 108 w 108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120">
                      <a:moveTo>
                        <a:pt x="108" y="0"/>
                      </a:moveTo>
                      <a:lnTo>
                        <a:pt x="0" y="120"/>
                      </a:lnTo>
                      <a:lnTo>
                        <a:pt x="30" y="102"/>
                      </a:lnTo>
                      <a:lnTo>
                        <a:pt x="0" y="120"/>
                      </a:lnTo>
                      <a:lnTo>
                        <a:pt x="1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4" name="Freeform 564"/>
                <p:cNvSpPr>
                  <a:spLocks/>
                </p:cNvSpPr>
                <p:nvPr/>
              </p:nvSpPr>
              <p:spPr bwMode="auto">
                <a:xfrm>
                  <a:off x="2603" y="2099"/>
                  <a:ext cx="354" cy="336"/>
                </a:xfrm>
                <a:custGeom>
                  <a:avLst/>
                  <a:gdLst>
                    <a:gd name="T0" fmla="*/ 354 w 354"/>
                    <a:gd name="T1" fmla="*/ 0 h 336"/>
                    <a:gd name="T2" fmla="*/ 0 w 354"/>
                    <a:gd name="T3" fmla="*/ 336 h 336"/>
                    <a:gd name="T4" fmla="*/ 96 w 354"/>
                    <a:gd name="T5" fmla="*/ 300 h 336"/>
                    <a:gd name="T6" fmla="*/ 0 w 354"/>
                    <a:gd name="T7" fmla="*/ 336 h 336"/>
                    <a:gd name="T8" fmla="*/ 42 w 354"/>
                    <a:gd name="T9" fmla="*/ 240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336"/>
                    <a:gd name="T17" fmla="*/ 354 w 354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336">
                      <a:moveTo>
                        <a:pt x="354" y="0"/>
                      </a:moveTo>
                      <a:lnTo>
                        <a:pt x="0" y="336"/>
                      </a:lnTo>
                      <a:lnTo>
                        <a:pt x="96" y="300"/>
                      </a:lnTo>
                      <a:lnTo>
                        <a:pt x="0" y="336"/>
                      </a:lnTo>
                      <a:lnTo>
                        <a:pt x="42" y="24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5" name="Freeform 56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20" cy="582"/>
                </a:xfrm>
                <a:custGeom>
                  <a:avLst/>
                  <a:gdLst>
                    <a:gd name="T0" fmla="*/ 0 w 120"/>
                    <a:gd name="T1" fmla="*/ 0 h 582"/>
                    <a:gd name="T2" fmla="*/ 90 w 120"/>
                    <a:gd name="T3" fmla="*/ 582 h 582"/>
                    <a:gd name="T4" fmla="*/ 120 w 120"/>
                    <a:gd name="T5" fmla="*/ 456 h 582"/>
                    <a:gd name="T6" fmla="*/ 90 w 120"/>
                    <a:gd name="T7" fmla="*/ 582 h 582"/>
                    <a:gd name="T8" fmla="*/ 24 w 120"/>
                    <a:gd name="T9" fmla="*/ 474 h 5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582"/>
                    <a:gd name="T17" fmla="*/ 120 w 120"/>
                    <a:gd name="T18" fmla="*/ 582 h 5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582">
                      <a:moveTo>
                        <a:pt x="0" y="0"/>
                      </a:moveTo>
                      <a:lnTo>
                        <a:pt x="90" y="582"/>
                      </a:lnTo>
                      <a:lnTo>
                        <a:pt x="120" y="456"/>
                      </a:lnTo>
                      <a:lnTo>
                        <a:pt x="90" y="582"/>
                      </a:lnTo>
                      <a:lnTo>
                        <a:pt x="24" y="4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6" name="Freeform 566"/>
                <p:cNvSpPr>
                  <a:spLocks/>
                </p:cNvSpPr>
                <p:nvPr/>
              </p:nvSpPr>
              <p:spPr bwMode="auto">
                <a:xfrm>
                  <a:off x="2957" y="1895"/>
                  <a:ext cx="402" cy="204"/>
                </a:xfrm>
                <a:custGeom>
                  <a:avLst/>
                  <a:gdLst>
                    <a:gd name="T0" fmla="*/ 0 w 402"/>
                    <a:gd name="T1" fmla="*/ 204 h 204"/>
                    <a:gd name="T2" fmla="*/ 402 w 402"/>
                    <a:gd name="T3" fmla="*/ 0 h 204"/>
                    <a:gd name="T4" fmla="*/ 306 w 402"/>
                    <a:gd name="T5" fmla="*/ 6 h 204"/>
                    <a:gd name="T6" fmla="*/ 402 w 402"/>
                    <a:gd name="T7" fmla="*/ 0 h 204"/>
                    <a:gd name="T8" fmla="*/ 336 w 402"/>
                    <a:gd name="T9" fmla="*/ 72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204"/>
                    <a:gd name="T17" fmla="*/ 402 w 402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204">
                      <a:moveTo>
                        <a:pt x="0" y="204"/>
                      </a:moveTo>
                      <a:lnTo>
                        <a:pt x="402" y="0"/>
                      </a:lnTo>
                      <a:lnTo>
                        <a:pt x="306" y="6"/>
                      </a:lnTo>
                      <a:lnTo>
                        <a:pt x="402" y="0"/>
                      </a:lnTo>
                      <a:lnTo>
                        <a:pt x="33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7" name="Freeform 567"/>
                <p:cNvSpPr>
                  <a:spLocks/>
                </p:cNvSpPr>
                <p:nvPr/>
              </p:nvSpPr>
              <p:spPr bwMode="auto">
                <a:xfrm>
                  <a:off x="2873" y="2093"/>
                  <a:ext cx="84" cy="18"/>
                </a:xfrm>
                <a:custGeom>
                  <a:avLst/>
                  <a:gdLst>
                    <a:gd name="T0" fmla="*/ 84 w 84"/>
                    <a:gd name="T1" fmla="*/ 6 h 18"/>
                    <a:gd name="T2" fmla="*/ 0 w 84"/>
                    <a:gd name="T3" fmla="*/ 12 h 18"/>
                    <a:gd name="T4" fmla="*/ 18 w 84"/>
                    <a:gd name="T5" fmla="*/ 18 h 18"/>
                    <a:gd name="T6" fmla="*/ 0 w 84"/>
                    <a:gd name="T7" fmla="*/ 12 h 18"/>
                    <a:gd name="T8" fmla="*/ 18 w 84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8"/>
                    <a:gd name="T17" fmla="*/ 84 w 84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8">
                      <a:moveTo>
                        <a:pt x="84" y="6"/>
                      </a:moveTo>
                      <a:lnTo>
                        <a:pt x="0" y="12"/>
                      </a:lnTo>
                      <a:lnTo>
                        <a:pt x="18" y="18"/>
                      </a:lnTo>
                      <a:lnTo>
                        <a:pt x="0" y="12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8" name="Freeform 568"/>
                <p:cNvSpPr>
                  <a:spLocks/>
                </p:cNvSpPr>
                <p:nvPr/>
              </p:nvSpPr>
              <p:spPr bwMode="auto">
                <a:xfrm>
                  <a:off x="2681" y="2099"/>
                  <a:ext cx="276" cy="318"/>
                </a:xfrm>
                <a:custGeom>
                  <a:avLst/>
                  <a:gdLst>
                    <a:gd name="T0" fmla="*/ 276 w 276"/>
                    <a:gd name="T1" fmla="*/ 0 h 318"/>
                    <a:gd name="T2" fmla="*/ 0 w 276"/>
                    <a:gd name="T3" fmla="*/ 318 h 318"/>
                    <a:gd name="T4" fmla="*/ 78 w 276"/>
                    <a:gd name="T5" fmla="*/ 276 h 318"/>
                    <a:gd name="T6" fmla="*/ 0 w 276"/>
                    <a:gd name="T7" fmla="*/ 318 h 318"/>
                    <a:gd name="T8" fmla="*/ 30 w 276"/>
                    <a:gd name="T9" fmla="*/ 228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318"/>
                    <a:gd name="T17" fmla="*/ 276 w 276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318">
                      <a:moveTo>
                        <a:pt x="276" y="0"/>
                      </a:moveTo>
                      <a:lnTo>
                        <a:pt x="0" y="318"/>
                      </a:lnTo>
                      <a:lnTo>
                        <a:pt x="78" y="276"/>
                      </a:lnTo>
                      <a:lnTo>
                        <a:pt x="0" y="318"/>
                      </a:lnTo>
                      <a:lnTo>
                        <a:pt x="30" y="22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99" name="Freeform 569"/>
                <p:cNvSpPr>
                  <a:spLocks/>
                </p:cNvSpPr>
                <p:nvPr/>
              </p:nvSpPr>
              <p:spPr bwMode="auto">
                <a:xfrm>
                  <a:off x="2957" y="1817"/>
                  <a:ext cx="114" cy="282"/>
                </a:xfrm>
                <a:custGeom>
                  <a:avLst/>
                  <a:gdLst>
                    <a:gd name="T0" fmla="*/ 0 w 114"/>
                    <a:gd name="T1" fmla="*/ 282 h 282"/>
                    <a:gd name="T2" fmla="*/ 114 w 114"/>
                    <a:gd name="T3" fmla="*/ 0 h 282"/>
                    <a:gd name="T4" fmla="*/ 72 w 114"/>
                    <a:gd name="T5" fmla="*/ 48 h 282"/>
                    <a:gd name="T6" fmla="*/ 114 w 114"/>
                    <a:gd name="T7" fmla="*/ 0 h 282"/>
                    <a:gd name="T8" fmla="*/ 114 w 114"/>
                    <a:gd name="T9" fmla="*/ 66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82"/>
                    <a:gd name="T17" fmla="*/ 114 w 114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82">
                      <a:moveTo>
                        <a:pt x="0" y="282"/>
                      </a:moveTo>
                      <a:lnTo>
                        <a:pt x="114" y="0"/>
                      </a:lnTo>
                      <a:lnTo>
                        <a:pt x="72" y="48"/>
                      </a:lnTo>
                      <a:lnTo>
                        <a:pt x="114" y="0"/>
                      </a:lnTo>
                      <a:lnTo>
                        <a:pt x="114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0" name="Freeform 57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90" cy="60"/>
                </a:xfrm>
                <a:custGeom>
                  <a:avLst/>
                  <a:gdLst>
                    <a:gd name="T0" fmla="*/ 0 w 390"/>
                    <a:gd name="T1" fmla="*/ 0 h 60"/>
                    <a:gd name="T2" fmla="*/ 390 w 390"/>
                    <a:gd name="T3" fmla="*/ 36 h 60"/>
                    <a:gd name="T4" fmla="*/ 318 w 390"/>
                    <a:gd name="T5" fmla="*/ 0 h 60"/>
                    <a:gd name="T6" fmla="*/ 390 w 390"/>
                    <a:gd name="T7" fmla="*/ 36 h 60"/>
                    <a:gd name="T8" fmla="*/ 312 w 390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0"/>
                    <a:gd name="T16" fmla="*/ 0 h 60"/>
                    <a:gd name="T17" fmla="*/ 390 w 39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0" h="60">
                      <a:moveTo>
                        <a:pt x="0" y="0"/>
                      </a:moveTo>
                      <a:lnTo>
                        <a:pt x="390" y="36"/>
                      </a:lnTo>
                      <a:lnTo>
                        <a:pt x="318" y="0"/>
                      </a:lnTo>
                      <a:lnTo>
                        <a:pt x="390" y="36"/>
                      </a:lnTo>
                      <a:lnTo>
                        <a:pt x="312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1" name="Freeform 571"/>
                <p:cNvSpPr>
                  <a:spLocks/>
                </p:cNvSpPr>
                <p:nvPr/>
              </p:nvSpPr>
              <p:spPr bwMode="auto">
                <a:xfrm>
                  <a:off x="2957" y="1499"/>
                  <a:ext cx="198" cy="600"/>
                </a:xfrm>
                <a:custGeom>
                  <a:avLst/>
                  <a:gdLst>
                    <a:gd name="T0" fmla="*/ 0 w 198"/>
                    <a:gd name="T1" fmla="*/ 600 h 600"/>
                    <a:gd name="T2" fmla="*/ 186 w 198"/>
                    <a:gd name="T3" fmla="*/ 0 h 600"/>
                    <a:gd name="T4" fmla="*/ 102 w 198"/>
                    <a:gd name="T5" fmla="*/ 102 h 600"/>
                    <a:gd name="T6" fmla="*/ 186 w 198"/>
                    <a:gd name="T7" fmla="*/ 0 h 600"/>
                    <a:gd name="T8" fmla="*/ 198 w 198"/>
                    <a:gd name="T9" fmla="*/ 132 h 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600"/>
                    <a:gd name="T17" fmla="*/ 198 w 198"/>
                    <a:gd name="T18" fmla="*/ 600 h 6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600">
                      <a:moveTo>
                        <a:pt x="0" y="600"/>
                      </a:moveTo>
                      <a:lnTo>
                        <a:pt x="186" y="0"/>
                      </a:lnTo>
                      <a:lnTo>
                        <a:pt x="102" y="102"/>
                      </a:lnTo>
                      <a:lnTo>
                        <a:pt x="186" y="0"/>
                      </a:lnTo>
                      <a:lnTo>
                        <a:pt x="19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2" name="Freeform 57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96" cy="144"/>
                </a:xfrm>
                <a:custGeom>
                  <a:avLst/>
                  <a:gdLst>
                    <a:gd name="T0" fmla="*/ 0 w 696"/>
                    <a:gd name="T1" fmla="*/ 0 h 144"/>
                    <a:gd name="T2" fmla="*/ 696 w 696"/>
                    <a:gd name="T3" fmla="*/ 114 h 144"/>
                    <a:gd name="T4" fmla="*/ 564 w 696"/>
                    <a:gd name="T5" fmla="*/ 36 h 144"/>
                    <a:gd name="T6" fmla="*/ 696 w 696"/>
                    <a:gd name="T7" fmla="*/ 114 h 144"/>
                    <a:gd name="T8" fmla="*/ 546 w 696"/>
                    <a:gd name="T9" fmla="*/ 144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96"/>
                    <a:gd name="T16" fmla="*/ 0 h 144"/>
                    <a:gd name="T17" fmla="*/ 696 w 696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96" h="144">
                      <a:moveTo>
                        <a:pt x="0" y="0"/>
                      </a:moveTo>
                      <a:lnTo>
                        <a:pt x="696" y="114"/>
                      </a:lnTo>
                      <a:lnTo>
                        <a:pt x="564" y="36"/>
                      </a:lnTo>
                      <a:lnTo>
                        <a:pt x="696" y="114"/>
                      </a:lnTo>
                      <a:lnTo>
                        <a:pt x="546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3" name="Freeform 573"/>
                <p:cNvSpPr>
                  <a:spLocks/>
                </p:cNvSpPr>
                <p:nvPr/>
              </p:nvSpPr>
              <p:spPr bwMode="auto">
                <a:xfrm>
                  <a:off x="2957" y="2081"/>
                  <a:ext cx="684" cy="108"/>
                </a:xfrm>
                <a:custGeom>
                  <a:avLst/>
                  <a:gdLst>
                    <a:gd name="T0" fmla="*/ 0 w 684"/>
                    <a:gd name="T1" fmla="*/ 18 h 108"/>
                    <a:gd name="T2" fmla="*/ 684 w 684"/>
                    <a:gd name="T3" fmla="*/ 66 h 108"/>
                    <a:gd name="T4" fmla="*/ 552 w 684"/>
                    <a:gd name="T5" fmla="*/ 0 h 108"/>
                    <a:gd name="T6" fmla="*/ 684 w 684"/>
                    <a:gd name="T7" fmla="*/ 66 h 108"/>
                    <a:gd name="T8" fmla="*/ 546 w 684"/>
                    <a:gd name="T9" fmla="*/ 108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84"/>
                    <a:gd name="T16" fmla="*/ 0 h 108"/>
                    <a:gd name="T17" fmla="*/ 684 w 684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84" h="108">
                      <a:moveTo>
                        <a:pt x="0" y="18"/>
                      </a:moveTo>
                      <a:lnTo>
                        <a:pt x="684" y="66"/>
                      </a:lnTo>
                      <a:lnTo>
                        <a:pt x="552" y="0"/>
                      </a:lnTo>
                      <a:lnTo>
                        <a:pt x="684" y="66"/>
                      </a:lnTo>
                      <a:lnTo>
                        <a:pt x="546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4" name="Freeform 574"/>
                <p:cNvSpPr>
                  <a:spLocks/>
                </p:cNvSpPr>
                <p:nvPr/>
              </p:nvSpPr>
              <p:spPr bwMode="auto">
                <a:xfrm>
                  <a:off x="2741" y="1925"/>
                  <a:ext cx="216" cy="174"/>
                </a:xfrm>
                <a:custGeom>
                  <a:avLst/>
                  <a:gdLst>
                    <a:gd name="T0" fmla="*/ 216 w 216"/>
                    <a:gd name="T1" fmla="*/ 174 h 174"/>
                    <a:gd name="T2" fmla="*/ 0 w 216"/>
                    <a:gd name="T3" fmla="*/ 0 h 174"/>
                    <a:gd name="T4" fmla="*/ 30 w 216"/>
                    <a:gd name="T5" fmla="*/ 48 h 174"/>
                    <a:gd name="T6" fmla="*/ 0 w 216"/>
                    <a:gd name="T7" fmla="*/ 0 h 174"/>
                    <a:gd name="T8" fmla="*/ 60 w 216"/>
                    <a:gd name="T9" fmla="*/ 18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174"/>
                    <a:gd name="T17" fmla="*/ 216 w 216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174">
                      <a:moveTo>
                        <a:pt x="216" y="174"/>
                      </a:moveTo>
                      <a:lnTo>
                        <a:pt x="0" y="0"/>
                      </a:lnTo>
                      <a:lnTo>
                        <a:pt x="30" y="48"/>
                      </a:lnTo>
                      <a:lnTo>
                        <a:pt x="0" y="0"/>
                      </a:lnTo>
                      <a:lnTo>
                        <a:pt x="6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5" name="Freeform 575"/>
                <p:cNvSpPr>
                  <a:spLocks/>
                </p:cNvSpPr>
                <p:nvPr/>
              </p:nvSpPr>
              <p:spPr bwMode="auto">
                <a:xfrm>
                  <a:off x="2915" y="1739"/>
                  <a:ext cx="60" cy="360"/>
                </a:xfrm>
                <a:custGeom>
                  <a:avLst/>
                  <a:gdLst>
                    <a:gd name="T0" fmla="*/ 42 w 60"/>
                    <a:gd name="T1" fmla="*/ 360 h 360"/>
                    <a:gd name="T2" fmla="*/ 24 w 60"/>
                    <a:gd name="T3" fmla="*/ 0 h 360"/>
                    <a:gd name="T4" fmla="*/ 0 w 60"/>
                    <a:gd name="T5" fmla="*/ 72 h 360"/>
                    <a:gd name="T6" fmla="*/ 24 w 60"/>
                    <a:gd name="T7" fmla="*/ 0 h 360"/>
                    <a:gd name="T8" fmla="*/ 60 w 60"/>
                    <a:gd name="T9" fmla="*/ 72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360"/>
                    <a:gd name="T17" fmla="*/ 60 w 60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360">
                      <a:moveTo>
                        <a:pt x="42" y="360"/>
                      </a:moveTo>
                      <a:lnTo>
                        <a:pt x="24" y="0"/>
                      </a:lnTo>
                      <a:lnTo>
                        <a:pt x="0" y="72"/>
                      </a:lnTo>
                      <a:lnTo>
                        <a:pt x="24" y="0"/>
                      </a:lnTo>
                      <a:lnTo>
                        <a:pt x="6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6" name="Freeform 57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04" cy="474"/>
                </a:xfrm>
                <a:custGeom>
                  <a:avLst/>
                  <a:gdLst>
                    <a:gd name="T0" fmla="*/ 0 w 204"/>
                    <a:gd name="T1" fmla="*/ 0 h 474"/>
                    <a:gd name="T2" fmla="*/ 204 w 204"/>
                    <a:gd name="T3" fmla="*/ 474 h 474"/>
                    <a:gd name="T4" fmla="*/ 198 w 204"/>
                    <a:gd name="T5" fmla="*/ 360 h 474"/>
                    <a:gd name="T6" fmla="*/ 204 w 204"/>
                    <a:gd name="T7" fmla="*/ 474 h 474"/>
                    <a:gd name="T8" fmla="*/ 126 w 204"/>
                    <a:gd name="T9" fmla="*/ 396 h 4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474"/>
                    <a:gd name="T17" fmla="*/ 204 w 204"/>
                    <a:gd name="T18" fmla="*/ 474 h 4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474">
                      <a:moveTo>
                        <a:pt x="0" y="0"/>
                      </a:moveTo>
                      <a:lnTo>
                        <a:pt x="204" y="474"/>
                      </a:lnTo>
                      <a:lnTo>
                        <a:pt x="198" y="360"/>
                      </a:lnTo>
                      <a:lnTo>
                        <a:pt x="204" y="474"/>
                      </a:lnTo>
                      <a:lnTo>
                        <a:pt x="126" y="3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7" name="Freeform 577"/>
                <p:cNvSpPr>
                  <a:spLocks/>
                </p:cNvSpPr>
                <p:nvPr/>
              </p:nvSpPr>
              <p:spPr bwMode="auto">
                <a:xfrm>
                  <a:off x="2027" y="1889"/>
                  <a:ext cx="930" cy="210"/>
                </a:xfrm>
                <a:custGeom>
                  <a:avLst/>
                  <a:gdLst>
                    <a:gd name="T0" fmla="*/ 930 w 930"/>
                    <a:gd name="T1" fmla="*/ 210 h 210"/>
                    <a:gd name="T2" fmla="*/ 0 w 930"/>
                    <a:gd name="T3" fmla="*/ 42 h 210"/>
                    <a:gd name="T4" fmla="*/ 174 w 930"/>
                    <a:gd name="T5" fmla="*/ 150 h 210"/>
                    <a:gd name="T6" fmla="*/ 0 w 930"/>
                    <a:gd name="T7" fmla="*/ 42 h 210"/>
                    <a:gd name="T8" fmla="*/ 198 w 930"/>
                    <a:gd name="T9" fmla="*/ 0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30"/>
                    <a:gd name="T16" fmla="*/ 0 h 210"/>
                    <a:gd name="T17" fmla="*/ 930 w 930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30" h="210">
                      <a:moveTo>
                        <a:pt x="930" y="210"/>
                      </a:moveTo>
                      <a:lnTo>
                        <a:pt x="0" y="42"/>
                      </a:lnTo>
                      <a:lnTo>
                        <a:pt x="174" y="150"/>
                      </a:lnTo>
                      <a:lnTo>
                        <a:pt x="0" y="42"/>
                      </a:lnTo>
                      <a:lnTo>
                        <a:pt x="19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8" name="Freeform 578"/>
                <p:cNvSpPr>
                  <a:spLocks/>
                </p:cNvSpPr>
                <p:nvPr/>
              </p:nvSpPr>
              <p:spPr bwMode="auto">
                <a:xfrm>
                  <a:off x="2645" y="1817"/>
                  <a:ext cx="312" cy="282"/>
                </a:xfrm>
                <a:custGeom>
                  <a:avLst/>
                  <a:gdLst>
                    <a:gd name="T0" fmla="*/ 312 w 312"/>
                    <a:gd name="T1" fmla="*/ 282 h 282"/>
                    <a:gd name="T2" fmla="*/ 0 w 312"/>
                    <a:gd name="T3" fmla="*/ 0 h 282"/>
                    <a:gd name="T4" fmla="*/ 42 w 312"/>
                    <a:gd name="T5" fmla="*/ 84 h 282"/>
                    <a:gd name="T6" fmla="*/ 0 w 312"/>
                    <a:gd name="T7" fmla="*/ 0 h 282"/>
                    <a:gd name="T8" fmla="*/ 84 w 312"/>
                    <a:gd name="T9" fmla="*/ 30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282"/>
                    <a:gd name="T17" fmla="*/ 312 w 312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282">
                      <a:moveTo>
                        <a:pt x="312" y="282"/>
                      </a:moveTo>
                      <a:lnTo>
                        <a:pt x="0" y="0"/>
                      </a:lnTo>
                      <a:lnTo>
                        <a:pt x="42" y="84"/>
                      </a:lnTo>
                      <a:lnTo>
                        <a:pt x="0" y="0"/>
                      </a:lnTo>
                      <a:lnTo>
                        <a:pt x="8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09" name="Freeform 57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6" cy="300"/>
                </a:xfrm>
                <a:custGeom>
                  <a:avLst/>
                  <a:gdLst>
                    <a:gd name="T0" fmla="*/ 0 w 486"/>
                    <a:gd name="T1" fmla="*/ 0 h 300"/>
                    <a:gd name="T2" fmla="*/ 486 w 486"/>
                    <a:gd name="T3" fmla="*/ 300 h 300"/>
                    <a:gd name="T4" fmla="*/ 414 w 486"/>
                    <a:gd name="T5" fmla="*/ 198 h 300"/>
                    <a:gd name="T6" fmla="*/ 486 w 486"/>
                    <a:gd name="T7" fmla="*/ 300 h 300"/>
                    <a:gd name="T8" fmla="*/ 366 w 486"/>
                    <a:gd name="T9" fmla="*/ 276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6"/>
                    <a:gd name="T16" fmla="*/ 0 h 300"/>
                    <a:gd name="T17" fmla="*/ 486 w 486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6" h="300">
                      <a:moveTo>
                        <a:pt x="0" y="0"/>
                      </a:moveTo>
                      <a:lnTo>
                        <a:pt x="486" y="300"/>
                      </a:lnTo>
                      <a:lnTo>
                        <a:pt x="414" y="198"/>
                      </a:lnTo>
                      <a:lnTo>
                        <a:pt x="486" y="300"/>
                      </a:lnTo>
                      <a:lnTo>
                        <a:pt x="366" y="2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0" name="Freeform 580"/>
                <p:cNvSpPr>
                  <a:spLocks/>
                </p:cNvSpPr>
                <p:nvPr/>
              </p:nvSpPr>
              <p:spPr bwMode="auto">
                <a:xfrm>
                  <a:off x="2957" y="2033"/>
                  <a:ext cx="306" cy="66"/>
                </a:xfrm>
                <a:custGeom>
                  <a:avLst/>
                  <a:gdLst>
                    <a:gd name="T0" fmla="*/ 0 w 306"/>
                    <a:gd name="T1" fmla="*/ 66 h 66"/>
                    <a:gd name="T2" fmla="*/ 306 w 306"/>
                    <a:gd name="T3" fmla="*/ 12 h 66"/>
                    <a:gd name="T4" fmla="*/ 246 w 306"/>
                    <a:gd name="T5" fmla="*/ 0 h 66"/>
                    <a:gd name="T6" fmla="*/ 306 w 306"/>
                    <a:gd name="T7" fmla="*/ 12 h 66"/>
                    <a:gd name="T8" fmla="*/ 252 w 306"/>
                    <a:gd name="T9" fmla="*/ 48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66"/>
                    <a:gd name="T17" fmla="*/ 306 w 306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66">
                      <a:moveTo>
                        <a:pt x="0" y="66"/>
                      </a:moveTo>
                      <a:lnTo>
                        <a:pt x="306" y="12"/>
                      </a:lnTo>
                      <a:lnTo>
                        <a:pt x="246" y="0"/>
                      </a:lnTo>
                      <a:lnTo>
                        <a:pt x="306" y="12"/>
                      </a:lnTo>
                      <a:lnTo>
                        <a:pt x="25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1" name="Freeform 581"/>
                <p:cNvSpPr>
                  <a:spLocks/>
                </p:cNvSpPr>
                <p:nvPr/>
              </p:nvSpPr>
              <p:spPr bwMode="auto">
                <a:xfrm>
                  <a:off x="2777" y="1613"/>
                  <a:ext cx="180" cy="486"/>
                </a:xfrm>
                <a:custGeom>
                  <a:avLst/>
                  <a:gdLst>
                    <a:gd name="T0" fmla="*/ 180 w 180"/>
                    <a:gd name="T1" fmla="*/ 486 h 486"/>
                    <a:gd name="T2" fmla="*/ 0 w 180"/>
                    <a:gd name="T3" fmla="*/ 0 h 486"/>
                    <a:gd name="T4" fmla="*/ 0 w 180"/>
                    <a:gd name="T5" fmla="*/ 114 h 486"/>
                    <a:gd name="T6" fmla="*/ 0 w 180"/>
                    <a:gd name="T7" fmla="*/ 0 h 486"/>
                    <a:gd name="T8" fmla="*/ 72 w 180"/>
                    <a:gd name="T9" fmla="*/ 84 h 4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486"/>
                    <a:gd name="T17" fmla="*/ 180 w 180"/>
                    <a:gd name="T18" fmla="*/ 486 h 4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486">
                      <a:moveTo>
                        <a:pt x="180" y="486"/>
                      </a:moveTo>
                      <a:lnTo>
                        <a:pt x="0" y="0"/>
                      </a:lnTo>
                      <a:lnTo>
                        <a:pt x="0" y="114"/>
                      </a:lnTo>
                      <a:lnTo>
                        <a:pt x="0" y="0"/>
                      </a:lnTo>
                      <a:lnTo>
                        <a:pt x="7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2" name="Freeform 582"/>
                <p:cNvSpPr>
                  <a:spLocks/>
                </p:cNvSpPr>
                <p:nvPr/>
              </p:nvSpPr>
              <p:spPr bwMode="auto">
                <a:xfrm>
                  <a:off x="2801" y="1721"/>
                  <a:ext cx="156" cy="378"/>
                </a:xfrm>
                <a:custGeom>
                  <a:avLst/>
                  <a:gdLst>
                    <a:gd name="T0" fmla="*/ 156 w 156"/>
                    <a:gd name="T1" fmla="*/ 378 h 378"/>
                    <a:gd name="T2" fmla="*/ 0 w 156"/>
                    <a:gd name="T3" fmla="*/ 0 h 378"/>
                    <a:gd name="T4" fmla="*/ 0 w 156"/>
                    <a:gd name="T5" fmla="*/ 84 h 378"/>
                    <a:gd name="T6" fmla="*/ 0 w 156"/>
                    <a:gd name="T7" fmla="*/ 0 h 378"/>
                    <a:gd name="T8" fmla="*/ 60 w 156"/>
                    <a:gd name="T9" fmla="*/ 60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378"/>
                    <a:gd name="T17" fmla="*/ 156 w 156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378">
                      <a:moveTo>
                        <a:pt x="156" y="378"/>
                      </a:moveTo>
                      <a:lnTo>
                        <a:pt x="0" y="0"/>
                      </a:ln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60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3" name="Freeform 58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6" cy="636"/>
                </a:xfrm>
                <a:custGeom>
                  <a:avLst/>
                  <a:gdLst>
                    <a:gd name="T0" fmla="*/ 0 w 486"/>
                    <a:gd name="T1" fmla="*/ 0 h 636"/>
                    <a:gd name="T2" fmla="*/ 486 w 486"/>
                    <a:gd name="T3" fmla="*/ 636 h 636"/>
                    <a:gd name="T4" fmla="*/ 438 w 486"/>
                    <a:gd name="T5" fmla="*/ 468 h 636"/>
                    <a:gd name="T6" fmla="*/ 486 w 486"/>
                    <a:gd name="T7" fmla="*/ 636 h 636"/>
                    <a:gd name="T8" fmla="*/ 336 w 486"/>
                    <a:gd name="T9" fmla="*/ 546 h 6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6"/>
                    <a:gd name="T16" fmla="*/ 0 h 636"/>
                    <a:gd name="T17" fmla="*/ 486 w 486"/>
                    <a:gd name="T18" fmla="*/ 636 h 6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6" h="636">
                      <a:moveTo>
                        <a:pt x="0" y="0"/>
                      </a:moveTo>
                      <a:lnTo>
                        <a:pt x="486" y="636"/>
                      </a:lnTo>
                      <a:lnTo>
                        <a:pt x="438" y="468"/>
                      </a:lnTo>
                      <a:lnTo>
                        <a:pt x="486" y="636"/>
                      </a:lnTo>
                      <a:lnTo>
                        <a:pt x="336" y="54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4" name="Freeform 584"/>
                <p:cNvSpPr>
                  <a:spLocks/>
                </p:cNvSpPr>
                <p:nvPr/>
              </p:nvSpPr>
              <p:spPr bwMode="auto">
                <a:xfrm>
                  <a:off x="2957" y="1679"/>
                  <a:ext cx="906" cy="420"/>
                </a:xfrm>
                <a:custGeom>
                  <a:avLst/>
                  <a:gdLst>
                    <a:gd name="T0" fmla="*/ 0 w 906"/>
                    <a:gd name="T1" fmla="*/ 420 h 420"/>
                    <a:gd name="T2" fmla="*/ 906 w 906"/>
                    <a:gd name="T3" fmla="*/ 0 h 420"/>
                    <a:gd name="T4" fmla="*/ 690 w 906"/>
                    <a:gd name="T5" fmla="*/ 12 h 420"/>
                    <a:gd name="T6" fmla="*/ 906 w 906"/>
                    <a:gd name="T7" fmla="*/ 0 h 420"/>
                    <a:gd name="T8" fmla="*/ 756 w 906"/>
                    <a:gd name="T9" fmla="*/ 156 h 4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6"/>
                    <a:gd name="T16" fmla="*/ 0 h 420"/>
                    <a:gd name="T17" fmla="*/ 906 w 906"/>
                    <a:gd name="T18" fmla="*/ 420 h 4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6" h="420">
                      <a:moveTo>
                        <a:pt x="0" y="420"/>
                      </a:moveTo>
                      <a:lnTo>
                        <a:pt x="906" y="0"/>
                      </a:lnTo>
                      <a:lnTo>
                        <a:pt x="690" y="12"/>
                      </a:lnTo>
                      <a:lnTo>
                        <a:pt x="906" y="0"/>
                      </a:lnTo>
                      <a:lnTo>
                        <a:pt x="756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5" name="Freeform 58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24" cy="234"/>
                </a:xfrm>
                <a:custGeom>
                  <a:avLst/>
                  <a:gdLst>
                    <a:gd name="T0" fmla="*/ 0 w 324"/>
                    <a:gd name="T1" fmla="*/ 0 h 234"/>
                    <a:gd name="T2" fmla="*/ 324 w 324"/>
                    <a:gd name="T3" fmla="*/ 234 h 234"/>
                    <a:gd name="T4" fmla="*/ 276 w 324"/>
                    <a:gd name="T5" fmla="*/ 162 h 234"/>
                    <a:gd name="T6" fmla="*/ 324 w 324"/>
                    <a:gd name="T7" fmla="*/ 234 h 234"/>
                    <a:gd name="T8" fmla="*/ 240 w 324"/>
                    <a:gd name="T9" fmla="*/ 21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234"/>
                    <a:gd name="T17" fmla="*/ 324 w 32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234">
                      <a:moveTo>
                        <a:pt x="0" y="0"/>
                      </a:moveTo>
                      <a:lnTo>
                        <a:pt x="324" y="234"/>
                      </a:lnTo>
                      <a:lnTo>
                        <a:pt x="276" y="162"/>
                      </a:lnTo>
                      <a:lnTo>
                        <a:pt x="324" y="234"/>
                      </a:lnTo>
                      <a:lnTo>
                        <a:pt x="240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6" name="Freeform 586"/>
                <p:cNvSpPr>
                  <a:spLocks/>
                </p:cNvSpPr>
                <p:nvPr/>
              </p:nvSpPr>
              <p:spPr bwMode="auto">
                <a:xfrm>
                  <a:off x="2861" y="2099"/>
                  <a:ext cx="96" cy="420"/>
                </a:xfrm>
                <a:custGeom>
                  <a:avLst/>
                  <a:gdLst>
                    <a:gd name="T0" fmla="*/ 96 w 96"/>
                    <a:gd name="T1" fmla="*/ 0 h 420"/>
                    <a:gd name="T2" fmla="*/ 18 w 96"/>
                    <a:gd name="T3" fmla="*/ 420 h 420"/>
                    <a:gd name="T4" fmla="*/ 66 w 96"/>
                    <a:gd name="T5" fmla="*/ 342 h 420"/>
                    <a:gd name="T6" fmla="*/ 18 w 96"/>
                    <a:gd name="T7" fmla="*/ 420 h 420"/>
                    <a:gd name="T8" fmla="*/ 0 w 96"/>
                    <a:gd name="T9" fmla="*/ 330 h 4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420"/>
                    <a:gd name="T17" fmla="*/ 96 w 96"/>
                    <a:gd name="T18" fmla="*/ 420 h 4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420">
                      <a:moveTo>
                        <a:pt x="96" y="0"/>
                      </a:moveTo>
                      <a:lnTo>
                        <a:pt x="18" y="420"/>
                      </a:lnTo>
                      <a:lnTo>
                        <a:pt x="66" y="342"/>
                      </a:lnTo>
                      <a:lnTo>
                        <a:pt x="18" y="420"/>
                      </a:lnTo>
                      <a:lnTo>
                        <a:pt x="0" y="3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7" name="Freeform 587"/>
                <p:cNvSpPr>
                  <a:spLocks/>
                </p:cNvSpPr>
                <p:nvPr/>
              </p:nvSpPr>
              <p:spPr bwMode="auto">
                <a:xfrm>
                  <a:off x="2567" y="2099"/>
                  <a:ext cx="390" cy="270"/>
                </a:xfrm>
                <a:custGeom>
                  <a:avLst/>
                  <a:gdLst>
                    <a:gd name="T0" fmla="*/ 390 w 390"/>
                    <a:gd name="T1" fmla="*/ 0 h 270"/>
                    <a:gd name="T2" fmla="*/ 0 w 390"/>
                    <a:gd name="T3" fmla="*/ 270 h 270"/>
                    <a:gd name="T4" fmla="*/ 102 w 390"/>
                    <a:gd name="T5" fmla="*/ 246 h 270"/>
                    <a:gd name="T6" fmla="*/ 0 w 390"/>
                    <a:gd name="T7" fmla="*/ 270 h 270"/>
                    <a:gd name="T8" fmla="*/ 60 w 390"/>
                    <a:gd name="T9" fmla="*/ 186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0"/>
                    <a:gd name="T16" fmla="*/ 0 h 270"/>
                    <a:gd name="T17" fmla="*/ 390 w 390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0" h="270">
                      <a:moveTo>
                        <a:pt x="390" y="0"/>
                      </a:moveTo>
                      <a:lnTo>
                        <a:pt x="0" y="270"/>
                      </a:lnTo>
                      <a:lnTo>
                        <a:pt x="102" y="246"/>
                      </a:lnTo>
                      <a:lnTo>
                        <a:pt x="0" y="270"/>
                      </a:lnTo>
                      <a:lnTo>
                        <a:pt x="60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8" name="Freeform 588"/>
                <p:cNvSpPr>
                  <a:spLocks/>
                </p:cNvSpPr>
                <p:nvPr/>
              </p:nvSpPr>
              <p:spPr bwMode="auto">
                <a:xfrm>
                  <a:off x="2957" y="1529"/>
                  <a:ext cx="192" cy="570"/>
                </a:xfrm>
                <a:custGeom>
                  <a:avLst/>
                  <a:gdLst>
                    <a:gd name="T0" fmla="*/ 0 w 192"/>
                    <a:gd name="T1" fmla="*/ 570 h 570"/>
                    <a:gd name="T2" fmla="*/ 180 w 192"/>
                    <a:gd name="T3" fmla="*/ 0 h 570"/>
                    <a:gd name="T4" fmla="*/ 102 w 192"/>
                    <a:gd name="T5" fmla="*/ 102 h 570"/>
                    <a:gd name="T6" fmla="*/ 180 w 192"/>
                    <a:gd name="T7" fmla="*/ 0 h 570"/>
                    <a:gd name="T8" fmla="*/ 192 w 192"/>
                    <a:gd name="T9" fmla="*/ 132 h 5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570"/>
                    <a:gd name="T17" fmla="*/ 192 w 192"/>
                    <a:gd name="T18" fmla="*/ 570 h 5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570">
                      <a:moveTo>
                        <a:pt x="0" y="570"/>
                      </a:moveTo>
                      <a:lnTo>
                        <a:pt x="180" y="0"/>
                      </a:lnTo>
                      <a:lnTo>
                        <a:pt x="102" y="102"/>
                      </a:lnTo>
                      <a:lnTo>
                        <a:pt x="180" y="0"/>
                      </a:lnTo>
                      <a:lnTo>
                        <a:pt x="192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19" name="Freeform 58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14" cy="150"/>
                </a:xfrm>
                <a:custGeom>
                  <a:avLst/>
                  <a:gdLst>
                    <a:gd name="T0" fmla="*/ 0 w 414"/>
                    <a:gd name="T1" fmla="*/ 0 h 150"/>
                    <a:gd name="T2" fmla="*/ 414 w 414"/>
                    <a:gd name="T3" fmla="*/ 150 h 150"/>
                    <a:gd name="T4" fmla="*/ 342 w 414"/>
                    <a:gd name="T5" fmla="*/ 84 h 150"/>
                    <a:gd name="T6" fmla="*/ 414 w 414"/>
                    <a:gd name="T7" fmla="*/ 150 h 150"/>
                    <a:gd name="T8" fmla="*/ 318 w 414"/>
                    <a:gd name="T9" fmla="*/ 15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150"/>
                    <a:gd name="T17" fmla="*/ 414 w 41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150">
                      <a:moveTo>
                        <a:pt x="0" y="0"/>
                      </a:moveTo>
                      <a:lnTo>
                        <a:pt x="414" y="150"/>
                      </a:lnTo>
                      <a:lnTo>
                        <a:pt x="342" y="84"/>
                      </a:lnTo>
                      <a:lnTo>
                        <a:pt x="414" y="150"/>
                      </a:lnTo>
                      <a:lnTo>
                        <a:pt x="318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0" name="Freeform 590"/>
                <p:cNvSpPr>
                  <a:spLocks/>
                </p:cNvSpPr>
                <p:nvPr/>
              </p:nvSpPr>
              <p:spPr bwMode="auto">
                <a:xfrm>
                  <a:off x="2291" y="1985"/>
                  <a:ext cx="666" cy="114"/>
                </a:xfrm>
                <a:custGeom>
                  <a:avLst/>
                  <a:gdLst>
                    <a:gd name="T0" fmla="*/ 666 w 666"/>
                    <a:gd name="T1" fmla="*/ 114 h 114"/>
                    <a:gd name="T2" fmla="*/ 0 w 666"/>
                    <a:gd name="T3" fmla="*/ 36 h 114"/>
                    <a:gd name="T4" fmla="*/ 126 w 666"/>
                    <a:gd name="T5" fmla="*/ 108 h 114"/>
                    <a:gd name="T6" fmla="*/ 0 w 666"/>
                    <a:gd name="T7" fmla="*/ 36 h 114"/>
                    <a:gd name="T8" fmla="*/ 138 w 666"/>
                    <a:gd name="T9" fmla="*/ 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6"/>
                    <a:gd name="T16" fmla="*/ 0 h 114"/>
                    <a:gd name="T17" fmla="*/ 666 w 666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6" h="114">
                      <a:moveTo>
                        <a:pt x="666" y="114"/>
                      </a:moveTo>
                      <a:lnTo>
                        <a:pt x="0" y="36"/>
                      </a:lnTo>
                      <a:lnTo>
                        <a:pt x="126" y="108"/>
                      </a:lnTo>
                      <a:lnTo>
                        <a:pt x="0" y="36"/>
                      </a:lnTo>
                      <a:lnTo>
                        <a:pt x="13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1" name="Freeform 591"/>
                <p:cNvSpPr>
                  <a:spLocks/>
                </p:cNvSpPr>
                <p:nvPr/>
              </p:nvSpPr>
              <p:spPr bwMode="auto">
                <a:xfrm>
                  <a:off x="2729" y="2099"/>
                  <a:ext cx="228" cy="540"/>
                </a:xfrm>
                <a:custGeom>
                  <a:avLst/>
                  <a:gdLst>
                    <a:gd name="T0" fmla="*/ 228 w 228"/>
                    <a:gd name="T1" fmla="*/ 0 h 540"/>
                    <a:gd name="T2" fmla="*/ 0 w 228"/>
                    <a:gd name="T3" fmla="*/ 540 h 540"/>
                    <a:gd name="T4" fmla="*/ 90 w 228"/>
                    <a:gd name="T5" fmla="*/ 450 h 540"/>
                    <a:gd name="T6" fmla="*/ 0 w 228"/>
                    <a:gd name="T7" fmla="*/ 540 h 540"/>
                    <a:gd name="T8" fmla="*/ 6 w 228"/>
                    <a:gd name="T9" fmla="*/ 414 h 5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540"/>
                    <a:gd name="T17" fmla="*/ 228 w 228"/>
                    <a:gd name="T18" fmla="*/ 540 h 5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540">
                      <a:moveTo>
                        <a:pt x="228" y="0"/>
                      </a:moveTo>
                      <a:lnTo>
                        <a:pt x="0" y="540"/>
                      </a:lnTo>
                      <a:lnTo>
                        <a:pt x="90" y="450"/>
                      </a:lnTo>
                      <a:lnTo>
                        <a:pt x="0" y="540"/>
                      </a:lnTo>
                      <a:lnTo>
                        <a:pt x="6" y="4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2" name="Freeform 592"/>
                <p:cNvSpPr>
                  <a:spLocks/>
                </p:cNvSpPr>
                <p:nvPr/>
              </p:nvSpPr>
              <p:spPr bwMode="auto">
                <a:xfrm>
                  <a:off x="2957" y="1919"/>
                  <a:ext cx="138" cy="180"/>
                </a:xfrm>
                <a:custGeom>
                  <a:avLst/>
                  <a:gdLst>
                    <a:gd name="T0" fmla="*/ 0 w 138"/>
                    <a:gd name="T1" fmla="*/ 180 h 180"/>
                    <a:gd name="T2" fmla="*/ 138 w 138"/>
                    <a:gd name="T3" fmla="*/ 0 h 180"/>
                    <a:gd name="T4" fmla="*/ 96 w 138"/>
                    <a:gd name="T5" fmla="*/ 24 h 180"/>
                    <a:gd name="T6" fmla="*/ 138 w 138"/>
                    <a:gd name="T7" fmla="*/ 0 h 180"/>
                    <a:gd name="T8" fmla="*/ 126 w 138"/>
                    <a:gd name="T9" fmla="*/ 48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80"/>
                    <a:gd name="T17" fmla="*/ 138 w 138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80">
                      <a:moveTo>
                        <a:pt x="0" y="180"/>
                      </a:moveTo>
                      <a:lnTo>
                        <a:pt x="138" y="0"/>
                      </a:lnTo>
                      <a:lnTo>
                        <a:pt x="96" y="24"/>
                      </a:lnTo>
                      <a:lnTo>
                        <a:pt x="138" y="0"/>
                      </a:lnTo>
                      <a:lnTo>
                        <a:pt x="12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3" name="Freeform 59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64" cy="84"/>
                </a:xfrm>
                <a:custGeom>
                  <a:avLst/>
                  <a:gdLst>
                    <a:gd name="T0" fmla="*/ 0 w 264"/>
                    <a:gd name="T1" fmla="*/ 0 h 84"/>
                    <a:gd name="T2" fmla="*/ 264 w 264"/>
                    <a:gd name="T3" fmla="*/ 78 h 84"/>
                    <a:gd name="T4" fmla="*/ 216 w 264"/>
                    <a:gd name="T5" fmla="*/ 42 h 84"/>
                    <a:gd name="T6" fmla="*/ 264 w 264"/>
                    <a:gd name="T7" fmla="*/ 78 h 84"/>
                    <a:gd name="T8" fmla="*/ 204 w 264"/>
                    <a:gd name="T9" fmla="*/ 84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84"/>
                    <a:gd name="T17" fmla="*/ 264 w 264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84">
                      <a:moveTo>
                        <a:pt x="0" y="0"/>
                      </a:moveTo>
                      <a:lnTo>
                        <a:pt x="264" y="78"/>
                      </a:lnTo>
                      <a:lnTo>
                        <a:pt x="216" y="42"/>
                      </a:lnTo>
                      <a:lnTo>
                        <a:pt x="264" y="78"/>
                      </a:lnTo>
                      <a:lnTo>
                        <a:pt x="20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4" name="Freeform 594"/>
                <p:cNvSpPr>
                  <a:spLocks/>
                </p:cNvSpPr>
                <p:nvPr/>
              </p:nvSpPr>
              <p:spPr bwMode="auto">
                <a:xfrm>
                  <a:off x="2831" y="2099"/>
                  <a:ext cx="126" cy="60"/>
                </a:xfrm>
                <a:custGeom>
                  <a:avLst/>
                  <a:gdLst>
                    <a:gd name="T0" fmla="*/ 126 w 126"/>
                    <a:gd name="T1" fmla="*/ 0 h 60"/>
                    <a:gd name="T2" fmla="*/ 0 w 126"/>
                    <a:gd name="T3" fmla="*/ 60 h 60"/>
                    <a:gd name="T4" fmla="*/ 30 w 126"/>
                    <a:gd name="T5" fmla="*/ 60 h 60"/>
                    <a:gd name="T6" fmla="*/ 0 w 126"/>
                    <a:gd name="T7" fmla="*/ 60 h 60"/>
                    <a:gd name="T8" fmla="*/ 18 w 126"/>
                    <a:gd name="T9" fmla="*/ 36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0"/>
                    <a:gd name="T17" fmla="*/ 126 w 126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0">
                      <a:moveTo>
                        <a:pt x="126" y="0"/>
                      </a:moveTo>
                      <a:lnTo>
                        <a:pt x="0" y="60"/>
                      </a:lnTo>
                      <a:lnTo>
                        <a:pt x="30" y="60"/>
                      </a:lnTo>
                      <a:lnTo>
                        <a:pt x="0" y="60"/>
                      </a:lnTo>
                      <a:lnTo>
                        <a:pt x="1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5" name="Freeform 595"/>
                <p:cNvSpPr>
                  <a:spLocks/>
                </p:cNvSpPr>
                <p:nvPr/>
              </p:nvSpPr>
              <p:spPr bwMode="auto">
                <a:xfrm>
                  <a:off x="2903" y="2027"/>
                  <a:ext cx="54" cy="72"/>
                </a:xfrm>
                <a:custGeom>
                  <a:avLst/>
                  <a:gdLst>
                    <a:gd name="T0" fmla="*/ 54 w 54"/>
                    <a:gd name="T1" fmla="*/ 72 h 72"/>
                    <a:gd name="T2" fmla="*/ 0 w 54"/>
                    <a:gd name="T3" fmla="*/ 0 h 72"/>
                    <a:gd name="T4" fmla="*/ 6 w 54"/>
                    <a:gd name="T5" fmla="*/ 18 h 72"/>
                    <a:gd name="T6" fmla="*/ 0 w 54"/>
                    <a:gd name="T7" fmla="*/ 0 h 72"/>
                    <a:gd name="T8" fmla="*/ 18 w 54"/>
                    <a:gd name="T9" fmla="*/ 1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72"/>
                    <a:gd name="T17" fmla="*/ 54 w 54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72">
                      <a:moveTo>
                        <a:pt x="54" y="72"/>
                      </a:moveTo>
                      <a:lnTo>
                        <a:pt x="0" y="0"/>
                      </a:lnTo>
                      <a:lnTo>
                        <a:pt x="6" y="18"/>
                      </a:lnTo>
                      <a:lnTo>
                        <a:pt x="0" y="0"/>
                      </a:lnTo>
                      <a:lnTo>
                        <a:pt x="18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6" name="Freeform 596"/>
                <p:cNvSpPr>
                  <a:spLocks/>
                </p:cNvSpPr>
                <p:nvPr/>
              </p:nvSpPr>
              <p:spPr bwMode="auto">
                <a:xfrm>
                  <a:off x="2957" y="2027"/>
                  <a:ext cx="516" cy="78"/>
                </a:xfrm>
                <a:custGeom>
                  <a:avLst/>
                  <a:gdLst>
                    <a:gd name="T0" fmla="*/ 0 w 516"/>
                    <a:gd name="T1" fmla="*/ 72 h 78"/>
                    <a:gd name="T2" fmla="*/ 516 w 516"/>
                    <a:gd name="T3" fmla="*/ 30 h 78"/>
                    <a:gd name="T4" fmla="*/ 408 w 516"/>
                    <a:gd name="T5" fmla="*/ 0 h 78"/>
                    <a:gd name="T6" fmla="*/ 516 w 516"/>
                    <a:gd name="T7" fmla="*/ 30 h 78"/>
                    <a:gd name="T8" fmla="*/ 414 w 516"/>
                    <a:gd name="T9" fmla="*/ 7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8"/>
                    <a:gd name="T17" fmla="*/ 516 w 516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8">
                      <a:moveTo>
                        <a:pt x="0" y="72"/>
                      </a:moveTo>
                      <a:lnTo>
                        <a:pt x="516" y="30"/>
                      </a:lnTo>
                      <a:lnTo>
                        <a:pt x="408" y="0"/>
                      </a:lnTo>
                      <a:lnTo>
                        <a:pt x="516" y="30"/>
                      </a:lnTo>
                      <a:lnTo>
                        <a:pt x="414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7" name="Freeform 597"/>
                <p:cNvSpPr>
                  <a:spLocks/>
                </p:cNvSpPr>
                <p:nvPr/>
              </p:nvSpPr>
              <p:spPr bwMode="auto">
                <a:xfrm>
                  <a:off x="2957" y="1457"/>
                  <a:ext cx="210" cy="642"/>
                </a:xfrm>
                <a:custGeom>
                  <a:avLst/>
                  <a:gdLst>
                    <a:gd name="T0" fmla="*/ 0 w 210"/>
                    <a:gd name="T1" fmla="*/ 642 h 642"/>
                    <a:gd name="T2" fmla="*/ 198 w 210"/>
                    <a:gd name="T3" fmla="*/ 0 h 642"/>
                    <a:gd name="T4" fmla="*/ 108 w 210"/>
                    <a:gd name="T5" fmla="*/ 114 h 642"/>
                    <a:gd name="T6" fmla="*/ 198 w 210"/>
                    <a:gd name="T7" fmla="*/ 0 h 642"/>
                    <a:gd name="T8" fmla="*/ 210 w 210"/>
                    <a:gd name="T9" fmla="*/ 144 h 6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2"/>
                    <a:gd name="T17" fmla="*/ 210 w 210"/>
                    <a:gd name="T18" fmla="*/ 642 h 6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2">
                      <a:moveTo>
                        <a:pt x="0" y="642"/>
                      </a:moveTo>
                      <a:lnTo>
                        <a:pt x="198" y="0"/>
                      </a:lnTo>
                      <a:lnTo>
                        <a:pt x="108" y="114"/>
                      </a:lnTo>
                      <a:lnTo>
                        <a:pt x="198" y="0"/>
                      </a:lnTo>
                      <a:lnTo>
                        <a:pt x="210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8" name="Freeform 598"/>
                <p:cNvSpPr>
                  <a:spLocks/>
                </p:cNvSpPr>
                <p:nvPr/>
              </p:nvSpPr>
              <p:spPr bwMode="auto">
                <a:xfrm>
                  <a:off x="2855" y="1871"/>
                  <a:ext cx="102" cy="228"/>
                </a:xfrm>
                <a:custGeom>
                  <a:avLst/>
                  <a:gdLst>
                    <a:gd name="T0" fmla="*/ 102 w 102"/>
                    <a:gd name="T1" fmla="*/ 228 h 228"/>
                    <a:gd name="T2" fmla="*/ 0 w 102"/>
                    <a:gd name="T3" fmla="*/ 0 h 228"/>
                    <a:gd name="T4" fmla="*/ 0 w 102"/>
                    <a:gd name="T5" fmla="*/ 54 h 228"/>
                    <a:gd name="T6" fmla="*/ 0 w 102"/>
                    <a:gd name="T7" fmla="*/ 0 h 228"/>
                    <a:gd name="T8" fmla="*/ 36 w 102"/>
                    <a:gd name="T9" fmla="*/ 3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228"/>
                    <a:gd name="T17" fmla="*/ 102 w 102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228">
                      <a:moveTo>
                        <a:pt x="102" y="228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0" y="0"/>
                      </a:lnTo>
                      <a:lnTo>
                        <a:pt x="36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29" name="Freeform 59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258"/>
                </a:xfrm>
                <a:custGeom>
                  <a:avLst/>
                  <a:gdLst>
                    <a:gd name="T0" fmla="*/ 0 w 90"/>
                    <a:gd name="T1" fmla="*/ 0 h 258"/>
                    <a:gd name="T2" fmla="*/ 90 w 90"/>
                    <a:gd name="T3" fmla="*/ 258 h 258"/>
                    <a:gd name="T4" fmla="*/ 90 w 90"/>
                    <a:gd name="T5" fmla="*/ 198 h 258"/>
                    <a:gd name="T6" fmla="*/ 90 w 90"/>
                    <a:gd name="T7" fmla="*/ 258 h 258"/>
                    <a:gd name="T8" fmla="*/ 54 w 90"/>
                    <a:gd name="T9" fmla="*/ 21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58"/>
                    <a:gd name="T17" fmla="*/ 90 w 9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58">
                      <a:moveTo>
                        <a:pt x="0" y="0"/>
                      </a:moveTo>
                      <a:lnTo>
                        <a:pt x="90" y="258"/>
                      </a:lnTo>
                      <a:lnTo>
                        <a:pt x="90" y="198"/>
                      </a:lnTo>
                      <a:lnTo>
                        <a:pt x="90" y="258"/>
                      </a:lnTo>
                      <a:lnTo>
                        <a:pt x="54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0" name="Freeform 600"/>
                <p:cNvSpPr>
                  <a:spLocks/>
                </p:cNvSpPr>
                <p:nvPr/>
              </p:nvSpPr>
              <p:spPr bwMode="auto">
                <a:xfrm>
                  <a:off x="2183" y="2099"/>
                  <a:ext cx="774" cy="726"/>
                </a:xfrm>
                <a:custGeom>
                  <a:avLst/>
                  <a:gdLst>
                    <a:gd name="T0" fmla="*/ 774 w 774"/>
                    <a:gd name="T1" fmla="*/ 0 h 726"/>
                    <a:gd name="T2" fmla="*/ 0 w 774"/>
                    <a:gd name="T3" fmla="*/ 726 h 726"/>
                    <a:gd name="T4" fmla="*/ 210 w 774"/>
                    <a:gd name="T5" fmla="*/ 642 h 726"/>
                    <a:gd name="T6" fmla="*/ 0 w 774"/>
                    <a:gd name="T7" fmla="*/ 726 h 726"/>
                    <a:gd name="T8" fmla="*/ 96 w 774"/>
                    <a:gd name="T9" fmla="*/ 516 h 7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74"/>
                    <a:gd name="T16" fmla="*/ 0 h 726"/>
                    <a:gd name="T17" fmla="*/ 774 w 774"/>
                    <a:gd name="T18" fmla="*/ 726 h 7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74" h="726">
                      <a:moveTo>
                        <a:pt x="774" y="0"/>
                      </a:moveTo>
                      <a:lnTo>
                        <a:pt x="0" y="726"/>
                      </a:lnTo>
                      <a:lnTo>
                        <a:pt x="210" y="642"/>
                      </a:lnTo>
                      <a:lnTo>
                        <a:pt x="0" y="726"/>
                      </a:lnTo>
                      <a:lnTo>
                        <a:pt x="96" y="5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1" name="Freeform 601"/>
                <p:cNvSpPr>
                  <a:spLocks/>
                </p:cNvSpPr>
                <p:nvPr/>
              </p:nvSpPr>
              <p:spPr bwMode="auto">
                <a:xfrm>
                  <a:off x="2849" y="2099"/>
                  <a:ext cx="108" cy="186"/>
                </a:xfrm>
                <a:custGeom>
                  <a:avLst/>
                  <a:gdLst>
                    <a:gd name="T0" fmla="*/ 108 w 108"/>
                    <a:gd name="T1" fmla="*/ 0 h 186"/>
                    <a:gd name="T2" fmla="*/ 0 w 108"/>
                    <a:gd name="T3" fmla="*/ 186 h 186"/>
                    <a:gd name="T4" fmla="*/ 36 w 108"/>
                    <a:gd name="T5" fmla="*/ 156 h 186"/>
                    <a:gd name="T6" fmla="*/ 0 w 108"/>
                    <a:gd name="T7" fmla="*/ 186 h 186"/>
                    <a:gd name="T8" fmla="*/ 6 w 108"/>
                    <a:gd name="T9" fmla="*/ 13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186"/>
                    <a:gd name="T17" fmla="*/ 108 w 108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186">
                      <a:moveTo>
                        <a:pt x="108" y="0"/>
                      </a:moveTo>
                      <a:lnTo>
                        <a:pt x="0" y="186"/>
                      </a:lnTo>
                      <a:lnTo>
                        <a:pt x="36" y="156"/>
                      </a:lnTo>
                      <a:lnTo>
                        <a:pt x="0" y="186"/>
                      </a:lnTo>
                      <a:lnTo>
                        <a:pt x="6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2" name="Freeform 602"/>
                <p:cNvSpPr>
                  <a:spLocks/>
                </p:cNvSpPr>
                <p:nvPr/>
              </p:nvSpPr>
              <p:spPr bwMode="auto">
                <a:xfrm>
                  <a:off x="2825" y="2099"/>
                  <a:ext cx="132" cy="432"/>
                </a:xfrm>
                <a:custGeom>
                  <a:avLst/>
                  <a:gdLst>
                    <a:gd name="T0" fmla="*/ 132 w 132"/>
                    <a:gd name="T1" fmla="*/ 0 h 432"/>
                    <a:gd name="T2" fmla="*/ 6 w 132"/>
                    <a:gd name="T3" fmla="*/ 432 h 432"/>
                    <a:gd name="T4" fmla="*/ 66 w 132"/>
                    <a:gd name="T5" fmla="*/ 354 h 432"/>
                    <a:gd name="T6" fmla="*/ 6 w 132"/>
                    <a:gd name="T7" fmla="*/ 432 h 432"/>
                    <a:gd name="T8" fmla="*/ 0 w 132"/>
                    <a:gd name="T9" fmla="*/ 336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432"/>
                    <a:gd name="T17" fmla="*/ 132 w 13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432">
                      <a:moveTo>
                        <a:pt x="132" y="0"/>
                      </a:moveTo>
                      <a:lnTo>
                        <a:pt x="6" y="432"/>
                      </a:lnTo>
                      <a:lnTo>
                        <a:pt x="66" y="354"/>
                      </a:lnTo>
                      <a:lnTo>
                        <a:pt x="6" y="432"/>
                      </a:lnTo>
                      <a:lnTo>
                        <a:pt x="0" y="3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3" name="Freeform 603"/>
                <p:cNvSpPr>
                  <a:spLocks/>
                </p:cNvSpPr>
                <p:nvPr/>
              </p:nvSpPr>
              <p:spPr bwMode="auto">
                <a:xfrm>
                  <a:off x="2957" y="2033"/>
                  <a:ext cx="72" cy="66"/>
                </a:xfrm>
                <a:custGeom>
                  <a:avLst/>
                  <a:gdLst>
                    <a:gd name="T0" fmla="*/ 0 w 72"/>
                    <a:gd name="T1" fmla="*/ 66 h 66"/>
                    <a:gd name="T2" fmla="*/ 72 w 72"/>
                    <a:gd name="T3" fmla="*/ 0 h 66"/>
                    <a:gd name="T4" fmla="*/ 48 w 72"/>
                    <a:gd name="T5" fmla="*/ 6 h 66"/>
                    <a:gd name="T6" fmla="*/ 72 w 72"/>
                    <a:gd name="T7" fmla="*/ 0 h 66"/>
                    <a:gd name="T8" fmla="*/ 60 w 72"/>
                    <a:gd name="T9" fmla="*/ 18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66"/>
                    <a:gd name="T17" fmla="*/ 72 w 72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66">
                      <a:moveTo>
                        <a:pt x="0" y="66"/>
                      </a:moveTo>
                      <a:lnTo>
                        <a:pt x="72" y="0"/>
                      </a:lnTo>
                      <a:lnTo>
                        <a:pt x="48" y="6"/>
                      </a:lnTo>
                      <a:lnTo>
                        <a:pt x="72" y="0"/>
                      </a:lnTo>
                      <a:lnTo>
                        <a:pt x="6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4" name="Freeform 604"/>
                <p:cNvSpPr>
                  <a:spLocks/>
                </p:cNvSpPr>
                <p:nvPr/>
              </p:nvSpPr>
              <p:spPr bwMode="auto">
                <a:xfrm>
                  <a:off x="2735" y="1865"/>
                  <a:ext cx="222" cy="234"/>
                </a:xfrm>
                <a:custGeom>
                  <a:avLst/>
                  <a:gdLst>
                    <a:gd name="T0" fmla="*/ 222 w 222"/>
                    <a:gd name="T1" fmla="*/ 234 h 234"/>
                    <a:gd name="T2" fmla="*/ 0 w 222"/>
                    <a:gd name="T3" fmla="*/ 0 h 234"/>
                    <a:gd name="T4" fmla="*/ 24 w 222"/>
                    <a:gd name="T5" fmla="*/ 60 h 234"/>
                    <a:gd name="T6" fmla="*/ 0 w 222"/>
                    <a:gd name="T7" fmla="*/ 0 h 234"/>
                    <a:gd name="T8" fmla="*/ 66 w 222"/>
                    <a:gd name="T9" fmla="*/ 3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234"/>
                    <a:gd name="T17" fmla="*/ 222 w 222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234">
                      <a:moveTo>
                        <a:pt x="222" y="234"/>
                      </a:moveTo>
                      <a:lnTo>
                        <a:pt x="0" y="0"/>
                      </a:lnTo>
                      <a:lnTo>
                        <a:pt x="24" y="60"/>
                      </a:lnTo>
                      <a:lnTo>
                        <a:pt x="0" y="0"/>
                      </a:lnTo>
                      <a:lnTo>
                        <a:pt x="6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5" name="Freeform 605"/>
                <p:cNvSpPr>
                  <a:spLocks/>
                </p:cNvSpPr>
                <p:nvPr/>
              </p:nvSpPr>
              <p:spPr bwMode="auto">
                <a:xfrm>
                  <a:off x="2453" y="2099"/>
                  <a:ext cx="504" cy="318"/>
                </a:xfrm>
                <a:custGeom>
                  <a:avLst/>
                  <a:gdLst>
                    <a:gd name="T0" fmla="*/ 504 w 504"/>
                    <a:gd name="T1" fmla="*/ 0 h 318"/>
                    <a:gd name="T2" fmla="*/ 0 w 504"/>
                    <a:gd name="T3" fmla="*/ 318 h 318"/>
                    <a:gd name="T4" fmla="*/ 126 w 504"/>
                    <a:gd name="T5" fmla="*/ 294 h 318"/>
                    <a:gd name="T6" fmla="*/ 0 w 504"/>
                    <a:gd name="T7" fmla="*/ 318 h 318"/>
                    <a:gd name="T8" fmla="*/ 78 w 504"/>
                    <a:gd name="T9" fmla="*/ 216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4"/>
                    <a:gd name="T16" fmla="*/ 0 h 318"/>
                    <a:gd name="T17" fmla="*/ 504 w 504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4" h="318">
                      <a:moveTo>
                        <a:pt x="504" y="0"/>
                      </a:moveTo>
                      <a:lnTo>
                        <a:pt x="0" y="318"/>
                      </a:lnTo>
                      <a:lnTo>
                        <a:pt x="126" y="294"/>
                      </a:lnTo>
                      <a:lnTo>
                        <a:pt x="0" y="318"/>
                      </a:lnTo>
                      <a:lnTo>
                        <a:pt x="78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6" name="Freeform 606"/>
                <p:cNvSpPr>
                  <a:spLocks/>
                </p:cNvSpPr>
                <p:nvPr/>
              </p:nvSpPr>
              <p:spPr bwMode="auto">
                <a:xfrm>
                  <a:off x="2861" y="2099"/>
                  <a:ext cx="96" cy="396"/>
                </a:xfrm>
                <a:custGeom>
                  <a:avLst/>
                  <a:gdLst>
                    <a:gd name="T0" fmla="*/ 96 w 96"/>
                    <a:gd name="T1" fmla="*/ 0 h 396"/>
                    <a:gd name="T2" fmla="*/ 18 w 96"/>
                    <a:gd name="T3" fmla="*/ 396 h 396"/>
                    <a:gd name="T4" fmla="*/ 66 w 96"/>
                    <a:gd name="T5" fmla="*/ 324 h 396"/>
                    <a:gd name="T6" fmla="*/ 18 w 96"/>
                    <a:gd name="T7" fmla="*/ 396 h 396"/>
                    <a:gd name="T8" fmla="*/ 0 w 96"/>
                    <a:gd name="T9" fmla="*/ 312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396"/>
                    <a:gd name="T17" fmla="*/ 96 w 96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396">
                      <a:moveTo>
                        <a:pt x="96" y="0"/>
                      </a:moveTo>
                      <a:lnTo>
                        <a:pt x="18" y="396"/>
                      </a:lnTo>
                      <a:lnTo>
                        <a:pt x="66" y="324"/>
                      </a:lnTo>
                      <a:lnTo>
                        <a:pt x="18" y="396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7" name="Freeform 607"/>
                <p:cNvSpPr>
                  <a:spLocks/>
                </p:cNvSpPr>
                <p:nvPr/>
              </p:nvSpPr>
              <p:spPr bwMode="auto">
                <a:xfrm>
                  <a:off x="2957" y="1637"/>
                  <a:ext cx="378" cy="462"/>
                </a:xfrm>
                <a:custGeom>
                  <a:avLst/>
                  <a:gdLst>
                    <a:gd name="T0" fmla="*/ 0 w 378"/>
                    <a:gd name="T1" fmla="*/ 462 h 462"/>
                    <a:gd name="T2" fmla="*/ 378 w 378"/>
                    <a:gd name="T3" fmla="*/ 0 h 462"/>
                    <a:gd name="T4" fmla="*/ 264 w 378"/>
                    <a:gd name="T5" fmla="*/ 60 h 462"/>
                    <a:gd name="T6" fmla="*/ 378 w 378"/>
                    <a:gd name="T7" fmla="*/ 0 h 462"/>
                    <a:gd name="T8" fmla="*/ 342 w 378"/>
                    <a:gd name="T9" fmla="*/ 120 h 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462"/>
                    <a:gd name="T17" fmla="*/ 378 w 378"/>
                    <a:gd name="T18" fmla="*/ 462 h 4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462">
                      <a:moveTo>
                        <a:pt x="0" y="462"/>
                      </a:moveTo>
                      <a:lnTo>
                        <a:pt x="378" y="0"/>
                      </a:lnTo>
                      <a:lnTo>
                        <a:pt x="264" y="60"/>
                      </a:lnTo>
                      <a:lnTo>
                        <a:pt x="378" y="0"/>
                      </a:lnTo>
                      <a:lnTo>
                        <a:pt x="34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8" name="Freeform 60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426"/>
                </a:xfrm>
                <a:custGeom>
                  <a:avLst/>
                  <a:gdLst>
                    <a:gd name="T0" fmla="*/ 0 w 90"/>
                    <a:gd name="T1" fmla="*/ 0 h 426"/>
                    <a:gd name="T2" fmla="*/ 72 w 90"/>
                    <a:gd name="T3" fmla="*/ 426 h 426"/>
                    <a:gd name="T4" fmla="*/ 90 w 90"/>
                    <a:gd name="T5" fmla="*/ 336 h 426"/>
                    <a:gd name="T6" fmla="*/ 72 w 90"/>
                    <a:gd name="T7" fmla="*/ 426 h 426"/>
                    <a:gd name="T8" fmla="*/ 24 w 90"/>
                    <a:gd name="T9" fmla="*/ 348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426"/>
                    <a:gd name="T17" fmla="*/ 90 w 90"/>
                    <a:gd name="T18" fmla="*/ 426 h 4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426">
                      <a:moveTo>
                        <a:pt x="0" y="0"/>
                      </a:moveTo>
                      <a:lnTo>
                        <a:pt x="72" y="426"/>
                      </a:lnTo>
                      <a:lnTo>
                        <a:pt x="90" y="336"/>
                      </a:lnTo>
                      <a:lnTo>
                        <a:pt x="72" y="426"/>
                      </a:lnTo>
                      <a:lnTo>
                        <a:pt x="24" y="3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39" name="Freeform 60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22" cy="780"/>
                </a:xfrm>
                <a:custGeom>
                  <a:avLst/>
                  <a:gdLst>
                    <a:gd name="T0" fmla="*/ 0 w 222"/>
                    <a:gd name="T1" fmla="*/ 0 h 780"/>
                    <a:gd name="T2" fmla="*/ 204 w 222"/>
                    <a:gd name="T3" fmla="*/ 780 h 780"/>
                    <a:gd name="T4" fmla="*/ 222 w 222"/>
                    <a:gd name="T5" fmla="*/ 606 h 780"/>
                    <a:gd name="T6" fmla="*/ 204 w 222"/>
                    <a:gd name="T7" fmla="*/ 780 h 780"/>
                    <a:gd name="T8" fmla="*/ 96 w 222"/>
                    <a:gd name="T9" fmla="*/ 642 h 7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780"/>
                    <a:gd name="T17" fmla="*/ 222 w 222"/>
                    <a:gd name="T18" fmla="*/ 780 h 7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780">
                      <a:moveTo>
                        <a:pt x="0" y="0"/>
                      </a:moveTo>
                      <a:lnTo>
                        <a:pt x="204" y="780"/>
                      </a:lnTo>
                      <a:lnTo>
                        <a:pt x="222" y="606"/>
                      </a:lnTo>
                      <a:lnTo>
                        <a:pt x="204" y="780"/>
                      </a:lnTo>
                      <a:lnTo>
                        <a:pt x="96" y="6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0" name="Freeform 610"/>
                <p:cNvSpPr>
                  <a:spLocks/>
                </p:cNvSpPr>
                <p:nvPr/>
              </p:nvSpPr>
              <p:spPr bwMode="auto">
                <a:xfrm>
                  <a:off x="2747" y="1115"/>
                  <a:ext cx="210" cy="984"/>
                </a:xfrm>
                <a:custGeom>
                  <a:avLst/>
                  <a:gdLst>
                    <a:gd name="T0" fmla="*/ 210 w 210"/>
                    <a:gd name="T1" fmla="*/ 984 h 984"/>
                    <a:gd name="T2" fmla="*/ 48 w 210"/>
                    <a:gd name="T3" fmla="*/ 0 h 984"/>
                    <a:gd name="T4" fmla="*/ 0 w 210"/>
                    <a:gd name="T5" fmla="*/ 210 h 984"/>
                    <a:gd name="T6" fmla="*/ 48 w 210"/>
                    <a:gd name="T7" fmla="*/ 0 h 984"/>
                    <a:gd name="T8" fmla="*/ 156 w 210"/>
                    <a:gd name="T9" fmla="*/ 180 h 9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984"/>
                    <a:gd name="T17" fmla="*/ 210 w 210"/>
                    <a:gd name="T18" fmla="*/ 984 h 9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984">
                      <a:moveTo>
                        <a:pt x="210" y="984"/>
                      </a:moveTo>
                      <a:lnTo>
                        <a:pt x="48" y="0"/>
                      </a:lnTo>
                      <a:lnTo>
                        <a:pt x="0" y="210"/>
                      </a:lnTo>
                      <a:lnTo>
                        <a:pt x="48" y="0"/>
                      </a:lnTo>
                      <a:lnTo>
                        <a:pt x="156" y="18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1" name="Freeform 61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38" cy="348"/>
                </a:xfrm>
                <a:custGeom>
                  <a:avLst/>
                  <a:gdLst>
                    <a:gd name="T0" fmla="*/ 0 w 138"/>
                    <a:gd name="T1" fmla="*/ 0 h 348"/>
                    <a:gd name="T2" fmla="*/ 132 w 138"/>
                    <a:gd name="T3" fmla="*/ 348 h 348"/>
                    <a:gd name="T4" fmla="*/ 138 w 138"/>
                    <a:gd name="T5" fmla="*/ 270 h 348"/>
                    <a:gd name="T6" fmla="*/ 132 w 138"/>
                    <a:gd name="T7" fmla="*/ 348 h 348"/>
                    <a:gd name="T8" fmla="*/ 78 w 138"/>
                    <a:gd name="T9" fmla="*/ 288 h 3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348"/>
                    <a:gd name="T17" fmla="*/ 138 w 138"/>
                    <a:gd name="T18" fmla="*/ 348 h 3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348">
                      <a:moveTo>
                        <a:pt x="0" y="0"/>
                      </a:moveTo>
                      <a:lnTo>
                        <a:pt x="132" y="348"/>
                      </a:lnTo>
                      <a:lnTo>
                        <a:pt x="138" y="270"/>
                      </a:lnTo>
                      <a:lnTo>
                        <a:pt x="132" y="348"/>
                      </a:lnTo>
                      <a:lnTo>
                        <a:pt x="78" y="28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2" name="Freeform 61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70" cy="90"/>
                </a:xfrm>
                <a:custGeom>
                  <a:avLst/>
                  <a:gdLst>
                    <a:gd name="T0" fmla="*/ 0 w 270"/>
                    <a:gd name="T1" fmla="*/ 0 h 90"/>
                    <a:gd name="T2" fmla="*/ 270 w 270"/>
                    <a:gd name="T3" fmla="*/ 84 h 90"/>
                    <a:gd name="T4" fmla="*/ 222 w 270"/>
                    <a:gd name="T5" fmla="*/ 42 h 90"/>
                    <a:gd name="T6" fmla="*/ 270 w 270"/>
                    <a:gd name="T7" fmla="*/ 84 h 90"/>
                    <a:gd name="T8" fmla="*/ 210 w 270"/>
                    <a:gd name="T9" fmla="*/ 90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90"/>
                    <a:gd name="T17" fmla="*/ 270 w 270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90">
                      <a:moveTo>
                        <a:pt x="0" y="0"/>
                      </a:moveTo>
                      <a:lnTo>
                        <a:pt x="270" y="84"/>
                      </a:lnTo>
                      <a:lnTo>
                        <a:pt x="222" y="42"/>
                      </a:lnTo>
                      <a:lnTo>
                        <a:pt x="270" y="84"/>
                      </a:lnTo>
                      <a:lnTo>
                        <a:pt x="210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3" name="Freeform 61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18" cy="114"/>
                </a:xfrm>
                <a:custGeom>
                  <a:avLst/>
                  <a:gdLst>
                    <a:gd name="T0" fmla="*/ 0 w 318"/>
                    <a:gd name="T1" fmla="*/ 0 h 114"/>
                    <a:gd name="T2" fmla="*/ 318 w 318"/>
                    <a:gd name="T3" fmla="*/ 108 h 114"/>
                    <a:gd name="T4" fmla="*/ 264 w 318"/>
                    <a:gd name="T5" fmla="*/ 60 h 114"/>
                    <a:gd name="T6" fmla="*/ 318 w 318"/>
                    <a:gd name="T7" fmla="*/ 108 h 114"/>
                    <a:gd name="T8" fmla="*/ 246 w 318"/>
                    <a:gd name="T9" fmla="*/ 11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8"/>
                    <a:gd name="T16" fmla="*/ 0 h 114"/>
                    <a:gd name="T17" fmla="*/ 318 w 318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8" h="114">
                      <a:moveTo>
                        <a:pt x="0" y="0"/>
                      </a:moveTo>
                      <a:lnTo>
                        <a:pt x="318" y="108"/>
                      </a:lnTo>
                      <a:lnTo>
                        <a:pt x="264" y="60"/>
                      </a:lnTo>
                      <a:lnTo>
                        <a:pt x="318" y="108"/>
                      </a:lnTo>
                      <a:lnTo>
                        <a:pt x="24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4" name="Freeform 614"/>
                <p:cNvSpPr>
                  <a:spLocks/>
                </p:cNvSpPr>
                <p:nvPr/>
              </p:nvSpPr>
              <p:spPr bwMode="auto">
                <a:xfrm>
                  <a:off x="2957" y="1787"/>
                  <a:ext cx="414" cy="312"/>
                </a:xfrm>
                <a:custGeom>
                  <a:avLst/>
                  <a:gdLst>
                    <a:gd name="T0" fmla="*/ 0 w 414"/>
                    <a:gd name="T1" fmla="*/ 312 h 312"/>
                    <a:gd name="T2" fmla="*/ 414 w 414"/>
                    <a:gd name="T3" fmla="*/ 0 h 312"/>
                    <a:gd name="T4" fmla="*/ 306 w 414"/>
                    <a:gd name="T5" fmla="*/ 30 h 312"/>
                    <a:gd name="T6" fmla="*/ 414 w 414"/>
                    <a:gd name="T7" fmla="*/ 0 h 312"/>
                    <a:gd name="T8" fmla="*/ 354 w 414"/>
                    <a:gd name="T9" fmla="*/ 96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312"/>
                    <a:gd name="T17" fmla="*/ 414 w 414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312">
                      <a:moveTo>
                        <a:pt x="0" y="312"/>
                      </a:moveTo>
                      <a:lnTo>
                        <a:pt x="414" y="0"/>
                      </a:lnTo>
                      <a:lnTo>
                        <a:pt x="306" y="30"/>
                      </a:lnTo>
                      <a:lnTo>
                        <a:pt x="414" y="0"/>
                      </a:lnTo>
                      <a:lnTo>
                        <a:pt x="354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5" name="Freeform 61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6" cy="90"/>
                </a:xfrm>
                <a:custGeom>
                  <a:avLst/>
                  <a:gdLst>
                    <a:gd name="T0" fmla="*/ 0 w 66"/>
                    <a:gd name="T1" fmla="*/ 0 h 90"/>
                    <a:gd name="T2" fmla="*/ 66 w 66"/>
                    <a:gd name="T3" fmla="*/ 90 h 90"/>
                    <a:gd name="T4" fmla="*/ 60 w 66"/>
                    <a:gd name="T5" fmla="*/ 66 h 90"/>
                    <a:gd name="T6" fmla="*/ 66 w 66"/>
                    <a:gd name="T7" fmla="*/ 90 h 90"/>
                    <a:gd name="T8" fmla="*/ 48 w 66"/>
                    <a:gd name="T9" fmla="*/ 78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90"/>
                    <a:gd name="T17" fmla="*/ 66 w 66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90">
                      <a:moveTo>
                        <a:pt x="0" y="0"/>
                      </a:moveTo>
                      <a:lnTo>
                        <a:pt x="66" y="90"/>
                      </a:lnTo>
                      <a:lnTo>
                        <a:pt x="60" y="66"/>
                      </a:lnTo>
                      <a:lnTo>
                        <a:pt x="66" y="90"/>
                      </a:lnTo>
                      <a:lnTo>
                        <a:pt x="48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6" name="Freeform 61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8" cy="54"/>
                </a:xfrm>
                <a:custGeom>
                  <a:avLst/>
                  <a:gdLst>
                    <a:gd name="T0" fmla="*/ 0 w 78"/>
                    <a:gd name="T1" fmla="*/ 0 h 54"/>
                    <a:gd name="T2" fmla="*/ 78 w 78"/>
                    <a:gd name="T3" fmla="*/ 54 h 54"/>
                    <a:gd name="T4" fmla="*/ 66 w 78"/>
                    <a:gd name="T5" fmla="*/ 36 h 54"/>
                    <a:gd name="T6" fmla="*/ 78 w 78"/>
                    <a:gd name="T7" fmla="*/ 54 h 54"/>
                    <a:gd name="T8" fmla="*/ 60 w 78"/>
                    <a:gd name="T9" fmla="*/ 48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54"/>
                    <a:gd name="T17" fmla="*/ 78 w 78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54">
                      <a:moveTo>
                        <a:pt x="0" y="0"/>
                      </a:moveTo>
                      <a:lnTo>
                        <a:pt x="78" y="54"/>
                      </a:lnTo>
                      <a:lnTo>
                        <a:pt x="66" y="36"/>
                      </a:lnTo>
                      <a:lnTo>
                        <a:pt x="78" y="54"/>
                      </a:lnTo>
                      <a:lnTo>
                        <a:pt x="6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7" name="Freeform 617"/>
                <p:cNvSpPr>
                  <a:spLocks/>
                </p:cNvSpPr>
                <p:nvPr/>
              </p:nvSpPr>
              <p:spPr bwMode="auto">
                <a:xfrm>
                  <a:off x="2921" y="1883"/>
                  <a:ext cx="36" cy="216"/>
                </a:xfrm>
                <a:custGeom>
                  <a:avLst/>
                  <a:gdLst>
                    <a:gd name="T0" fmla="*/ 36 w 36"/>
                    <a:gd name="T1" fmla="*/ 216 h 216"/>
                    <a:gd name="T2" fmla="*/ 12 w 36"/>
                    <a:gd name="T3" fmla="*/ 0 h 216"/>
                    <a:gd name="T4" fmla="*/ 0 w 36"/>
                    <a:gd name="T5" fmla="*/ 42 h 216"/>
                    <a:gd name="T6" fmla="*/ 12 w 36"/>
                    <a:gd name="T7" fmla="*/ 0 h 216"/>
                    <a:gd name="T8" fmla="*/ 36 w 36"/>
                    <a:gd name="T9" fmla="*/ 4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16"/>
                    <a:gd name="T17" fmla="*/ 36 w 3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16">
                      <a:moveTo>
                        <a:pt x="36" y="216"/>
                      </a:moveTo>
                      <a:lnTo>
                        <a:pt x="12" y="0"/>
                      </a:lnTo>
                      <a:lnTo>
                        <a:pt x="0" y="42"/>
                      </a:lnTo>
                      <a:lnTo>
                        <a:pt x="12" y="0"/>
                      </a:lnTo>
                      <a:lnTo>
                        <a:pt x="3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8" name="Freeform 618"/>
                <p:cNvSpPr>
                  <a:spLocks/>
                </p:cNvSpPr>
                <p:nvPr/>
              </p:nvSpPr>
              <p:spPr bwMode="auto">
                <a:xfrm>
                  <a:off x="2711" y="2099"/>
                  <a:ext cx="246" cy="240"/>
                </a:xfrm>
                <a:custGeom>
                  <a:avLst/>
                  <a:gdLst>
                    <a:gd name="T0" fmla="*/ 246 w 246"/>
                    <a:gd name="T1" fmla="*/ 0 h 240"/>
                    <a:gd name="T2" fmla="*/ 0 w 246"/>
                    <a:gd name="T3" fmla="*/ 240 h 240"/>
                    <a:gd name="T4" fmla="*/ 72 w 246"/>
                    <a:gd name="T5" fmla="*/ 216 h 240"/>
                    <a:gd name="T6" fmla="*/ 0 w 246"/>
                    <a:gd name="T7" fmla="*/ 240 h 240"/>
                    <a:gd name="T8" fmla="*/ 30 w 246"/>
                    <a:gd name="T9" fmla="*/ 174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240"/>
                    <a:gd name="T17" fmla="*/ 246 w 24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240">
                      <a:moveTo>
                        <a:pt x="246" y="0"/>
                      </a:moveTo>
                      <a:lnTo>
                        <a:pt x="0" y="240"/>
                      </a:lnTo>
                      <a:lnTo>
                        <a:pt x="72" y="216"/>
                      </a:lnTo>
                      <a:lnTo>
                        <a:pt x="0" y="240"/>
                      </a:lnTo>
                      <a:lnTo>
                        <a:pt x="3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49" name="Freeform 619"/>
                <p:cNvSpPr>
                  <a:spLocks/>
                </p:cNvSpPr>
                <p:nvPr/>
              </p:nvSpPr>
              <p:spPr bwMode="auto">
                <a:xfrm>
                  <a:off x="2939" y="2099"/>
                  <a:ext cx="36" cy="222"/>
                </a:xfrm>
                <a:custGeom>
                  <a:avLst/>
                  <a:gdLst>
                    <a:gd name="T0" fmla="*/ 18 w 36"/>
                    <a:gd name="T1" fmla="*/ 0 h 222"/>
                    <a:gd name="T2" fmla="*/ 18 w 36"/>
                    <a:gd name="T3" fmla="*/ 222 h 222"/>
                    <a:gd name="T4" fmla="*/ 36 w 36"/>
                    <a:gd name="T5" fmla="*/ 174 h 222"/>
                    <a:gd name="T6" fmla="*/ 18 w 36"/>
                    <a:gd name="T7" fmla="*/ 222 h 222"/>
                    <a:gd name="T8" fmla="*/ 0 w 36"/>
                    <a:gd name="T9" fmla="*/ 174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22"/>
                    <a:gd name="T17" fmla="*/ 36 w 36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22">
                      <a:moveTo>
                        <a:pt x="18" y="0"/>
                      </a:moveTo>
                      <a:lnTo>
                        <a:pt x="18" y="222"/>
                      </a:lnTo>
                      <a:lnTo>
                        <a:pt x="36" y="174"/>
                      </a:lnTo>
                      <a:lnTo>
                        <a:pt x="18" y="222"/>
                      </a:lnTo>
                      <a:lnTo>
                        <a:pt x="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0" name="Freeform 620"/>
                <p:cNvSpPr>
                  <a:spLocks/>
                </p:cNvSpPr>
                <p:nvPr/>
              </p:nvSpPr>
              <p:spPr bwMode="auto">
                <a:xfrm>
                  <a:off x="2501" y="1829"/>
                  <a:ext cx="456" cy="270"/>
                </a:xfrm>
                <a:custGeom>
                  <a:avLst/>
                  <a:gdLst>
                    <a:gd name="T0" fmla="*/ 456 w 456"/>
                    <a:gd name="T1" fmla="*/ 270 h 270"/>
                    <a:gd name="T2" fmla="*/ 0 w 456"/>
                    <a:gd name="T3" fmla="*/ 0 h 270"/>
                    <a:gd name="T4" fmla="*/ 72 w 456"/>
                    <a:gd name="T5" fmla="*/ 90 h 270"/>
                    <a:gd name="T6" fmla="*/ 0 w 456"/>
                    <a:gd name="T7" fmla="*/ 0 h 270"/>
                    <a:gd name="T8" fmla="*/ 114 w 456"/>
                    <a:gd name="T9" fmla="*/ 18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6"/>
                    <a:gd name="T16" fmla="*/ 0 h 270"/>
                    <a:gd name="T17" fmla="*/ 456 w 456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6" h="270">
                      <a:moveTo>
                        <a:pt x="456" y="270"/>
                      </a:moveTo>
                      <a:lnTo>
                        <a:pt x="0" y="0"/>
                      </a:lnTo>
                      <a:lnTo>
                        <a:pt x="72" y="90"/>
                      </a:lnTo>
                      <a:lnTo>
                        <a:pt x="0" y="0"/>
                      </a:lnTo>
                      <a:lnTo>
                        <a:pt x="114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1" name="Freeform 621"/>
                <p:cNvSpPr>
                  <a:spLocks/>
                </p:cNvSpPr>
                <p:nvPr/>
              </p:nvSpPr>
              <p:spPr bwMode="auto">
                <a:xfrm>
                  <a:off x="2855" y="2099"/>
                  <a:ext cx="102" cy="480"/>
                </a:xfrm>
                <a:custGeom>
                  <a:avLst/>
                  <a:gdLst>
                    <a:gd name="T0" fmla="*/ 102 w 102"/>
                    <a:gd name="T1" fmla="*/ 0 h 480"/>
                    <a:gd name="T2" fmla="*/ 18 w 102"/>
                    <a:gd name="T3" fmla="*/ 480 h 480"/>
                    <a:gd name="T4" fmla="*/ 78 w 102"/>
                    <a:gd name="T5" fmla="*/ 390 h 480"/>
                    <a:gd name="T6" fmla="*/ 18 w 102"/>
                    <a:gd name="T7" fmla="*/ 480 h 480"/>
                    <a:gd name="T8" fmla="*/ 0 w 102"/>
                    <a:gd name="T9" fmla="*/ 372 h 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480"/>
                    <a:gd name="T17" fmla="*/ 102 w 102"/>
                    <a:gd name="T18" fmla="*/ 480 h 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480">
                      <a:moveTo>
                        <a:pt x="102" y="0"/>
                      </a:moveTo>
                      <a:lnTo>
                        <a:pt x="18" y="480"/>
                      </a:lnTo>
                      <a:lnTo>
                        <a:pt x="78" y="390"/>
                      </a:lnTo>
                      <a:lnTo>
                        <a:pt x="18" y="480"/>
                      </a:lnTo>
                      <a:lnTo>
                        <a:pt x="0" y="3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2" name="Freeform 622"/>
                <p:cNvSpPr>
                  <a:spLocks/>
                </p:cNvSpPr>
                <p:nvPr/>
              </p:nvSpPr>
              <p:spPr bwMode="auto">
                <a:xfrm>
                  <a:off x="2837" y="2099"/>
                  <a:ext cx="120" cy="42"/>
                </a:xfrm>
                <a:custGeom>
                  <a:avLst/>
                  <a:gdLst>
                    <a:gd name="T0" fmla="*/ 120 w 120"/>
                    <a:gd name="T1" fmla="*/ 0 h 42"/>
                    <a:gd name="T2" fmla="*/ 0 w 120"/>
                    <a:gd name="T3" fmla="*/ 42 h 42"/>
                    <a:gd name="T4" fmla="*/ 24 w 120"/>
                    <a:gd name="T5" fmla="*/ 42 h 42"/>
                    <a:gd name="T6" fmla="*/ 0 w 120"/>
                    <a:gd name="T7" fmla="*/ 42 h 42"/>
                    <a:gd name="T8" fmla="*/ 18 w 120"/>
                    <a:gd name="T9" fmla="*/ 24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42"/>
                    <a:gd name="T17" fmla="*/ 120 w 120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42">
                      <a:moveTo>
                        <a:pt x="120" y="0"/>
                      </a:moveTo>
                      <a:lnTo>
                        <a:pt x="0" y="42"/>
                      </a:lnTo>
                      <a:lnTo>
                        <a:pt x="24" y="42"/>
                      </a:lnTo>
                      <a:lnTo>
                        <a:pt x="0" y="42"/>
                      </a:lnTo>
                      <a:lnTo>
                        <a:pt x="1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3" name="Freeform 623"/>
                <p:cNvSpPr>
                  <a:spLocks/>
                </p:cNvSpPr>
                <p:nvPr/>
              </p:nvSpPr>
              <p:spPr bwMode="auto">
                <a:xfrm>
                  <a:off x="2243" y="2099"/>
                  <a:ext cx="714" cy="414"/>
                </a:xfrm>
                <a:custGeom>
                  <a:avLst/>
                  <a:gdLst>
                    <a:gd name="T0" fmla="*/ 714 w 714"/>
                    <a:gd name="T1" fmla="*/ 0 h 414"/>
                    <a:gd name="T2" fmla="*/ 0 w 714"/>
                    <a:gd name="T3" fmla="*/ 414 h 414"/>
                    <a:gd name="T4" fmla="*/ 174 w 714"/>
                    <a:gd name="T5" fmla="*/ 390 h 414"/>
                    <a:gd name="T6" fmla="*/ 0 w 714"/>
                    <a:gd name="T7" fmla="*/ 414 h 414"/>
                    <a:gd name="T8" fmla="*/ 108 w 714"/>
                    <a:gd name="T9" fmla="*/ 270 h 4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4"/>
                    <a:gd name="T16" fmla="*/ 0 h 414"/>
                    <a:gd name="T17" fmla="*/ 714 w 714"/>
                    <a:gd name="T18" fmla="*/ 414 h 4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4" h="414">
                      <a:moveTo>
                        <a:pt x="714" y="0"/>
                      </a:moveTo>
                      <a:lnTo>
                        <a:pt x="0" y="414"/>
                      </a:lnTo>
                      <a:lnTo>
                        <a:pt x="174" y="390"/>
                      </a:lnTo>
                      <a:lnTo>
                        <a:pt x="0" y="414"/>
                      </a:lnTo>
                      <a:lnTo>
                        <a:pt x="108" y="27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4" name="Freeform 624"/>
                <p:cNvSpPr>
                  <a:spLocks/>
                </p:cNvSpPr>
                <p:nvPr/>
              </p:nvSpPr>
              <p:spPr bwMode="auto">
                <a:xfrm>
                  <a:off x="2399" y="1757"/>
                  <a:ext cx="558" cy="342"/>
                </a:xfrm>
                <a:custGeom>
                  <a:avLst/>
                  <a:gdLst>
                    <a:gd name="T0" fmla="*/ 558 w 558"/>
                    <a:gd name="T1" fmla="*/ 342 h 342"/>
                    <a:gd name="T2" fmla="*/ 0 w 558"/>
                    <a:gd name="T3" fmla="*/ 0 h 342"/>
                    <a:gd name="T4" fmla="*/ 84 w 558"/>
                    <a:gd name="T5" fmla="*/ 114 h 342"/>
                    <a:gd name="T6" fmla="*/ 0 w 558"/>
                    <a:gd name="T7" fmla="*/ 0 h 342"/>
                    <a:gd name="T8" fmla="*/ 138 w 558"/>
                    <a:gd name="T9" fmla="*/ 24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8"/>
                    <a:gd name="T16" fmla="*/ 0 h 342"/>
                    <a:gd name="T17" fmla="*/ 558 w 558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8" h="342">
                      <a:moveTo>
                        <a:pt x="558" y="342"/>
                      </a:moveTo>
                      <a:lnTo>
                        <a:pt x="0" y="0"/>
                      </a:lnTo>
                      <a:lnTo>
                        <a:pt x="84" y="114"/>
                      </a:lnTo>
                      <a:lnTo>
                        <a:pt x="0" y="0"/>
                      </a:lnTo>
                      <a:lnTo>
                        <a:pt x="13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5" name="Freeform 625"/>
                <p:cNvSpPr>
                  <a:spLocks/>
                </p:cNvSpPr>
                <p:nvPr/>
              </p:nvSpPr>
              <p:spPr bwMode="auto">
                <a:xfrm>
                  <a:off x="2897" y="1757"/>
                  <a:ext cx="60" cy="342"/>
                </a:xfrm>
                <a:custGeom>
                  <a:avLst/>
                  <a:gdLst>
                    <a:gd name="T0" fmla="*/ 60 w 60"/>
                    <a:gd name="T1" fmla="*/ 342 h 342"/>
                    <a:gd name="T2" fmla="*/ 18 w 60"/>
                    <a:gd name="T3" fmla="*/ 0 h 342"/>
                    <a:gd name="T4" fmla="*/ 0 w 60"/>
                    <a:gd name="T5" fmla="*/ 72 h 342"/>
                    <a:gd name="T6" fmla="*/ 18 w 60"/>
                    <a:gd name="T7" fmla="*/ 0 h 342"/>
                    <a:gd name="T8" fmla="*/ 54 w 60"/>
                    <a:gd name="T9" fmla="*/ 60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342"/>
                    <a:gd name="T17" fmla="*/ 60 w 60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342">
                      <a:moveTo>
                        <a:pt x="60" y="342"/>
                      </a:moveTo>
                      <a:lnTo>
                        <a:pt x="18" y="0"/>
                      </a:lnTo>
                      <a:lnTo>
                        <a:pt x="0" y="72"/>
                      </a:lnTo>
                      <a:lnTo>
                        <a:pt x="18" y="0"/>
                      </a:lnTo>
                      <a:lnTo>
                        <a:pt x="5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6" name="Freeform 626"/>
                <p:cNvSpPr>
                  <a:spLocks/>
                </p:cNvSpPr>
                <p:nvPr/>
              </p:nvSpPr>
              <p:spPr bwMode="auto">
                <a:xfrm>
                  <a:off x="2957" y="1949"/>
                  <a:ext cx="174" cy="150"/>
                </a:xfrm>
                <a:custGeom>
                  <a:avLst/>
                  <a:gdLst>
                    <a:gd name="T0" fmla="*/ 0 w 174"/>
                    <a:gd name="T1" fmla="*/ 150 h 150"/>
                    <a:gd name="T2" fmla="*/ 174 w 174"/>
                    <a:gd name="T3" fmla="*/ 0 h 150"/>
                    <a:gd name="T4" fmla="*/ 126 w 174"/>
                    <a:gd name="T5" fmla="*/ 18 h 150"/>
                    <a:gd name="T6" fmla="*/ 174 w 174"/>
                    <a:gd name="T7" fmla="*/ 0 h 150"/>
                    <a:gd name="T8" fmla="*/ 150 w 174"/>
                    <a:gd name="T9" fmla="*/ 42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150"/>
                    <a:gd name="T17" fmla="*/ 174 w 17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150">
                      <a:moveTo>
                        <a:pt x="0" y="150"/>
                      </a:moveTo>
                      <a:lnTo>
                        <a:pt x="174" y="0"/>
                      </a:lnTo>
                      <a:lnTo>
                        <a:pt x="126" y="18"/>
                      </a:lnTo>
                      <a:lnTo>
                        <a:pt x="174" y="0"/>
                      </a:lnTo>
                      <a:lnTo>
                        <a:pt x="150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7" name="Freeform 627"/>
                <p:cNvSpPr>
                  <a:spLocks/>
                </p:cNvSpPr>
                <p:nvPr/>
              </p:nvSpPr>
              <p:spPr bwMode="auto">
                <a:xfrm>
                  <a:off x="2747" y="2009"/>
                  <a:ext cx="210" cy="90"/>
                </a:xfrm>
                <a:custGeom>
                  <a:avLst/>
                  <a:gdLst>
                    <a:gd name="T0" fmla="*/ 210 w 210"/>
                    <a:gd name="T1" fmla="*/ 90 h 90"/>
                    <a:gd name="T2" fmla="*/ 0 w 210"/>
                    <a:gd name="T3" fmla="*/ 0 h 90"/>
                    <a:gd name="T4" fmla="*/ 36 w 210"/>
                    <a:gd name="T5" fmla="*/ 36 h 90"/>
                    <a:gd name="T6" fmla="*/ 0 w 210"/>
                    <a:gd name="T7" fmla="*/ 0 h 90"/>
                    <a:gd name="T8" fmla="*/ 48 w 210"/>
                    <a:gd name="T9" fmla="*/ 0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90"/>
                    <a:gd name="T17" fmla="*/ 210 w 210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90">
                      <a:moveTo>
                        <a:pt x="210" y="90"/>
                      </a:moveTo>
                      <a:lnTo>
                        <a:pt x="0" y="0"/>
                      </a:lnTo>
                      <a:lnTo>
                        <a:pt x="36" y="36"/>
                      </a:lnTo>
                      <a:lnTo>
                        <a:pt x="0" y="0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8" name="Freeform 628"/>
                <p:cNvSpPr>
                  <a:spLocks/>
                </p:cNvSpPr>
                <p:nvPr/>
              </p:nvSpPr>
              <p:spPr bwMode="auto">
                <a:xfrm>
                  <a:off x="2549" y="2099"/>
                  <a:ext cx="408" cy="216"/>
                </a:xfrm>
                <a:custGeom>
                  <a:avLst/>
                  <a:gdLst>
                    <a:gd name="T0" fmla="*/ 408 w 408"/>
                    <a:gd name="T1" fmla="*/ 0 h 216"/>
                    <a:gd name="T2" fmla="*/ 0 w 408"/>
                    <a:gd name="T3" fmla="*/ 216 h 216"/>
                    <a:gd name="T4" fmla="*/ 96 w 408"/>
                    <a:gd name="T5" fmla="*/ 210 h 216"/>
                    <a:gd name="T6" fmla="*/ 0 w 408"/>
                    <a:gd name="T7" fmla="*/ 216 h 216"/>
                    <a:gd name="T8" fmla="*/ 66 w 408"/>
                    <a:gd name="T9" fmla="*/ 144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8"/>
                    <a:gd name="T16" fmla="*/ 0 h 216"/>
                    <a:gd name="T17" fmla="*/ 408 w 408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8" h="216">
                      <a:moveTo>
                        <a:pt x="408" y="0"/>
                      </a:moveTo>
                      <a:lnTo>
                        <a:pt x="0" y="216"/>
                      </a:lnTo>
                      <a:lnTo>
                        <a:pt x="96" y="210"/>
                      </a:lnTo>
                      <a:lnTo>
                        <a:pt x="0" y="216"/>
                      </a:lnTo>
                      <a:lnTo>
                        <a:pt x="66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59" name="Freeform 629"/>
                <p:cNvSpPr>
                  <a:spLocks/>
                </p:cNvSpPr>
                <p:nvPr/>
              </p:nvSpPr>
              <p:spPr bwMode="auto">
                <a:xfrm>
                  <a:off x="2753" y="2033"/>
                  <a:ext cx="204" cy="66"/>
                </a:xfrm>
                <a:custGeom>
                  <a:avLst/>
                  <a:gdLst>
                    <a:gd name="T0" fmla="*/ 204 w 204"/>
                    <a:gd name="T1" fmla="*/ 66 h 66"/>
                    <a:gd name="T2" fmla="*/ 0 w 204"/>
                    <a:gd name="T3" fmla="*/ 0 h 66"/>
                    <a:gd name="T4" fmla="*/ 36 w 204"/>
                    <a:gd name="T5" fmla="*/ 30 h 66"/>
                    <a:gd name="T6" fmla="*/ 0 w 204"/>
                    <a:gd name="T7" fmla="*/ 0 h 66"/>
                    <a:gd name="T8" fmla="*/ 48 w 204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66"/>
                    <a:gd name="T17" fmla="*/ 204 w 204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66">
                      <a:moveTo>
                        <a:pt x="204" y="66"/>
                      </a:moveTo>
                      <a:lnTo>
                        <a:pt x="0" y="0"/>
                      </a:lnTo>
                      <a:lnTo>
                        <a:pt x="36" y="30"/>
                      </a:lnTo>
                      <a:lnTo>
                        <a:pt x="0" y="0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0" name="Freeform 630"/>
                <p:cNvSpPr>
                  <a:spLocks/>
                </p:cNvSpPr>
                <p:nvPr/>
              </p:nvSpPr>
              <p:spPr bwMode="auto">
                <a:xfrm>
                  <a:off x="2405" y="2099"/>
                  <a:ext cx="552" cy="420"/>
                </a:xfrm>
                <a:custGeom>
                  <a:avLst/>
                  <a:gdLst>
                    <a:gd name="T0" fmla="*/ 552 w 552"/>
                    <a:gd name="T1" fmla="*/ 0 h 420"/>
                    <a:gd name="T2" fmla="*/ 0 w 552"/>
                    <a:gd name="T3" fmla="*/ 420 h 420"/>
                    <a:gd name="T4" fmla="*/ 144 w 552"/>
                    <a:gd name="T5" fmla="*/ 384 h 420"/>
                    <a:gd name="T6" fmla="*/ 0 w 552"/>
                    <a:gd name="T7" fmla="*/ 420 h 420"/>
                    <a:gd name="T8" fmla="*/ 78 w 552"/>
                    <a:gd name="T9" fmla="*/ 294 h 4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2"/>
                    <a:gd name="T16" fmla="*/ 0 h 420"/>
                    <a:gd name="T17" fmla="*/ 552 w 552"/>
                    <a:gd name="T18" fmla="*/ 420 h 4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2" h="420">
                      <a:moveTo>
                        <a:pt x="552" y="0"/>
                      </a:moveTo>
                      <a:lnTo>
                        <a:pt x="0" y="420"/>
                      </a:lnTo>
                      <a:lnTo>
                        <a:pt x="144" y="384"/>
                      </a:lnTo>
                      <a:lnTo>
                        <a:pt x="0" y="420"/>
                      </a:lnTo>
                      <a:lnTo>
                        <a:pt x="78" y="29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1" name="Freeform 631"/>
                <p:cNvSpPr>
                  <a:spLocks/>
                </p:cNvSpPr>
                <p:nvPr/>
              </p:nvSpPr>
              <p:spPr bwMode="auto">
                <a:xfrm>
                  <a:off x="2957" y="1643"/>
                  <a:ext cx="84" cy="456"/>
                </a:xfrm>
                <a:custGeom>
                  <a:avLst/>
                  <a:gdLst>
                    <a:gd name="T0" fmla="*/ 0 w 84"/>
                    <a:gd name="T1" fmla="*/ 456 h 456"/>
                    <a:gd name="T2" fmla="*/ 60 w 84"/>
                    <a:gd name="T3" fmla="*/ 0 h 456"/>
                    <a:gd name="T4" fmla="*/ 12 w 84"/>
                    <a:gd name="T5" fmla="*/ 90 h 456"/>
                    <a:gd name="T6" fmla="*/ 60 w 84"/>
                    <a:gd name="T7" fmla="*/ 0 h 456"/>
                    <a:gd name="T8" fmla="*/ 84 w 84"/>
                    <a:gd name="T9" fmla="*/ 96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456"/>
                    <a:gd name="T17" fmla="*/ 84 w 84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456">
                      <a:moveTo>
                        <a:pt x="0" y="456"/>
                      </a:moveTo>
                      <a:lnTo>
                        <a:pt x="60" y="0"/>
                      </a:lnTo>
                      <a:lnTo>
                        <a:pt x="12" y="90"/>
                      </a:lnTo>
                      <a:lnTo>
                        <a:pt x="60" y="0"/>
                      </a:lnTo>
                      <a:lnTo>
                        <a:pt x="84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2" name="Freeform 63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14" cy="132"/>
                </a:xfrm>
                <a:custGeom>
                  <a:avLst/>
                  <a:gdLst>
                    <a:gd name="T0" fmla="*/ 0 w 114"/>
                    <a:gd name="T1" fmla="*/ 0 h 132"/>
                    <a:gd name="T2" fmla="*/ 114 w 114"/>
                    <a:gd name="T3" fmla="*/ 132 h 132"/>
                    <a:gd name="T4" fmla="*/ 102 w 114"/>
                    <a:gd name="T5" fmla="*/ 96 h 132"/>
                    <a:gd name="T6" fmla="*/ 114 w 114"/>
                    <a:gd name="T7" fmla="*/ 132 h 132"/>
                    <a:gd name="T8" fmla="*/ 78 w 114"/>
                    <a:gd name="T9" fmla="*/ 114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132"/>
                    <a:gd name="T17" fmla="*/ 114 w 114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132">
                      <a:moveTo>
                        <a:pt x="0" y="0"/>
                      </a:moveTo>
                      <a:lnTo>
                        <a:pt x="114" y="132"/>
                      </a:lnTo>
                      <a:lnTo>
                        <a:pt x="102" y="96"/>
                      </a:lnTo>
                      <a:lnTo>
                        <a:pt x="114" y="132"/>
                      </a:lnTo>
                      <a:lnTo>
                        <a:pt x="78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3" name="Freeform 633"/>
                <p:cNvSpPr>
                  <a:spLocks/>
                </p:cNvSpPr>
                <p:nvPr/>
              </p:nvSpPr>
              <p:spPr bwMode="auto">
                <a:xfrm>
                  <a:off x="2945" y="2075"/>
                  <a:ext cx="12" cy="24"/>
                </a:xfrm>
                <a:custGeom>
                  <a:avLst/>
                  <a:gdLst>
                    <a:gd name="T0" fmla="*/ 12 w 12"/>
                    <a:gd name="T1" fmla="*/ 24 h 24"/>
                    <a:gd name="T2" fmla="*/ 0 w 12"/>
                    <a:gd name="T3" fmla="*/ 0 h 24"/>
                    <a:gd name="T4" fmla="*/ 0 w 12"/>
                    <a:gd name="T5" fmla="*/ 6 h 24"/>
                    <a:gd name="T6" fmla="*/ 0 60000 65536"/>
                    <a:gd name="T7" fmla="*/ 0 60000 65536"/>
                    <a:gd name="T8" fmla="*/ 0 60000 65536"/>
                    <a:gd name="T9" fmla="*/ 0 w 12"/>
                    <a:gd name="T10" fmla="*/ 0 h 24"/>
                    <a:gd name="T11" fmla="*/ 12 w 12"/>
                    <a:gd name="T12" fmla="*/ 24 h 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2" h="24">
                      <a:moveTo>
                        <a:pt x="12" y="24"/>
                      </a:moveTo>
                      <a:lnTo>
                        <a:pt x="0" y="0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4" name="Freeform 634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600" cy="96"/>
                </a:xfrm>
                <a:custGeom>
                  <a:avLst/>
                  <a:gdLst>
                    <a:gd name="T0" fmla="*/ 0 w 600"/>
                    <a:gd name="T1" fmla="*/ 36 h 96"/>
                    <a:gd name="T2" fmla="*/ 600 w 600"/>
                    <a:gd name="T3" fmla="*/ 54 h 96"/>
                    <a:gd name="T4" fmla="*/ 480 w 600"/>
                    <a:gd name="T5" fmla="*/ 0 h 96"/>
                    <a:gd name="T6" fmla="*/ 600 w 600"/>
                    <a:gd name="T7" fmla="*/ 54 h 96"/>
                    <a:gd name="T8" fmla="*/ 480 w 600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0"/>
                    <a:gd name="T16" fmla="*/ 0 h 96"/>
                    <a:gd name="T17" fmla="*/ 600 w 60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0" h="96">
                      <a:moveTo>
                        <a:pt x="0" y="36"/>
                      </a:moveTo>
                      <a:lnTo>
                        <a:pt x="600" y="54"/>
                      </a:lnTo>
                      <a:lnTo>
                        <a:pt x="480" y="0"/>
                      </a:lnTo>
                      <a:lnTo>
                        <a:pt x="600" y="54"/>
                      </a:lnTo>
                      <a:lnTo>
                        <a:pt x="480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5" name="Freeform 635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288" cy="48"/>
                </a:xfrm>
                <a:custGeom>
                  <a:avLst/>
                  <a:gdLst>
                    <a:gd name="T0" fmla="*/ 0 w 288"/>
                    <a:gd name="T1" fmla="*/ 6 h 48"/>
                    <a:gd name="T2" fmla="*/ 288 w 288"/>
                    <a:gd name="T3" fmla="*/ 30 h 48"/>
                    <a:gd name="T4" fmla="*/ 234 w 288"/>
                    <a:gd name="T5" fmla="*/ 0 h 48"/>
                    <a:gd name="T6" fmla="*/ 288 w 288"/>
                    <a:gd name="T7" fmla="*/ 30 h 48"/>
                    <a:gd name="T8" fmla="*/ 228 w 288"/>
                    <a:gd name="T9" fmla="*/ 48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48"/>
                    <a:gd name="T17" fmla="*/ 288 w 288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48">
                      <a:moveTo>
                        <a:pt x="0" y="6"/>
                      </a:moveTo>
                      <a:lnTo>
                        <a:pt x="288" y="30"/>
                      </a:lnTo>
                      <a:lnTo>
                        <a:pt x="234" y="0"/>
                      </a:lnTo>
                      <a:lnTo>
                        <a:pt x="288" y="30"/>
                      </a:lnTo>
                      <a:lnTo>
                        <a:pt x="22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6" name="Freeform 636"/>
                <p:cNvSpPr>
                  <a:spLocks/>
                </p:cNvSpPr>
                <p:nvPr/>
              </p:nvSpPr>
              <p:spPr bwMode="auto">
                <a:xfrm>
                  <a:off x="2711" y="2003"/>
                  <a:ext cx="246" cy="96"/>
                </a:xfrm>
                <a:custGeom>
                  <a:avLst/>
                  <a:gdLst>
                    <a:gd name="T0" fmla="*/ 246 w 246"/>
                    <a:gd name="T1" fmla="*/ 96 h 96"/>
                    <a:gd name="T2" fmla="*/ 0 w 246"/>
                    <a:gd name="T3" fmla="*/ 0 h 96"/>
                    <a:gd name="T4" fmla="*/ 42 w 246"/>
                    <a:gd name="T5" fmla="*/ 36 h 96"/>
                    <a:gd name="T6" fmla="*/ 0 w 246"/>
                    <a:gd name="T7" fmla="*/ 0 h 96"/>
                    <a:gd name="T8" fmla="*/ 60 w 246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96"/>
                    <a:gd name="T17" fmla="*/ 246 w 24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96">
                      <a:moveTo>
                        <a:pt x="246" y="96"/>
                      </a:moveTo>
                      <a:lnTo>
                        <a:pt x="0" y="0"/>
                      </a:lnTo>
                      <a:lnTo>
                        <a:pt x="42" y="36"/>
                      </a:lnTo>
                      <a:lnTo>
                        <a:pt x="0" y="0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7" name="Freeform 63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24" cy="510"/>
                </a:xfrm>
                <a:custGeom>
                  <a:avLst/>
                  <a:gdLst>
                    <a:gd name="T0" fmla="*/ 0 w 324"/>
                    <a:gd name="T1" fmla="*/ 0 h 510"/>
                    <a:gd name="T2" fmla="*/ 324 w 324"/>
                    <a:gd name="T3" fmla="*/ 510 h 510"/>
                    <a:gd name="T4" fmla="*/ 300 w 324"/>
                    <a:gd name="T5" fmla="*/ 378 h 510"/>
                    <a:gd name="T6" fmla="*/ 324 w 324"/>
                    <a:gd name="T7" fmla="*/ 510 h 510"/>
                    <a:gd name="T8" fmla="*/ 216 w 324"/>
                    <a:gd name="T9" fmla="*/ 432 h 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510"/>
                    <a:gd name="T17" fmla="*/ 324 w 324"/>
                    <a:gd name="T18" fmla="*/ 510 h 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510">
                      <a:moveTo>
                        <a:pt x="0" y="0"/>
                      </a:moveTo>
                      <a:lnTo>
                        <a:pt x="324" y="510"/>
                      </a:lnTo>
                      <a:lnTo>
                        <a:pt x="300" y="378"/>
                      </a:lnTo>
                      <a:lnTo>
                        <a:pt x="324" y="510"/>
                      </a:lnTo>
                      <a:lnTo>
                        <a:pt x="216" y="4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8" name="Freeform 638"/>
                <p:cNvSpPr>
                  <a:spLocks/>
                </p:cNvSpPr>
                <p:nvPr/>
              </p:nvSpPr>
              <p:spPr bwMode="auto">
                <a:xfrm>
                  <a:off x="2621" y="2099"/>
                  <a:ext cx="336" cy="72"/>
                </a:xfrm>
                <a:custGeom>
                  <a:avLst/>
                  <a:gdLst>
                    <a:gd name="T0" fmla="*/ 336 w 336"/>
                    <a:gd name="T1" fmla="*/ 0 h 72"/>
                    <a:gd name="T2" fmla="*/ 0 w 336"/>
                    <a:gd name="T3" fmla="*/ 54 h 72"/>
                    <a:gd name="T4" fmla="*/ 72 w 336"/>
                    <a:gd name="T5" fmla="*/ 72 h 72"/>
                    <a:gd name="T6" fmla="*/ 0 w 336"/>
                    <a:gd name="T7" fmla="*/ 54 h 72"/>
                    <a:gd name="T8" fmla="*/ 66 w 336"/>
                    <a:gd name="T9" fmla="*/ 1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72"/>
                    <a:gd name="T17" fmla="*/ 336 w 336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72">
                      <a:moveTo>
                        <a:pt x="336" y="0"/>
                      </a:moveTo>
                      <a:lnTo>
                        <a:pt x="0" y="54"/>
                      </a:lnTo>
                      <a:lnTo>
                        <a:pt x="72" y="72"/>
                      </a:lnTo>
                      <a:lnTo>
                        <a:pt x="0" y="54"/>
                      </a:lnTo>
                      <a:lnTo>
                        <a:pt x="6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69" name="Freeform 63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44" cy="282"/>
                </a:xfrm>
                <a:custGeom>
                  <a:avLst/>
                  <a:gdLst>
                    <a:gd name="T0" fmla="*/ 0 w 144"/>
                    <a:gd name="T1" fmla="*/ 0 h 282"/>
                    <a:gd name="T2" fmla="*/ 144 w 144"/>
                    <a:gd name="T3" fmla="*/ 282 h 282"/>
                    <a:gd name="T4" fmla="*/ 138 w 144"/>
                    <a:gd name="T5" fmla="*/ 210 h 282"/>
                    <a:gd name="T6" fmla="*/ 144 w 144"/>
                    <a:gd name="T7" fmla="*/ 282 h 282"/>
                    <a:gd name="T8" fmla="*/ 90 w 144"/>
                    <a:gd name="T9" fmla="*/ 234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282"/>
                    <a:gd name="T17" fmla="*/ 144 w 144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282">
                      <a:moveTo>
                        <a:pt x="0" y="0"/>
                      </a:moveTo>
                      <a:lnTo>
                        <a:pt x="144" y="282"/>
                      </a:lnTo>
                      <a:lnTo>
                        <a:pt x="138" y="210"/>
                      </a:lnTo>
                      <a:lnTo>
                        <a:pt x="144" y="282"/>
                      </a:lnTo>
                      <a:lnTo>
                        <a:pt x="90" y="23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0" name="Freeform 640"/>
                <p:cNvSpPr>
                  <a:spLocks/>
                </p:cNvSpPr>
                <p:nvPr/>
              </p:nvSpPr>
              <p:spPr bwMode="auto">
                <a:xfrm>
                  <a:off x="2759" y="1907"/>
                  <a:ext cx="198" cy="192"/>
                </a:xfrm>
                <a:custGeom>
                  <a:avLst/>
                  <a:gdLst>
                    <a:gd name="T0" fmla="*/ 198 w 198"/>
                    <a:gd name="T1" fmla="*/ 192 h 192"/>
                    <a:gd name="T2" fmla="*/ 0 w 198"/>
                    <a:gd name="T3" fmla="*/ 0 h 192"/>
                    <a:gd name="T4" fmla="*/ 24 w 198"/>
                    <a:gd name="T5" fmla="*/ 54 h 192"/>
                    <a:gd name="T6" fmla="*/ 0 w 198"/>
                    <a:gd name="T7" fmla="*/ 0 h 192"/>
                    <a:gd name="T8" fmla="*/ 54 w 198"/>
                    <a:gd name="T9" fmla="*/ 18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192"/>
                    <a:gd name="T17" fmla="*/ 198 w 198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192">
                      <a:moveTo>
                        <a:pt x="198" y="192"/>
                      </a:moveTo>
                      <a:lnTo>
                        <a:pt x="0" y="0"/>
                      </a:lnTo>
                      <a:lnTo>
                        <a:pt x="24" y="54"/>
                      </a:lnTo>
                      <a:lnTo>
                        <a:pt x="0" y="0"/>
                      </a:lnTo>
                      <a:lnTo>
                        <a:pt x="54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1" name="Freeform 641"/>
                <p:cNvSpPr>
                  <a:spLocks/>
                </p:cNvSpPr>
                <p:nvPr/>
              </p:nvSpPr>
              <p:spPr bwMode="auto">
                <a:xfrm>
                  <a:off x="2549" y="1775"/>
                  <a:ext cx="408" cy="324"/>
                </a:xfrm>
                <a:custGeom>
                  <a:avLst/>
                  <a:gdLst>
                    <a:gd name="T0" fmla="*/ 408 w 408"/>
                    <a:gd name="T1" fmla="*/ 324 h 324"/>
                    <a:gd name="T2" fmla="*/ 0 w 408"/>
                    <a:gd name="T3" fmla="*/ 0 h 324"/>
                    <a:gd name="T4" fmla="*/ 54 w 408"/>
                    <a:gd name="T5" fmla="*/ 96 h 324"/>
                    <a:gd name="T6" fmla="*/ 0 w 408"/>
                    <a:gd name="T7" fmla="*/ 0 h 324"/>
                    <a:gd name="T8" fmla="*/ 108 w 408"/>
                    <a:gd name="T9" fmla="*/ 30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8"/>
                    <a:gd name="T16" fmla="*/ 0 h 324"/>
                    <a:gd name="T17" fmla="*/ 408 w 40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8" h="324">
                      <a:moveTo>
                        <a:pt x="408" y="324"/>
                      </a:moveTo>
                      <a:lnTo>
                        <a:pt x="0" y="0"/>
                      </a:lnTo>
                      <a:lnTo>
                        <a:pt x="54" y="96"/>
                      </a:lnTo>
                      <a:lnTo>
                        <a:pt x="0" y="0"/>
                      </a:lnTo>
                      <a:lnTo>
                        <a:pt x="108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2" name="Freeform 64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64" cy="192"/>
                </a:xfrm>
                <a:custGeom>
                  <a:avLst/>
                  <a:gdLst>
                    <a:gd name="T0" fmla="*/ 0 w 264"/>
                    <a:gd name="T1" fmla="*/ 0 h 192"/>
                    <a:gd name="T2" fmla="*/ 264 w 264"/>
                    <a:gd name="T3" fmla="*/ 192 h 192"/>
                    <a:gd name="T4" fmla="*/ 228 w 264"/>
                    <a:gd name="T5" fmla="*/ 132 h 192"/>
                    <a:gd name="T6" fmla="*/ 264 w 264"/>
                    <a:gd name="T7" fmla="*/ 192 h 192"/>
                    <a:gd name="T8" fmla="*/ 198 w 264"/>
                    <a:gd name="T9" fmla="*/ 174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192"/>
                    <a:gd name="T17" fmla="*/ 264 w 264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192">
                      <a:moveTo>
                        <a:pt x="0" y="0"/>
                      </a:moveTo>
                      <a:lnTo>
                        <a:pt x="264" y="192"/>
                      </a:lnTo>
                      <a:lnTo>
                        <a:pt x="228" y="132"/>
                      </a:lnTo>
                      <a:lnTo>
                        <a:pt x="264" y="192"/>
                      </a:lnTo>
                      <a:lnTo>
                        <a:pt x="198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3" name="Freeform 643"/>
                <p:cNvSpPr>
                  <a:spLocks/>
                </p:cNvSpPr>
                <p:nvPr/>
              </p:nvSpPr>
              <p:spPr bwMode="auto">
                <a:xfrm>
                  <a:off x="2957" y="1697"/>
                  <a:ext cx="204" cy="402"/>
                </a:xfrm>
                <a:custGeom>
                  <a:avLst/>
                  <a:gdLst>
                    <a:gd name="T0" fmla="*/ 0 w 204"/>
                    <a:gd name="T1" fmla="*/ 402 h 402"/>
                    <a:gd name="T2" fmla="*/ 204 w 204"/>
                    <a:gd name="T3" fmla="*/ 0 h 402"/>
                    <a:gd name="T4" fmla="*/ 132 w 204"/>
                    <a:gd name="T5" fmla="*/ 66 h 402"/>
                    <a:gd name="T6" fmla="*/ 204 w 204"/>
                    <a:gd name="T7" fmla="*/ 0 h 402"/>
                    <a:gd name="T8" fmla="*/ 192 w 204"/>
                    <a:gd name="T9" fmla="*/ 96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402"/>
                    <a:gd name="T17" fmla="*/ 204 w 204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402">
                      <a:moveTo>
                        <a:pt x="0" y="402"/>
                      </a:moveTo>
                      <a:lnTo>
                        <a:pt x="204" y="0"/>
                      </a:lnTo>
                      <a:lnTo>
                        <a:pt x="132" y="66"/>
                      </a:lnTo>
                      <a:lnTo>
                        <a:pt x="204" y="0"/>
                      </a:lnTo>
                      <a:lnTo>
                        <a:pt x="192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4" name="Freeform 644"/>
                <p:cNvSpPr>
                  <a:spLocks/>
                </p:cNvSpPr>
                <p:nvPr/>
              </p:nvSpPr>
              <p:spPr bwMode="auto">
                <a:xfrm>
                  <a:off x="2957" y="1835"/>
                  <a:ext cx="96" cy="264"/>
                </a:xfrm>
                <a:custGeom>
                  <a:avLst/>
                  <a:gdLst>
                    <a:gd name="T0" fmla="*/ 0 w 96"/>
                    <a:gd name="T1" fmla="*/ 264 h 264"/>
                    <a:gd name="T2" fmla="*/ 96 w 96"/>
                    <a:gd name="T3" fmla="*/ 0 h 264"/>
                    <a:gd name="T4" fmla="*/ 54 w 96"/>
                    <a:gd name="T5" fmla="*/ 42 h 264"/>
                    <a:gd name="T6" fmla="*/ 96 w 96"/>
                    <a:gd name="T7" fmla="*/ 0 h 264"/>
                    <a:gd name="T8" fmla="*/ 96 w 96"/>
                    <a:gd name="T9" fmla="*/ 60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264"/>
                    <a:gd name="T17" fmla="*/ 96 w 96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264">
                      <a:moveTo>
                        <a:pt x="0" y="264"/>
                      </a:moveTo>
                      <a:lnTo>
                        <a:pt x="96" y="0"/>
                      </a:lnTo>
                      <a:lnTo>
                        <a:pt x="54" y="42"/>
                      </a:lnTo>
                      <a:lnTo>
                        <a:pt x="96" y="0"/>
                      </a:lnTo>
                      <a:lnTo>
                        <a:pt x="96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5" name="Freeform 645"/>
                <p:cNvSpPr>
                  <a:spLocks/>
                </p:cNvSpPr>
                <p:nvPr/>
              </p:nvSpPr>
              <p:spPr bwMode="auto">
                <a:xfrm>
                  <a:off x="2957" y="2087"/>
                  <a:ext cx="42" cy="12"/>
                </a:xfrm>
                <a:custGeom>
                  <a:avLst/>
                  <a:gdLst>
                    <a:gd name="T0" fmla="*/ 0 w 42"/>
                    <a:gd name="T1" fmla="*/ 12 h 12"/>
                    <a:gd name="T2" fmla="*/ 42 w 42"/>
                    <a:gd name="T3" fmla="*/ 6 h 12"/>
                    <a:gd name="T4" fmla="*/ 30 w 42"/>
                    <a:gd name="T5" fmla="*/ 0 h 12"/>
                    <a:gd name="T6" fmla="*/ 42 w 42"/>
                    <a:gd name="T7" fmla="*/ 6 h 12"/>
                    <a:gd name="T8" fmla="*/ 30 w 42"/>
                    <a:gd name="T9" fmla="*/ 6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12"/>
                    <a:gd name="T17" fmla="*/ 42 w 42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12">
                      <a:moveTo>
                        <a:pt x="0" y="12"/>
                      </a:moveTo>
                      <a:lnTo>
                        <a:pt x="42" y="6"/>
                      </a:lnTo>
                      <a:lnTo>
                        <a:pt x="30" y="0"/>
                      </a:lnTo>
                      <a:lnTo>
                        <a:pt x="42" y="6"/>
                      </a:lnTo>
                      <a:lnTo>
                        <a:pt x="30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6" name="Freeform 646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48" cy="300"/>
                </a:xfrm>
                <a:custGeom>
                  <a:avLst/>
                  <a:gdLst>
                    <a:gd name="T0" fmla="*/ 42 w 48"/>
                    <a:gd name="T1" fmla="*/ 0 h 300"/>
                    <a:gd name="T2" fmla="*/ 18 w 48"/>
                    <a:gd name="T3" fmla="*/ 300 h 300"/>
                    <a:gd name="T4" fmla="*/ 48 w 48"/>
                    <a:gd name="T5" fmla="*/ 240 h 300"/>
                    <a:gd name="T6" fmla="*/ 18 w 48"/>
                    <a:gd name="T7" fmla="*/ 300 h 300"/>
                    <a:gd name="T8" fmla="*/ 0 w 48"/>
                    <a:gd name="T9" fmla="*/ 240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300"/>
                    <a:gd name="T17" fmla="*/ 48 w 48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300">
                      <a:moveTo>
                        <a:pt x="42" y="0"/>
                      </a:moveTo>
                      <a:lnTo>
                        <a:pt x="18" y="300"/>
                      </a:lnTo>
                      <a:lnTo>
                        <a:pt x="48" y="240"/>
                      </a:lnTo>
                      <a:lnTo>
                        <a:pt x="18" y="300"/>
                      </a:lnTo>
                      <a:lnTo>
                        <a:pt x="0" y="24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7" name="Freeform 647"/>
                <p:cNvSpPr>
                  <a:spLocks/>
                </p:cNvSpPr>
                <p:nvPr/>
              </p:nvSpPr>
              <p:spPr bwMode="auto">
                <a:xfrm>
                  <a:off x="2729" y="2087"/>
                  <a:ext cx="228" cy="36"/>
                </a:xfrm>
                <a:custGeom>
                  <a:avLst/>
                  <a:gdLst>
                    <a:gd name="T0" fmla="*/ 228 w 228"/>
                    <a:gd name="T1" fmla="*/ 12 h 36"/>
                    <a:gd name="T2" fmla="*/ 0 w 228"/>
                    <a:gd name="T3" fmla="*/ 18 h 36"/>
                    <a:gd name="T4" fmla="*/ 48 w 228"/>
                    <a:gd name="T5" fmla="*/ 36 h 36"/>
                    <a:gd name="T6" fmla="*/ 0 w 228"/>
                    <a:gd name="T7" fmla="*/ 18 h 36"/>
                    <a:gd name="T8" fmla="*/ 42 w 22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36"/>
                    <a:gd name="T17" fmla="*/ 228 w 22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36">
                      <a:moveTo>
                        <a:pt x="228" y="12"/>
                      </a:moveTo>
                      <a:lnTo>
                        <a:pt x="0" y="18"/>
                      </a:lnTo>
                      <a:lnTo>
                        <a:pt x="48" y="36"/>
                      </a:lnTo>
                      <a:lnTo>
                        <a:pt x="0" y="18"/>
                      </a:lnTo>
                      <a:lnTo>
                        <a:pt x="4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8" name="Freeform 64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00" cy="180"/>
                </a:xfrm>
                <a:custGeom>
                  <a:avLst/>
                  <a:gdLst>
                    <a:gd name="T0" fmla="*/ 0 w 300"/>
                    <a:gd name="T1" fmla="*/ 0 h 180"/>
                    <a:gd name="T2" fmla="*/ 300 w 300"/>
                    <a:gd name="T3" fmla="*/ 180 h 180"/>
                    <a:gd name="T4" fmla="*/ 258 w 300"/>
                    <a:gd name="T5" fmla="*/ 120 h 180"/>
                    <a:gd name="T6" fmla="*/ 300 w 300"/>
                    <a:gd name="T7" fmla="*/ 180 h 180"/>
                    <a:gd name="T8" fmla="*/ 228 w 300"/>
                    <a:gd name="T9" fmla="*/ 168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180"/>
                    <a:gd name="T17" fmla="*/ 300 w 300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180">
                      <a:moveTo>
                        <a:pt x="0" y="0"/>
                      </a:moveTo>
                      <a:lnTo>
                        <a:pt x="300" y="180"/>
                      </a:lnTo>
                      <a:lnTo>
                        <a:pt x="258" y="120"/>
                      </a:lnTo>
                      <a:lnTo>
                        <a:pt x="300" y="180"/>
                      </a:lnTo>
                      <a:lnTo>
                        <a:pt x="228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79" name="Freeform 64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50" cy="246"/>
                </a:xfrm>
                <a:custGeom>
                  <a:avLst/>
                  <a:gdLst>
                    <a:gd name="T0" fmla="*/ 0 w 450"/>
                    <a:gd name="T1" fmla="*/ 0 h 246"/>
                    <a:gd name="T2" fmla="*/ 450 w 450"/>
                    <a:gd name="T3" fmla="*/ 246 h 246"/>
                    <a:gd name="T4" fmla="*/ 384 w 450"/>
                    <a:gd name="T5" fmla="*/ 162 h 246"/>
                    <a:gd name="T6" fmla="*/ 450 w 450"/>
                    <a:gd name="T7" fmla="*/ 246 h 246"/>
                    <a:gd name="T8" fmla="*/ 342 w 450"/>
                    <a:gd name="T9" fmla="*/ 234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0"/>
                    <a:gd name="T16" fmla="*/ 0 h 246"/>
                    <a:gd name="T17" fmla="*/ 450 w 450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0" h="246">
                      <a:moveTo>
                        <a:pt x="0" y="0"/>
                      </a:moveTo>
                      <a:lnTo>
                        <a:pt x="450" y="246"/>
                      </a:lnTo>
                      <a:lnTo>
                        <a:pt x="384" y="162"/>
                      </a:lnTo>
                      <a:lnTo>
                        <a:pt x="450" y="246"/>
                      </a:lnTo>
                      <a:lnTo>
                        <a:pt x="342" y="23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0" name="Freeform 65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8" cy="396"/>
                </a:xfrm>
                <a:custGeom>
                  <a:avLst/>
                  <a:gdLst>
                    <a:gd name="T0" fmla="*/ 0 w 198"/>
                    <a:gd name="T1" fmla="*/ 0 h 396"/>
                    <a:gd name="T2" fmla="*/ 198 w 198"/>
                    <a:gd name="T3" fmla="*/ 396 h 396"/>
                    <a:gd name="T4" fmla="*/ 192 w 198"/>
                    <a:gd name="T5" fmla="*/ 300 h 396"/>
                    <a:gd name="T6" fmla="*/ 198 w 198"/>
                    <a:gd name="T7" fmla="*/ 396 h 396"/>
                    <a:gd name="T8" fmla="*/ 126 w 198"/>
                    <a:gd name="T9" fmla="*/ 336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396"/>
                    <a:gd name="T17" fmla="*/ 198 w 198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396">
                      <a:moveTo>
                        <a:pt x="0" y="0"/>
                      </a:moveTo>
                      <a:lnTo>
                        <a:pt x="198" y="396"/>
                      </a:lnTo>
                      <a:lnTo>
                        <a:pt x="192" y="300"/>
                      </a:lnTo>
                      <a:lnTo>
                        <a:pt x="198" y="396"/>
                      </a:lnTo>
                      <a:lnTo>
                        <a:pt x="126" y="3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1" name="Freeform 651"/>
                <p:cNvSpPr>
                  <a:spLocks/>
                </p:cNvSpPr>
                <p:nvPr/>
              </p:nvSpPr>
              <p:spPr bwMode="auto">
                <a:xfrm>
                  <a:off x="2693" y="2099"/>
                  <a:ext cx="264" cy="144"/>
                </a:xfrm>
                <a:custGeom>
                  <a:avLst/>
                  <a:gdLst>
                    <a:gd name="T0" fmla="*/ 264 w 264"/>
                    <a:gd name="T1" fmla="*/ 0 h 144"/>
                    <a:gd name="T2" fmla="*/ 0 w 264"/>
                    <a:gd name="T3" fmla="*/ 144 h 144"/>
                    <a:gd name="T4" fmla="*/ 60 w 264"/>
                    <a:gd name="T5" fmla="*/ 132 h 144"/>
                    <a:gd name="T6" fmla="*/ 0 w 264"/>
                    <a:gd name="T7" fmla="*/ 144 h 144"/>
                    <a:gd name="T8" fmla="*/ 42 w 264"/>
                    <a:gd name="T9" fmla="*/ 9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144"/>
                    <a:gd name="T17" fmla="*/ 264 w 26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144">
                      <a:moveTo>
                        <a:pt x="264" y="0"/>
                      </a:moveTo>
                      <a:lnTo>
                        <a:pt x="0" y="144"/>
                      </a:lnTo>
                      <a:lnTo>
                        <a:pt x="60" y="132"/>
                      </a:lnTo>
                      <a:lnTo>
                        <a:pt x="0" y="144"/>
                      </a:lnTo>
                      <a:lnTo>
                        <a:pt x="42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2" name="Freeform 652"/>
                <p:cNvSpPr>
                  <a:spLocks/>
                </p:cNvSpPr>
                <p:nvPr/>
              </p:nvSpPr>
              <p:spPr bwMode="auto">
                <a:xfrm>
                  <a:off x="2957" y="1523"/>
                  <a:ext cx="102" cy="576"/>
                </a:xfrm>
                <a:custGeom>
                  <a:avLst/>
                  <a:gdLst>
                    <a:gd name="T0" fmla="*/ 0 w 102"/>
                    <a:gd name="T1" fmla="*/ 576 h 576"/>
                    <a:gd name="T2" fmla="*/ 66 w 102"/>
                    <a:gd name="T3" fmla="*/ 0 h 576"/>
                    <a:gd name="T4" fmla="*/ 6 w 102"/>
                    <a:gd name="T5" fmla="*/ 108 h 576"/>
                    <a:gd name="T6" fmla="*/ 66 w 102"/>
                    <a:gd name="T7" fmla="*/ 0 h 576"/>
                    <a:gd name="T8" fmla="*/ 102 w 102"/>
                    <a:gd name="T9" fmla="*/ 120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576"/>
                    <a:gd name="T17" fmla="*/ 102 w 102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576">
                      <a:moveTo>
                        <a:pt x="0" y="576"/>
                      </a:moveTo>
                      <a:lnTo>
                        <a:pt x="66" y="0"/>
                      </a:lnTo>
                      <a:lnTo>
                        <a:pt x="6" y="108"/>
                      </a:lnTo>
                      <a:lnTo>
                        <a:pt x="66" y="0"/>
                      </a:lnTo>
                      <a:lnTo>
                        <a:pt x="10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3" name="Freeform 65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6" cy="126"/>
                </a:xfrm>
                <a:custGeom>
                  <a:avLst/>
                  <a:gdLst>
                    <a:gd name="T0" fmla="*/ 0 w 36"/>
                    <a:gd name="T1" fmla="*/ 0 h 126"/>
                    <a:gd name="T2" fmla="*/ 36 w 36"/>
                    <a:gd name="T3" fmla="*/ 126 h 126"/>
                    <a:gd name="T4" fmla="*/ 36 w 36"/>
                    <a:gd name="T5" fmla="*/ 96 h 126"/>
                    <a:gd name="T6" fmla="*/ 36 w 36"/>
                    <a:gd name="T7" fmla="*/ 126 h 126"/>
                    <a:gd name="T8" fmla="*/ 18 w 36"/>
                    <a:gd name="T9" fmla="*/ 102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126"/>
                    <a:gd name="T17" fmla="*/ 36 w 36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126">
                      <a:moveTo>
                        <a:pt x="0" y="0"/>
                      </a:moveTo>
                      <a:lnTo>
                        <a:pt x="36" y="126"/>
                      </a:lnTo>
                      <a:lnTo>
                        <a:pt x="36" y="96"/>
                      </a:lnTo>
                      <a:lnTo>
                        <a:pt x="36" y="126"/>
                      </a:lnTo>
                      <a:lnTo>
                        <a:pt x="18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4" name="Freeform 65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6" cy="366"/>
                </a:xfrm>
                <a:custGeom>
                  <a:avLst/>
                  <a:gdLst>
                    <a:gd name="T0" fmla="*/ 0 w 156"/>
                    <a:gd name="T1" fmla="*/ 0 h 366"/>
                    <a:gd name="T2" fmla="*/ 156 w 156"/>
                    <a:gd name="T3" fmla="*/ 366 h 366"/>
                    <a:gd name="T4" fmla="*/ 156 w 156"/>
                    <a:gd name="T5" fmla="*/ 276 h 366"/>
                    <a:gd name="T6" fmla="*/ 156 w 156"/>
                    <a:gd name="T7" fmla="*/ 366 h 366"/>
                    <a:gd name="T8" fmla="*/ 96 w 156"/>
                    <a:gd name="T9" fmla="*/ 306 h 3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366"/>
                    <a:gd name="T17" fmla="*/ 156 w 156"/>
                    <a:gd name="T18" fmla="*/ 366 h 3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366">
                      <a:moveTo>
                        <a:pt x="0" y="0"/>
                      </a:moveTo>
                      <a:lnTo>
                        <a:pt x="156" y="366"/>
                      </a:lnTo>
                      <a:lnTo>
                        <a:pt x="156" y="276"/>
                      </a:lnTo>
                      <a:lnTo>
                        <a:pt x="156" y="366"/>
                      </a:lnTo>
                      <a:lnTo>
                        <a:pt x="96" y="30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5" name="Freeform 655"/>
                <p:cNvSpPr>
                  <a:spLocks/>
                </p:cNvSpPr>
                <p:nvPr/>
              </p:nvSpPr>
              <p:spPr bwMode="auto">
                <a:xfrm>
                  <a:off x="2921" y="1961"/>
                  <a:ext cx="36" cy="138"/>
                </a:xfrm>
                <a:custGeom>
                  <a:avLst/>
                  <a:gdLst>
                    <a:gd name="T0" fmla="*/ 36 w 36"/>
                    <a:gd name="T1" fmla="*/ 138 h 138"/>
                    <a:gd name="T2" fmla="*/ 6 w 36"/>
                    <a:gd name="T3" fmla="*/ 0 h 138"/>
                    <a:gd name="T4" fmla="*/ 0 w 36"/>
                    <a:gd name="T5" fmla="*/ 30 h 138"/>
                    <a:gd name="T6" fmla="*/ 6 w 36"/>
                    <a:gd name="T7" fmla="*/ 0 h 138"/>
                    <a:gd name="T8" fmla="*/ 24 w 36"/>
                    <a:gd name="T9" fmla="*/ 24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138"/>
                    <a:gd name="T17" fmla="*/ 36 w 36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138">
                      <a:moveTo>
                        <a:pt x="36" y="138"/>
                      </a:moveTo>
                      <a:lnTo>
                        <a:pt x="6" y="0"/>
                      </a:lnTo>
                      <a:lnTo>
                        <a:pt x="0" y="30"/>
                      </a:lnTo>
                      <a:lnTo>
                        <a:pt x="6" y="0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6" name="Freeform 656"/>
                <p:cNvSpPr>
                  <a:spLocks/>
                </p:cNvSpPr>
                <p:nvPr/>
              </p:nvSpPr>
              <p:spPr bwMode="auto">
                <a:xfrm>
                  <a:off x="2867" y="2099"/>
                  <a:ext cx="90" cy="48"/>
                </a:xfrm>
                <a:custGeom>
                  <a:avLst/>
                  <a:gdLst>
                    <a:gd name="T0" fmla="*/ 90 w 90"/>
                    <a:gd name="T1" fmla="*/ 0 h 48"/>
                    <a:gd name="T2" fmla="*/ 0 w 90"/>
                    <a:gd name="T3" fmla="*/ 48 h 48"/>
                    <a:gd name="T4" fmla="*/ 24 w 90"/>
                    <a:gd name="T5" fmla="*/ 48 h 48"/>
                    <a:gd name="T6" fmla="*/ 0 w 90"/>
                    <a:gd name="T7" fmla="*/ 48 h 48"/>
                    <a:gd name="T8" fmla="*/ 12 w 90"/>
                    <a:gd name="T9" fmla="*/ 3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48"/>
                    <a:gd name="T17" fmla="*/ 90 w 90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48">
                      <a:moveTo>
                        <a:pt x="90" y="0"/>
                      </a:moveTo>
                      <a:lnTo>
                        <a:pt x="0" y="48"/>
                      </a:lnTo>
                      <a:lnTo>
                        <a:pt x="24" y="48"/>
                      </a:lnTo>
                      <a:lnTo>
                        <a:pt x="0" y="48"/>
                      </a:lnTo>
                      <a:lnTo>
                        <a:pt x="12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7" name="Freeform 657"/>
                <p:cNvSpPr>
                  <a:spLocks/>
                </p:cNvSpPr>
                <p:nvPr/>
              </p:nvSpPr>
              <p:spPr bwMode="auto">
                <a:xfrm>
                  <a:off x="2957" y="1967"/>
                  <a:ext cx="54" cy="132"/>
                </a:xfrm>
                <a:custGeom>
                  <a:avLst/>
                  <a:gdLst>
                    <a:gd name="T0" fmla="*/ 0 w 54"/>
                    <a:gd name="T1" fmla="*/ 132 h 132"/>
                    <a:gd name="T2" fmla="*/ 54 w 54"/>
                    <a:gd name="T3" fmla="*/ 0 h 132"/>
                    <a:gd name="T4" fmla="*/ 36 w 54"/>
                    <a:gd name="T5" fmla="*/ 24 h 132"/>
                    <a:gd name="T6" fmla="*/ 54 w 54"/>
                    <a:gd name="T7" fmla="*/ 0 h 132"/>
                    <a:gd name="T8" fmla="*/ 54 w 54"/>
                    <a:gd name="T9" fmla="*/ 30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32"/>
                    <a:gd name="T17" fmla="*/ 54 w 54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32">
                      <a:moveTo>
                        <a:pt x="0" y="132"/>
                      </a:moveTo>
                      <a:lnTo>
                        <a:pt x="54" y="0"/>
                      </a:lnTo>
                      <a:lnTo>
                        <a:pt x="36" y="24"/>
                      </a:lnTo>
                      <a:lnTo>
                        <a:pt x="54" y="0"/>
                      </a:lnTo>
                      <a:lnTo>
                        <a:pt x="5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8" name="Freeform 658"/>
                <p:cNvSpPr>
                  <a:spLocks/>
                </p:cNvSpPr>
                <p:nvPr/>
              </p:nvSpPr>
              <p:spPr bwMode="auto">
                <a:xfrm>
                  <a:off x="2957" y="1481"/>
                  <a:ext cx="516" cy="618"/>
                </a:xfrm>
                <a:custGeom>
                  <a:avLst/>
                  <a:gdLst>
                    <a:gd name="T0" fmla="*/ 0 w 516"/>
                    <a:gd name="T1" fmla="*/ 618 h 618"/>
                    <a:gd name="T2" fmla="*/ 516 w 516"/>
                    <a:gd name="T3" fmla="*/ 0 h 618"/>
                    <a:gd name="T4" fmla="*/ 360 w 516"/>
                    <a:gd name="T5" fmla="*/ 84 h 618"/>
                    <a:gd name="T6" fmla="*/ 516 w 516"/>
                    <a:gd name="T7" fmla="*/ 0 h 618"/>
                    <a:gd name="T8" fmla="*/ 462 w 516"/>
                    <a:gd name="T9" fmla="*/ 168 h 6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618"/>
                    <a:gd name="T17" fmla="*/ 516 w 516"/>
                    <a:gd name="T18" fmla="*/ 618 h 6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618">
                      <a:moveTo>
                        <a:pt x="0" y="618"/>
                      </a:moveTo>
                      <a:lnTo>
                        <a:pt x="516" y="0"/>
                      </a:lnTo>
                      <a:lnTo>
                        <a:pt x="360" y="84"/>
                      </a:lnTo>
                      <a:lnTo>
                        <a:pt x="516" y="0"/>
                      </a:lnTo>
                      <a:lnTo>
                        <a:pt x="462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89" name="Freeform 65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6" cy="414"/>
                </a:xfrm>
                <a:custGeom>
                  <a:avLst/>
                  <a:gdLst>
                    <a:gd name="T0" fmla="*/ 0 w 216"/>
                    <a:gd name="T1" fmla="*/ 0 h 414"/>
                    <a:gd name="T2" fmla="*/ 216 w 216"/>
                    <a:gd name="T3" fmla="*/ 414 h 414"/>
                    <a:gd name="T4" fmla="*/ 204 w 216"/>
                    <a:gd name="T5" fmla="*/ 312 h 414"/>
                    <a:gd name="T6" fmla="*/ 216 w 216"/>
                    <a:gd name="T7" fmla="*/ 414 h 414"/>
                    <a:gd name="T8" fmla="*/ 138 w 216"/>
                    <a:gd name="T9" fmla="*/ 348 h 4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414"/>
                    <a:gd name="T17" fmla="*/ 216 w 216"/>
                    <a:gd name="T18" fmla="*/ 414 h 4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414">
                      <a:moveTo>
                        <a:pt x="0" y="0"/>
                      </a:moveTo>
                      <a:lnTo>
                        <a:pt x="216" y="414"/>
                      </a:lnTo>
                      <a:lnTo>
                        <a:pt x="204" y="312"/>
                      </a:lnTo>
                      <a:lnTo>
                        <a:pt x="216" y="414"/>
                      </a:lnTo>
                      <a:lnTo>
                        <a:pt x="138" y="3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0" name="Freeform 66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14" cy="168"/>
                </a:xfrm>
                <a:custGeom>
                  <a:avLst/>
                  <a:gdLst>
                    <a:gd name="T0" fmla="*/ 0 w 114"/>
                    <a:gd name="T1" fmla="*/ 0 h 168"/>
                    <a:gd name="T2" fmla="*/ 114 w 114"/>
                    <a:gd name="T3" fmla="*/ 168 h 168"/>
                    <a:gd name="T4" fmla="*/ 102 w 114"/>
                    <a:gd name="T5" fmla="*/ 126 h 168"/>
                    <a:gd name="T6" fmla="*/ 114 w 114"/>
                    <a:gd name="T7" fmla="*/ 168 h 168"/>
                    <a:gd name="T8" fmla="*/ 78 w 114"/>
                    <a:gd name="T9" fmla="*/ 144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168"/>
                    <a:gd name="T17" fmla="*/ 114 w 114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168">
                      <a:moveTo>
                        <a:pt x="0" y="0"/>
                      </a:moveTo>
                      <a:lnTo>
                        <a:pt x="114" y="168"/>
                      </a:lnTo>
                      <a:lnTo>
                        <a:pt x="102" y="126"/>
                      </a:lnTo>
                      <a:lnTo>
                        <a:pt x="114" y="168"/>
                      </a:lnTo>
                      <a:lnTo>
                        <a:pt x="78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1" name="Freeform 661"/>
                <p:cNvSpPr>
                  <a:spLocks/>
                </p:cNvSpPr>
                <p:nvPr/>
              </p:nvSpPr>
              <p:spPr bwMode="auto">
                <a:xfrm>
                  <a:off x="2639" y="1883"/>
                  <a:ext cx="318" cy="216"/>
                </a:xfrm>
                <a:custGeom>
                  <a:avLst/>
                  <a:gdLst>
                    <a:gd name="T0" fmla="*/ 318 w 318"/>
                    <a:gd name="T1" fmla="*/ 216 h 216"/>
                    <a:gd name="T2" fmla="*/ 0 w 318"/>
                    <a:gd name="T3" fmla="*/ 0 h 216"/>
                    <a:gd name="T4" fmla="*/ 42 w 318"/>
                    <a:gd name="T5" fmla="*/ 66 h 216"/>
                    <a:gd name="T6" fmla="*/ 0 w 318"/>
                    <a:gd name="T7" fmla="*/ 0 h 216"/>
                    <a:gd name="T8" fmla="*/ 78 w 318"/>
                    <a:gd name="T9" fmla="*/ 18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8"/>
                    <a:gd name="T16" fmla="*/ 0 h 216"/>
                    <a:gd name="T17" fmla="*/ 318 w 318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8" h="216">
                      <a:moveTo>
                        <a:pt x="318" y="216"/>
                      </a:moveTo>
                      <a:lnTo>
                        <a:pt x="0" y="0"/>
                      </a:lnTo>
                      <a:lnTo>
                        <a:pt x="42" y="66"/>
                      </a:lnTo>
                      <a:lnTo>
                        <a:pt x="0" y="0"/>
                      </a:lnTo>
                      <a:lnTo>
                        <a:pt x="7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2" name="Freeform 66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0" cy="54"/>
                </a:xfrm>
                <a:custGeom>
                  <a:avLst/>
                  <a:gdLst>
                    <a:gd name="T0" fmla="*/ 0 w 150"/>
                    <a:gd name="T1" fmla="*/ 0 h 54"/>
                    <a:gd name="T2" fmla="*/ 150 w 150"/>
                    <a:gd name="T3" fmla="*/ 54 h 54"/>
                    <a:gd name="T4" fmla="*/ 126 w 150"/>
                    <a:gd name="T5" fmla="*/ 30 h 54"/>
                    <a:gd name="T6" fmla="*/ 150 w 150"/>
                    <a:gd name="T7" fmla="*/ 54 h 54"/>
                    <a:gd name="T8" fmla="*/ 114 w 150"/>
                    <a:gd name="T9" fmla="*/ 54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54"/>
                    <a:gd name="T17" fmla="*/ 150 w 150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54">
                      <a:moveTo>
                        <a:pt x="0" y="0"/>
                      </a:moveTo>
                      <a:lnTo>
                        <a:pt x="150" y="54"/>
                      </a:lnTo>
                      <a:lnTo>
                        <a:pt x="126" y="30"/>
                      </a:lnTo>
                      <a:lnTo>
                        <a:pt x="150" y="54"/>
                      </a:lnTo>
                      <a:lnTo>
                        <a:pt x="114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3" name="Freeform 663"/>
                <p:cNvSpPr>
                  <a:spLocks/>
                </p:cNvSpPr>
                <p:nvPr/>
              </p:nvSpPr>
              <p:spPr bwMode="auto">
                <a:xfrm>
                  <a:off x="2843" y="2099"/>
                  <a:ext cx="114" cy="270"/>
                </a:xfrm>
                <a:custGeom>
                  <a:avLst/>
                  <a:gdLst>
                    <a:gd name="T0" fmla="*/ 114 w 114"/>
                    <a:gd name="T1" fmla="*/ 0 h 270"/>
                    <a:gd name="T2" fmla="*/ 0 w 114"/>
                    <a:gd name="T3" fmla="*/ 270 h 270"/>
                    <a:gd name="T4" fmla="*/ 42 w 114"/>
                    <a:gd name="T5" fmla="*/ 222 h 270"/>
                    <a:gd name="T6" fmla="*/ 0 w 114"/>
                    <a:gd name="T7" fmla="*/ 270 h 270"/>
                    <a:gd name="T8" fmla="*/ 0 w 114"/>
                    <a:gd name="T9" fmla="*/ 204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70"/>
                    <a:gd name="T17" fmla="*/ 114 w 114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70">
                      <a:moveTo>
                        <a:pt x="114" y="0"/>
                      </a:moveTo>
                      <a:lnTo>
                        <a:pt x="0" y="270"/>
                      </a:lnTo>
                      <a:lnTo>
                        <a:pt x="42" y="222"/>
                      </a:lnTo>
                      <a:lnTo>
                        <a:pt x="0" y="270"/>
                      </a:lnTo>
                      <a:lnTo>
                        <a:pt x="0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4" name="Freeform 664"/>
                <p:cNvSpPr>
                  <a:spLocks/>
                </p:cNvSpPr>
                <p:nvPr/>
              </p:nvSpPr>
              <p:spPr bwMode="auto">
                <a:xfrm>
                  <a:off x="2393" y="2099"/>
                  <a:ext cx="564" cy="498"/>
                </a:xfrm>
                <a:custGeom>
                  <a:avLst/>
                  <a:gdLst>
                    <a:gd name="T0" fmla="*/ 564 w 564"/>
                    <a:gd name="T1" fmla="*/ 0 h 498"/>
                    <a:gd name="T2" fmla="*/ 0 w 564"/>
                    <a:gd name="T3" fmla="*/ 498 h 498"/>
                    <a:gd name="T4" fmla="*/ 150 w 564"/>
                    <a:gd name="T5" fmla="*/ 444 h 498"/>
                    <a:gd name="T6" fmla="*/ 0 w 564"/>
                    <a:gd name="T7" fmla="*/ 498 h 498"/>
                    <a:gd name="T8" fmla="*/ 72 w 564"/>
                    <a:gd name="T9" fmla="*/ 354 h 4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4"/>
                    <a:gd name="T16" fmla="*/ 0 h 498"/>
                    <a:gd name="T17" fmla="*/ 564 w 564"/>
                    <a:gd name="T18" fmla="*/ 498 h 4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4" h="498">
                      <a:moveTo>
                        <a:pt x="564" y="0"/>
                      </a:moveTo>
                      <a:lnTo>
                        <a:pt x="0" y="498"/>
                      </a:lnTo>
                      <a:lnTo>
                        <a:pt x="150" y="444"/>
                      </a:lnTo>
                      <a:lnTo>
                        <a:pt x="0" y="498"/>
                      </a:lnTo>
                      <a:lnTo>
                        <a:pt x="72" y="3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5" name="Freeform 665"/>
                <p:cNvSpPr>
                  <a:spLocks/>
                </p:cNvSpPr>
                <p:nvPr/>
              </p:nvSpPr>
              <p:spPr bwMode="auto">
                <a:xfrm>
                  <a:off x="2597" y="2099"/>
                  <a:ext cx="360" cy="126"/>
                </a:xfrm>
                <a:custGeom>
                  <a:avLst/>
                  <a:gdLst>
                    <a:gd name="T0" fmla="*/ 360 w 360"/>
                    <a:gd name="T1" fmla="*/ 0 h 126"/>
                    <a:gd name="T2" fmla="*/ 0 w 360"/>
                    <a:gd name="T3" fmla="*/ 126 h 126"/>
                    <a:gd name="T4" fmla="*/ 84 w 360"/>
                    <a:gd name="T5" fmla="*/ 126 h 126"/>
                    <a:gd name="T6" fmla="*/ 0 w 360"/>
                    <a:gd name="T7" fmla="*/ 126 h 126"/>
                    <a:gd name="T8" fmla="*/ 60 w 360"/>
                    <a:gd name="T9" fmla="*/ 72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126"/>
                    <a:gd name="T17" fmla="*/ 360 w 360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126">
                      <a:moveTo>
                        <a:pt x="360" y="0"/>
                      </a:moveTo>
                      <a:lnTo>
                        <a:pt x="0" y="126"/>
                      </a:lnTo>
                      <a:lnTo>
                        <a:pt x="84" y="126"/>
                      </a:lnTo>
                      <a:lnTo>
                        <a:pt x="0" y="126"/>
                      </a:lnTo>
                      <a:lnTo>
                        <a:pt x="6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6" name="Freeform 666"/>
                <p:cNvSpPr>
                  <a:spLocks/>
                </p:cNvSpPr>
                <p:nvPr/>
              </p:nvSpPr>
              <p:spPr bwMode="auto">
                <a:xfrm>
                  <a:off x="2957" y="2027"/>
                  <a:ext cx="54" cy="72"/>
                </a:xfrm>
                <a:custGeom>
                  <a:avLst/>
                  <a:gdLst>
                    <a:gd name="T0" fmla="*/ 0 w 54"/>
                    <a:gd name="T1" fmla="*/ 72 h 72"/>
                    <a:gd name="T2" fmla="*/ 54 w 54"/>
                    <a:gd name="T3" fmla="*/ 0 h 72"/>
                    <a:gd name="T4" fmla="*/ 36 w 54"/>
                    <a:gd name="T5" fmla="*/ 6 h 72"/>
                    <a:gd name="T6" fmla="*/ 54 w 54"/>
                    <a:gd name="T7" fmla="*/ 0 h 72"/>
                    <a:gd name="T8" fmla="*/ 48 w 54"/>
                    <a:gd name="T9" fmla="*/ 1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72"/>
                    <a:gd name="T17" fmla="*/ 54 w 54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72">
                      <a:moveTo>
                        <a:pt x="0" y="72"/>
                      </a:moveTo>
                      <a:lnTo>
                        <a:pt x="54" y="0"/>
                      </a:lnTo>
                      <a:lnTo>
                        <a:pt x="36" y="6"/>
                      </a:lnTo>
                      <a:lnTo>
                        <a:pt x="54" y="0"/>
                      </a:lnTo>
                      <a:lnTo>
                        <a:pt x="4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7" name="Freeform 667"/>
                <p:cNvSpPr>
                  <a:spLocks/>
                </p:cNvSpPr>
                <p:nvPr/>
              </p:nvSpPr>
              <p:spPr bwMode="auto">
                <a:xfrm>
                  <a:off x="2579" y="1883"/>
                  <a:ext cx="378" cy="216"/>
                </a:xfrm>
                <a:custGeom>
                  <a:avLst/>
                  <a:gdLst>
                    <a:gd name="T0" fmla="*/ 378 w 378"/>
                    <a:gd name="T1" fmla="*/ 216 h 216"/>
                    <a:gd name="T2" fmla="*/ 0 w 378"/>
                    <a:gd name="T3" fmla="*/ 0 h 216"/>
                    <a:gd name="T4" fmla="*/ 54 w 378"/>
                    <a:gd name="T5" fmla="*/ 72 h 216"/>
                    <a:gd name="T6" fmla="*/ 0 w 378"/>
                    <a:gd name="T7" fmla="*/ 0 h 216"/>
                    <a:gd name="T8" fmla="*/ 90 w 378"/>
                    <a:gd name="T9" fmla="*/ 1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216"/>
                    <a:gd name="T17" fmla="*/ 378 w 378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216">
                      <a:moveTo>
                        <a:pt x="378" y="216"/>
                      </a:moveTo>
                      <a:lnTo>
                        <a:pt x="0" y="0"/>
                      </a:lnTo>
                      <a:lnTo>
                        <a:pt x="54" y="72"/>
                      </a:lnTo>
                      <a:lnTo>
                        <a:pt x="0" y="0"/>
                      </a:lnTo>
                      <a:lnTo>
                        <a:pt x="9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8" name="Freeform 668"/>
                <p:cNvSpPr>
                  <a:spLocks/>
                </p:cNvSpPr>
                <p:nvPr/>
              </p:nvSpPr>
              <p:spPr bwMode="auto">
                <a:xfrm>
                  <a:off x="2957" y="1649"/>
                  <a:ext cx="138" cy="450"/>
                </a:xfrm>
                <a:custGeom>
                  <a:avLst/>
                  <a:gdLst>
                    <a:gd name="T0" fmla="*/ 0 w 138"/>
                    <a:gd name="T1" fmla="*/ 450 h 450"/>
                    <a:gd name="T2" fmla="*/ 132 w 138"/>
                    <a:gd name="T3" fmla="*/ 0 h 450"/>
                    <a:gd name="T4" fmla="*/ 72 w 138"/>
                    <a:gd name="T5" fmla="*/ 78 h 450"/>
                    <a:gd name="T6" fmla="*/ 132 w 138"/>
                    <a:gd name="T7" fmla="*/ 0 h 450"/>
                    <a:gd name="T8" fmla="*/ 138 w 138"/>
                    <a:gd name="T9" fmla="*/ 102 h 4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450"/>
                    <a:gd name="T17" fmla="*/ 138 w 138"/>
                    <a:gd name="T18" fmla="*/ 450 h 4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450">
                      <a:moveTo>
                        <a:pt x="0" y="450"/>
                      </a:moveTo>
                      <a:lnTo>
                        <a:pt x="132" y="0"/>
                      </a:lnTo>
                      <a:lnTo>
                        <a:pt x="72" y="78"/>
                      </a:lnTo>
                      <a:lnTo>
                        <a:pt x="132" y="0"/>
                      </a:lnTo>
                      <a:lnTo>
                        <a:pt x="138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299" name="Freeform 669"/>
                <p:cNvSpPr>
                  <a:spLocks/>
                </p:cNvSpPr>
                <p:nvPr/>
              </p:nvSpPr>
              <p:spPr bwMode="auto">
                <a:xfrm>
                  <a:off x="2801" y="2087"/>
                  <a:ext cx="156" cy="24"/>
                </a:xfrm>
                <a:custGeom>
                  <a:avLst/>
                  <a:gdLst>
                    <a:gd name="T0" fmla="*/ 156 w 156"/>
                    <a:gd name="T1" fmla="*/ 12 h 24"/>
                    <a:gd name="T2" fmla="*/ 0 w 156"/>
                    <a:gd name="T3" fmla="*/ 12 h 24"/>
                    <a:gd name="T4" fmla="*/ 30 w 156"/>
                    <a:gd name="T5" fmla="*/ 24 h 24"/>
                    <a:gd name="T6" fmla="*/ 0 w 156"/>
                    <a:gd name="T7" fmla="*/ 12 h 24"/>
                    <a:gd name="T8" fmla="*/ 30 w 156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24"/>
                    <a:gd name="T17" fmla="*/ 156 w 156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24">
                      <a:moveTo>
                        <a:pt x="156" y="12"/>
                      </a:moveTo>
                      <a:lnTo>
                        <a:pt x="0" y="12"/>
                      </a:lnTo>
                      <a:lnTo>
                        <a:pt x="30" y="24"/>
                      </a:lnTo>
                      <a:lnTo>
                        <a:pt x="0" y="12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0" name="Freeform 670"/>
                <p:cNvSpPr>
                  <a:spLocks/>
                </p:cNvSpPr>
                <p:nvPr/>
              </p:nvSpPr>
              <p:spPr bwMode="auto">
                <a:xfrm>
                  <a:off x="2795" y="1877"/>
                  <a:ext cx="162" cy="222"/>
                </a:xfrm>
                <a:custGeom>
                  <a:avLst/>
                  <a:gdLst>
                    <a:gd name="T0" fmla="*/ 162 w 162"/>
                    <a:gd name="T1" fmla="*/ 222 h 222"/>
                    <a:gd name="T2" fmla="*/ 0 w 162"/>
                    <a:gd name="T3" fmla="*/ 0 h 222"/>
                    <a:gd name="T4" fmla="*/ 18 w 162"/>
                    <a:gd name="T5" fmla="*/ 54 h 222"/>
                    <a:gd name="T6" fmla="*/ 0 w 162"/>
                    <a:gd name="T7" fmla="*/ 0 h 222"/>
                    <a:gd name="T8" fmla="*/ 48 w 162"/>
                    <a:gd name="T9" fmla="*/ 30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222"/>
                    <a:gd name="T17" fmla="*/ 162 w 162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222">
                      <a:moveTo>
                        <a:pt x="162" y="222"/>
                      </a:moveTo>
                      <a:lnTo>
                        <a:pt x="0" y="0"/>
                      </a:lnTo>
                      <a:lnTo>
                        <a:pt x="18" y="54"/>
                      </a:lnTo>
                      <a:lnTo>
                        <a:pt x="0" y="0"/>
                      </a:lnTo>
                      <a:lnTo>
                        <a:pt x="48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1" name="Freeform 671"/>
                <p:cNvSpPr>
                  <a:spLocks/>
                </p:cNvSpPr>
                <p:nvPr/>
              </p:nvSpPr>
              <p:spPr bwMode="auto">
                <a:xfrm>
                  <a:off x="2957" y="1943"/>
                  <a:ext cx="336" cy="156"/>
                </a:xfrm>
                <a:custGeom>
                  <a:avLst/>
                  <a:gdLst>
                    <a:gd name="T0" fmla="*/ 0 w 336"/>
                    <a:gd name="T1" fmla="*/ 156 h 156"/>
                    <a:gd name="T2" fmla="*/ 336 w 336"/>
                    <a:gd name="T3" fmla="*/ 0 h 156"/>
                    <a:gd name="T4" fmla="*/ 252 w 336"/>
                    <a:gd name="T5" fmla="*/ 6 h 156"/>
                    <a:gd name="T6" fmla="*/ 336 w 336"/>
                    <a:gd name="T7" fmla="*/ 0 h 156"/>
                    <a:gd name="T8" fmla="*/ 282 w 336"/>
                    <a:gd name="T9" fmla="*/ 54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156"/>
                    <a:gd name="T17" fmla="*/ 336 w 336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156">
                      <a:moveTo>
                        <a:pt x="0" y="156"/>
                      </a:moveTo>
                      <a:lnTo>
                        <a:pt x="336" y="0"/>
                      </a:lnTo>
                      <a:lnTo>
                        <a:pt x="252" y="6"/>
                      </a:lnTo>
                      <a:lnTo>
                        <a:pt x="336" y="0"/>
                      </a:lnTo>
                      <a:lnTo>
                        <a:pt x="282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2" name="Freeform 672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852" cy="132"/>
                </a:xfrm>
                <a:custGeom>
                  <a:avLst/>
                  <a:gdLst>
                    <a:gd name="T0" fmla="*/ 0 w 852"/>
                    <a:gd name="T1" fmla="*/ 30 h 132"/>
                    <a:gd name="T2" fmla="*/ 852 w 852"/>
                    <a:gd name="T3" fmla="*/ 78 h 132"/>
                    <a:gd name="T4" fmla="*/ 684 w 852"/>
                    <a:gd name="T5" fmla="*/ 0 h 132"/>
                    <a:gd name="T6" fmla="*/ 852 w 852"/>
                    <a:gd name="T7" fmla="*/ 78 h 132"/>
                    <a:gd name="T8" fmla="*/ 678 w 852"/>
                    <a:gd name="T9" fmla="*/ 132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52"/>
                    <a:gd name="T16" fmla="*/ 0 h 132"/>
                    <a:gd name="T17" fmla="*/ 852 w 852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52" h="132">
                      <a:moveTo>
                        <a:pt x="0" y="30"/>
                      </a:moveTo>
                      <a:lnTo>
                        <a:pt x="852" y="78"/>
                      </a:lnTo>
                      <a:lnTo>
                        <a:pt x="684" y="0"/>
                      </a:lnTo>
                      <a:lnTo>
                        <a:pt x="852" y="78"/>
                      </a:lnTo>
                      <a:lnTo>
                        <a:pt x="67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3" name="Freeform 67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6" cy="600"/>
                </a:xfrm>
                <a:custGeom>
                  <a:avLst/>
                  <a:gdLst>
                    <a:gd name="T0" fmla="*/ 0 w 156"/>
                    <a:gd name="T1" fmla="*/ 0 h 600"/>
                    <a:gd name="T2" fmla="*/ 132 w 156"/>
                    <a:gd name="T3" fmla="*/ 600 h 600"/>
                    <a:gd name="T4" fmla="*/ 156 w 156"/>
                    <a:gd name="T5" fmla="*/ 468 h 600"/>
                    <a:gd name="T6" fmla="*/ 132 w 156"/>
                    <a:gd name="T7" fmla="*/ 600 h 600"/>
                    <a:gd name="T8" fmla="*/ 60 w 156"/>
                    <a:gd name="T9" fmla="*/ 492 h 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600"/>
                    <a:gd name="T17" fmla="*/ 156 w 156"/>
                    <a:gd name="T18" fmla="*/ 600 h 6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600">
                      <a:moveTo>
                        <a:pt x="0" y="0"/>
                      </a:moveTo>
                      <a:lnTo>
                        <a:pt x="132" y="600"/>
                      </a:lnTo>
                      <a:lnTo>
                        <a:pt x="156" y="468"/>
                      </a:lnTo>
                      <a:lnTo>
                        <a:pt x="132" y="600"/>
                      </a:lnTo>
                      <a:lnTo>
                        <a:pt x="60" y="4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4" name="Freeform 674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576"/>
                </a:xfrm>
                <a:custGeom>
                  <a:avLst/>
                  <a:gdLst>
                    <a:gd name="T0" fmla="*/ 180 w 180"/>
                    <a:gd name="T1" fmla="*/ 0 h 576"/>
                    <a:gd name="T2" fmla="*/ 12 w 180"/>
                    <a:gd name="T3" fmla="*/ 576 h 576"/>
                    <a:gd name="T4" fmla="*/ 90 w 180"/>
                    <a:gd name="T5" fmla="*/ 474 h 576"/>
                    <a:gd name="T6" fmla="*/ 12 w 180"/>
                    <a:gd name="T7" fmla="*/ 576 h 576"/>
                    <a:gd name="T8" fmla="*/ 0 w 180"/>
                    <a:gd name="T9" fmla="*/ 444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576"/>
                    <a:gd name="T17" fmla="*/ 180 w 180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576">
                      <a:moveTo>
                        <a:pt x="180" y="0"/>
                      </a:moveTo>
                      <a:lnTo>
                        <a:pt x="12" y="576"/>
                      </a:lnTo>
                      <a:lnTo>
                        <a:pt x="90" y="474"/>
                      </a:lnTo>
                      <a:lnTo>
                        <a:pt x="12" y="576"/>
                      </a:lnTo>
                      <a:lnTo>
                        <a:pt x="0" y="4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5" name="Freeform 675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66" cy="402"/>
                </a:xfrm>
                <a:custGeom>
                  <a:avLst/>
                  <a:gdLst>
                    <a:gd name="T0" fmla="*/ 60 w 66"/>
                    <a:gd name="T1" fmla="*/ 0 h 402"/>
                    <a:gd name="T2" fmla="*/ 24 w 66"/>
                    <a:gd name="T3" fmla="*/ 402 h 402"/>
                    <a:gd name="T4" fmla="*/ 66 w 66"/>
                    <a:gd name="T5" fmla="*/ 324 h 402"/>
                    <a:gd name="T6" fmla="*/ 24 w 66"/>
                    <a:gd name="T7" fmla="*/ 402 h 402"/>
                    <a:gd name="T8" fmla="*/ 0 w 66"/>
                    <a:gd name="T9" fmla="*/ 318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402"/>
                    <a:gd name="T17" fmla="*/ 66 w 66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402">
                      <a:moveTo>
                        <a:pt x="60" y="0"/>
                      </a:moveTo>
                      <a:lnTo>
                        <a:pt x="24" y="402"/>
                      </a:lnTo>
                      <a:lnTo>
                        <a:pt x="66" y="324"/>
                      </a:lnTo>
                      <a:lnTo>
                        <a:pt x="24" y="402"/>
                      </a:lnTo>
                      <a:lnTo>
                        <a:pt x="0" y="3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6" name="Freeform 676"/>
                <p:cNvSpPr>
                  <a:spLocks/>
                </p:cNvSpPr>
                <p:nvPr/>
              </p:nvSpPr>
              <p:spPr bwMode="auto">
                <a:xfrm>
                  <a:off x="2753" y="2099"/>
                  <a:ext cx="204" cy="276"/>
                </a:xfrm>
                <a:custGeom>
                  <a:avLst/>
                  <a:gdLst>
                    <a:gd name="T0" fmla="*/ 204 w 204"/>
                    <a:gd name="T1" fmla="*/ 0 h 276"/>
                    <a:gd name="T2" fmla="*/ 0 w 204"/>
                    <a:gd name="T3" fmla="*/ 276 h 276"/>
                    <a:gd name="T4" fmla="*/ 60 w 204"/>
                    <a:gd name="T5" fmla="*/ 234 h 276"/>
                    <a:gd name="T6" fmla="*/ 0 w 204"/>
                    <a:gd name="T7" fmla="*/ 276 h 276"/>
                    <a:gd name="T8" fmla="*/ 18 w 204"/>
                    <a:gd name="T9" fmla="*/ 204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276"/>
                    <a:gd name="T17" fmla="*/ 204 w 20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276">
                      <a:moveTo>
                        <a:pt x="204" y="0"/>
                      </a:moveTo>
                      <a:lnTo>
                        <a:pt x="0" y="276"/>
                      </a:lnTo>
                      <a:lnTo>
                        <a:pt x="60" y="234"/>
                      </a:lnTo>
                      <a:lnTo>
                        <a:pt x="0" y="276"/>
                      </a:lnTo>
                      <a:lnTo>
                        <a:pt x="18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7" name="Freeform 677"/>
                <p:cNvSpPr>
                  <a:spLocks/>
                </p:cNvSpPr>
                <p:nvPr/>
              </p:nvSpPr>
              <p:spPr bwMode="auto">
                <a:xfrm>
                  <a:off x="2897" y="1805"/>
                  <a:ext cx="60" cy="294"/>
                </a:xfrm>
                <a:custGeom>
                  <a:avLst/>
                  <a:gdLst>
                    <a:gd name="T0" fmla="*/ 60 w 60"/>
                    <a:gd name="T1" fmla="*/ 294 h 294"/>
                    <a:gd name="T2" fmla="*/ 12 w 60"/>
                    <a:gd name="T3" fmla="*/ 0 h 294"/>
                    <a:gd name="T4" fmla="*/ 0 w 60"/>
                    <a:gd name="T5" fmla="*/ 60 h 294"/>
                    <a:gd name="T6" fmla="*/ 12 w 60"/>
                    <a:gd name="T7" fmla="*/ 0 h 294"/>
                    <a:gd name="T8" fmla="*/ 48 w 60"/>
                    <a:gd name="T9" fmla="*/ 54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94"/>
                    <a:gd name="T17" fmla="*/ 60 w 60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94">
                      <a:moveTo>
                        <a:pt x="60" y="294"/>
                      </a:moveTo>
                      <a:lnTo>
                        <a:pt x="12" y="0"/>
                      </a:lnTo>
                      <a:lnTo>
                        <a:pt x="0" y="60"/>
                      </a:lnTo>
                      <a:lnTo>
                        <a:pt x="12" y="0"/>
                      </a:lnTo>
                      <a:lnTo>
                        <a:pt x="4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8" name="Freeform 678"/>
                <p:cNvSpPr>
                  <a:spLocks/>
                </p:cNvSpPr>
                <p:nvPr/>
              </p:nvSpPr>
              <p:spPr bwMode="auto">
                <a:xfrm>
                  <a:off x="2957" y="1955"/>
                  <a:ext cx="474" cy="144"/>
                </a:xfrm>
                <a:custGeom>
                  <a:avLst/>
                  <a:gdLst>
                    <a:gd name="T0" fmla="*/ 0 w 474"/>
                    <a:gd name="T1" fmla="*/ 144 h 144"/>
                    <a:gd name="T2" fmla="*/ 474 w 474"/>
                    <a:gd name="T3" fmla="*/ 12 h 144"/>
                    <a:gd name="T4" fmla="*/ 372 w 474"/>
                    <a:gd name="T5" fmla="*/ 0 h 144"/>
                    <a:gd name="T6" fmla="*/ 474 w 474"/>
                    <a:gd name="T7" fmla="*/ 12 h 144"/>
                    <a:gd name="T8" fmla="*/ 390 w 474"/>
                    <a:gd name="T9" fmla="*/ 72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144"/>
                    <a:gd name="T17" fmla="*/ 474 w 47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144">
                      <a:moveTo>
                        <a:pt x="0" y="144"/>
                      </a:moveTo>
                      <a:lnTo>
                        <a:pt x="474" y="12"/>
                      </a:lnTo>
                      <a:lnTo>
                        <a:pt x="372" y="0"/>
                      </a:lnTo>
                      <a:lnTo>
                        <a:pt x="474" y="12"/>
                      </a:lnTo>
                      <a:lnTo>
                        <a:pt x="39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09" name="Freeform 679"/>
                <p:cNvSpPr>
                  <a:spLocks/>
                </p:cNvSpPr>
                <p:nvPr/>
              </p:nvSpPr>
              <p:spPr bwMode="auto">
                <a:xfrm>
                  <a:off x="2783" y="2039"/>
                  <a:ext cx="174" cy="60"/>
                </a:xfrm>
                <a:custGeom>
                  <a:avLst/>
                  <a:gdLst>
                    <a:gd name="T0" fmla="*/ 174 w 174"/>
                    <a:gd name="T1" fmla="*/ 60 h 60"/>
                    <a:gd name="T2" fmla="*/ 0 w 174"/>
                    <a:gd name="T3" fmla="*/ 0 h 60"/>
                    <a:gd name="T4" fmla="*/ 30 w 174"/>
                    <a:gd name="T5" fmla="*/ 24 h 60"/>
                    <a:gd name="T6" fmla="*/ 0 w 174"/>
                    <a:gd name="T7" fmla="*/ 0 h 60"/>
                    <a:gd name="T8" fmla="*/ 42 w 174"/>
                    <a:gd name="T9" fmla="*/ 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60"/>
                    <a:gd name="T17" fmla="*/ 174 w 174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60">
                      <a:moveTo>
                        <a:pt x="174" y="60"/>
                      </a:moveTo>
                      <a:lnTo>
                        <a:pt x="0" y="0"/>
                      </a:lnTo>
                      <a:lnTo>
                        <a:pt x="30" y="24"/>
                      </a:lnTo>
                      <a:lnTo>
                        <a:pt x="0" y="0"/>
                      </a:lnTo>
                      <a:lnTo>
                        <a:pt x="4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0" name="Freeform 680"/>
                <p:cNvSpPr>
                  <a:spLocks/>
                </p:cNvSpPr>
                <p:nvPr/>
              </p:nvSpPr>
              <p:spPr bwMode="auto">
                <a:xfrm>
                  <a:off x="2723" y="2099"/>
                  <a:ext cx="234" cy="288"/>
                </a:xfrm>
                <a:custGeom>
                  <a:avLst/>
                  <a:gdLst>
                    <a:gd name="T0" fmla="*/ 234 w 234"/>
                    <a:gd name="T1" fmla="*/ 0 h 288"/>
                    <a:gd name="T2" fmla="*/ 0 w 234"/>
                    <a:gd name="T3" fmla="*/ 288 h 288"/>
                    <a:gd name="T4" fmla="*/ 66 w 234"/>
                    <a:gd name="T5" fmla="*/ 246 h 288"/>
                    <a:gd name="T6" fmla="*/ 0 w 234"/>
                    <a:gd name="T7" fmla="*/ 288 h 288"/>
                    <a:gd name="T8" fmla="*/ 24 w 234"/>
                    <a:gd name="T9" fmla="*/ 21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288"/>
                    <a:gd name="T17" fmla="*/ 234 w 23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288">
                      <a:moveTo>
                        <a:pt x="234" y="0"/>
                      </a:moveTo>
                      <a:lnTo>
                        <a:pt x="0" y="288"/>
                      </a:lnTo>
                      <a:lnTo>
                        <a:pt x="66" y="246"/>
                      </a:lnTo>
                      <a:lnTo>
                        <a:pt x="0" y="288"/>
                      </a:lnTo>
                      <a:lnTo>
                        <a:pt x="24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1" name="Freeform 681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582"/>
                </a:xfrm>
                <a:custGeom>
                  <a:avLst/>
                  <a:gdLst>
                    <a:gd name="T0" fmla="*/ 432 w 432"/>
                    <a:gd name="T1" fmla="*/ 0 h 582"/>
                    <a:gd name="T2" fmla="*/ 0 w 432"/>
                    <a:gd name="T3" fmla="*/ 582 h 582"/>
                    <a:gd name="T4" fmla="*/ 132 w 432"/>
                    <a:gd name="T5" fmla="*/ 498 h 582"/>
                    <a:gd name="T6" fmla="*/ 0 w 432"/>
                    <a:gd name="T7" fmla="*/ 582 h 582"/>
                    <a:gd name="T8" fmla="*/ 42 w 432"/>
                    <a:gd name="T9" fmla="*/ 432 h 5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582"/>
                    <a:gd name="T17" fmla="*/ 432 w 432"/>
                    <a:gd name="T18" fmla="*/ 582 h 5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582">
                      <a:moveTo>
                        <a:pt x="432" y="0"/>
                      </a:moveTo>
                      <a:lnTo>
                        <a:pt x="0" y="582"/>
                      </a:lnTo>
                      <a:lnTo>
                        <a:pt x="132" y="498"/>
                      </a:lnTo>
                      <a:lnTo>
                        <a:pt x="0" y="582"/>
                      </a:lnTo>
                      <a:lnTo>
                        <a:pt x="42" y="4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2" name="Freeform 682"/>
                <p:cNvSpPr>
                  <a:spLocks/>
                </p:cNvSpPr>
                <p:nvPr/>
              </p:nvSpPr>
              <p:spPr bwMode="auto">
                <a:xfrm>
                  <a:off x="2927" y="1889"/>
                  <a:ext cx="30" cy="210"/>
                </a:xfrm>
                <a:custGeom>
                  <a:avLst/>
                  <a:gdLst>
                    <a:gd name="T0" fmla="*/ 30 w 30"/>
                    <a:gd name="T1" fmla="*/ 210 h 210"/>
                    <a:gd name="T2" fmla="*/ 12 w 30"/>
                    <a:gd name="T3" fmla="*/ 0 h 210"/>
                    <a:gd name="T4" fmla="*/ 0 w 30"/>
                    <a:gd name="T5" fmla="*/ 42 h 210"/>
                    <a:gd name="T6" fmla="*/ 12 w 30"/>
                    <a:gd name="T7" fmla="*/ 0 h 210"/>
                    <a:gd name="T8" fmla="*/ 30 w 30"/>
                    <a:gd name="T9" fmla="*/ 42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10"/>
                    <a:gd name="T17" fmla="*/ 30 w 30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10">
                      <a:moveTo>
                        <a:pt x="30" y="210"/>
                      </a:moveTo>
                      <a:lnTo>
                        <a:pt x="12" y="0"/>
                      </a:lnTo>
                      <a:lnTo>
                        <a:pt x="0" y="42"/>
                      </a:lnTo>
                      <a:lnTo>
                        <a:pt x="12" y="0"/>
                      </a:lnTo>
                      <a:lnTo>
                        <a:pt x="30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3" name="Freeform 683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66" cy="12"/>
                </a:xfrm>
                <a:custGeom>
                  <a:avLst/>
                  <a:gdLst>
                    <a:gd name="T0" fmla="*/ 0 w 66"/>
                    <a:gd name="T1" fmla="*/ 6 h 12"/>
                    <a:gd name="T2" fmla="*/ 66 w 66"/>
                    <a:gd name="T3" fmla="*/ 6 h 12"/>
                    <a:gd name="T4" fmla="*/ 48 w 66"/>
                    <a:gd name="T5" fmla="*/ 0 h 12"/>
                    <a:gd name="T6" fmla="*/ 66 w 66"/>
                    <a:gd name="T7" fmla="*/ 6 h 12"/>
                    <a:gd name="T8" fmla="*/ 48 w 66"/>
                    <a:gd name="T9" fmla="*/ 12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12"/>
                    <a:gd name="T17" fmla="*/ 66 w 66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12">
                      <a:moveTo>
                        <a:pt x="0" y="6"/>
                      </a:moveTo>
                      <a:lnTo>
                        <a:pt x="66" y="6"/>
                      </a:lnTo>
                      <a:lnTo>
                        <a:pt x="48" y="0"/>
                      </a:lnTo>
                      <a:lnTo>
                        <a:pt x="66" y="6"/>
                      </a:lnTo>
                      <a:lnTo>
                        <a:pt x="48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4" name="Freeform 684"/>
                <p:cNvSpPr>
                  <a:spLocks/>
                </p:cNvSpPr>
                <p:nvPr/>
              </p:nvSpPr>
              <p:spPr bwMode="auto">
                <a:xfrm>
                  <a:off x="2951" y="2099"/>
                  <a:ext cx="24" cy="168"/>
                </a:xfrm>
                <a:custGeom>
                  <a:avLst/>
                  <a:gdLst>
                    <a:gd name="T0" fmla="*/ 6 w 24"/>
                    <a:gd name="T1" fmla="*/ 0 h 168"/>
                    <a:gd name="T2" fmla="*/ 12 w 24"/>
                    <a:gd name="T3" fmla="*/ 168 h 168"/>
                    <a:gd name="T4" fmla="*/ 24 w 24"/>
                    <a:gd name="T5" fmla="*/ 132 h 168"/>
                    <a:gd name="T6" fmla="*/ 12 w 24"/>
                    <a:gd name="T7" fmla="*/ 168 h 168"/>
                    <a:gd name="T8" fmla="*/ 0 w 24"/>
                    <a:gd name="T9" fmla="*/ 132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168"/>
                    <a:gd name="T17" fmla="*/ 24 w 24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168">
                      <a:moveTo>
                        <a:pt x="6" y="0"/>
                      </a:moveTo>
                      <a:lnTo>
                        <a:pt x="12" y="168"/>
                      </a:lnTo>
                      <a:lnTo>
                        <a:pt x="24" y="132"/>
                      </a:lnTo>
                      <a:lnTo>
                        <a:pt x="12" y="168"/>
                      </a:lnTo>
                      <a:lnTo>
                        <a:pt x="0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5" name="Freeform 68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76" cy="96"/>
                </a:xfrm>
                <a:custGeom>
                  <a:avLst/>
                  <a:gdLst>
                    <a:gd name="T0" fmla="*/ 0 w 576"/>
                    <a:gd name="T1" fmla="*/ 0 h 96"/>
                    <a:gd name="T2" fmla="*/ 576 w 576"/>
                    <a:gd name="T3" fmla="*/ 66 h 96"/>
                    <a:gd name="T4" fmla="*/ 468 w 576"/>
                    <a:gd name="T5" fmla="*/ 6 h 96"/>
                    <a:gd name="T6" fmla="*/ 576 w 576"/>
                    <a:gd name="T7" fmla="*/ 66 h 96"/>
                    <a:gd name="T8" fmla="*/ 456 w 576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76"/>
                    <a:gd name="T16" fmla="*/ 0 h 96"/>
                    <a:gd name="T17" fmla="*/ 576 w 57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76" h="96">
                      <a:moveTo>
                        <a:pt x="0" y="0"/>
                      </a:moveTo>
                      <a:lnTo>
                        <a:pt x="576" y="66"/>
                      </a:lnTo>
                      <a:lnTo>
                        <a:pt x="468" y="6"/>
                      </a:lnTo>
                      <a:lnTo>
                        <a:pt x="576" y="66"/>
                      </a:lnTo>
                      <a:lnTo>
                        <a:pt x="456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6" name="Freeform 686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108"/>
                </a:xfrm>
                <a:custGeom>
                  <a:avLst/>
                  <a:gdLst>
                    <a:gd name="T0" fmla="*/ 432 w 432"/>
                    <a:gd name="T1" fmla="*/ 0 h 108"/>
                    <a:gd name="T2" fmla="*/ 0 w 432"/>
                    <a:gd name="T3" fmla="*/ 90 h 108"/>
                    <a:gd name="T4" fmla="*/ 90 w 432"/>
                    <a:gd name="T5" fmla="*/ 108 h 108"/>
                    <a:gd name="T6" fmla="*/ 0 w 432"/>
                    <a:gd name="T7" fmla="*/ 90 h 108"/>
                    <a:gd name="T8" fmla="*/ 78 w 432"/>
                    <a:gd name="T9" fmla="*/ 36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108"/>
                    <a:gd name="T17" fmla="*/ 432 w 43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108">
                      <a:moveTo>
                        <a:pt x="432" y="0"/>
                      </a:moveTo>
                      <a:lnTo>
                        <a:pt x="0" y="90"/>
                      </a:lnTo>
                      <a:lnTo>
                        <a:pt x="90" y="108"/>
                      </a:lnTo>
                      <a:lnTo>
                        <a:pt x="0" y="90"/>
                      </a:lnTo>
                      <a:lnTo>
                        <a:pt x="7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7" name="Freeform 687"/>
                <p:cNvSpPr>
                  <a:spLocks/>
                </p:cNvSpPr>
                <p:nvPr/>
              </p:nvSpPr>
              <p:spPr bwMode="auto">
                <a:xfrm>
                  <a:off x="2783" y="2099"/>
                  <a:ext cx="174" cy="42"/>
                </a:xfrm>
                <a:custGeom>
                  <a:avLst/>
                  <a:gdLst>
                    <a:gd name="T0" fmla="*/ 174 w 174"/>
                    <a:gd name="T1" fmla="*/ 0 h 42"/>
                    <a:gd name="T2" fmla="*/ 0 w 174"/>
                    <a:gd name="T3" fmla="*/ 36 h 42"/>
                    <a:gd name="T4" fmla="*/ 36 w 174"/>
                    <a:gd name="T5" fmla="*/ 42 h 42"/>
                    <a:gd name="T6" fmla="*/ 0 w 174"/>
                    <a:gd name="T7" fmla="*/ 36 h 42"/>
                    <a:gd name="T8" fmla="*/ 30 w 174"/>
                    <a:gd name="T9" fmla="*/ 12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42"/>
                    <a:gd name="T17" fmla="*/ 174 w 174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42">
                      <a:moveTo>
                        <a:pt x="174" y="0"/>
                      </a:moveTo>
                      <a:lnTo>
                        <a:pt x="0" y="36"/>
                      </a:lnTo>
                      <a:lnTo>
                        <a:pt x="36" y="42"/>
                      </a:lnTo>
                      <a:lnTo>
                        <a:pt x="0" y="36"/>
                      </a:lnTo>
                      <a:lnTo>
                        <a:pt x="3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8" name="Freeform 688"/>
                <p:cNvSpPr>
                  <a:spLocks/>
                </p:cNvSpPr>
                <p:nvPr/>
              </p:nvSpPr>
              <p:spPr bwMode="auto">
                <a:xfrm>
                  <a:off x="2837" y="2099"/>
                  <a:ext cx="120" cy="258"/>
                </a:xfrm>
                <a:custGeom>
                  <a:avLst/>
                  <a:gdLst>
                    <a:gd name="T0" fmla="*/ 120 w 120"/>
                    <a:gd name="T1" fmla="*/ 0 h 258"/>
                    <a:gd name="T2" fmla="*/ 0 w 120"/>
                    <a:gd name="T3" fmla="*/ 258 h 258"/>
                    <a:gd name="T4" fmla="*/ 48 w 120"/>
                    <a:gd name="T5" fmla="*/ 216 h 258"/>
                    <a:gd name="T6" fmla="*/ 0 w 120"/>
                    <a:gd name="T7" fmla="*/ 258 h 258"/>
                    <a:gd name="T8" fmla="*/ 6 w 120"/>
                    <a:gd name="T9" fmla="*/ 192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258"/>
                    <a:gd name="T17" fmla="*/ 120 w 12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258">
                      <a:moveTo>
                        <a:pt x="120" y="0"/>
                      </a:moveTo>
                      <a:lnTo>
                        <a:pt x="0" y="258"/>
                      </a:lnTo>
                      <a:lnTo>
                        <a:pt x="48" y="216"/>
                      </a:lnTo>
                      <a:lnTo>
                        <a:pt x="0" y="258"/>
                      </a:lnTo>
                      <a:lnTo>
                        <a:pt x="6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19" name="Freeform 689"/>
                <p:cNvSpPr>
                  <a:spLocks/>
                </p:cNvSpPr>
                <p:nvPr/>
              </p:nvSpPr>
              <p:spPr bwMode="auto">
                <a:xfrm>
                  <a:off x="2423" y="2099"/>
                  <a:ext cx="534" cy="150"/>
                </a:xfrm>
                <a:custGeom>
                  <a:avLst/>
                  <a:gdLst>
                    <a:gd name="T0" fmla="*/ 534 w 534"/>
                    <a:gd name="T1" fmla="*/ 0 h 150"/>
                    <a:gd name="T2" fmla="*/ 0 w 534"/>
                    <a:gd name="T3" fmla="*/ 132 h 150"/>
                    <a:gd name="T4" fmla="*/ 120 w 534"/>
                    <a:gd name="T5" fmla="*/ 150 h 150"/>
                    <a:gd name="T6" fmla="*/ 0 w 534"/>
                    <a:gd name="T7" fmla="*/ 132 h 150"/>
                    <a:gd name="T8" fmla="*/ 96 w 534"/>
                    <a:gd name="T9" fmla="*/ 66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4"/>
                    <a:gd name="T16" fmla="*/ 0 h 150"/>
                    <a:gd name="T17" fmla="*/ 534 w 53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4" h="150">
                      <a:moveTo>
                        <a:pt x="534" y="0"/>
                      </a:moveTo>
                      <a:lnTo>
                        <a:pt x="0" y="132"/>
                      </a:lnTo>
                      <a:lnTo>
                        <a:pt x="120" y="150"/>
                      </a:lnTo>
                      <a:lnTo>
                        <a:pt x="0" y="132"/>
                      </a:lnTo>
                      <a:lnTo>
                        <a:pt x="96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0" name="Freeform 690"/>
                <p:cNvSpPr>
                  <a:spLocks/>
                </p:cNvSpPr>
                <p:nvPr/>
              </p:nvSpPr>
              <p:spPr bwMode="auto">
                <a:xfrm>
                  <a:off x="2483" y="2081"/>
                  <a:ext cx="474" cy="78"/>
                </a:xfrm>
                <a:custGeom>
                  <a:avLst/>
                  <a:gdLst>
                    <a:gd name="T0" fmla="*/ 474 w 474"/>
                    <a:gd name="T1" fmla="*/ 18 h 78"/>
                    <a:gd name="T2" fmla="*/ 0 w 474"/>
                    <a:gd name="T3" fmla="*/ 42 h 78"/>
                    <a:gd name="T4" fmla="*/ 96 w 474"/>
                    <a:gd name="T5" fmla="*/ 78 h 78"/>
                    <a:gd name="T6" fmla="*/ 0 w 474"/>
                    <a:gd name="T7" fmla="*/ 42 h 78"/>
                    <a:gd name="T8" fmla="*/ 90 w 474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78"/>
                    <a:gd name="T17" fmla="*/ 474 w 474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78">
                      <a:moveTo>
                        <a:pt x="474" y="18"/>
                      </a:moveTo>
                      <a:lnTo>
                        <a:pt x="0" y="42"/>
                      </a:lnTo>
                      <a:lnTo>
                        <a:pt x="96" y="78"/>
                      </a:lnTo>
                      <a:lnTo>
                        <a:pt x="0" y="42"/>
                      </a:lnTo>
                      <a:lnTo>
                        <a:pt x="9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1" name="Freeform 691"/>
                <p:cNvSpPr>
                  <a:spLocks/>
                </p:cNvSpPr>
                <p:nvPr/>
              </p:nvSpPr>
              <p:spPr bwMode="auto">
                <a:xfrm>
                  <a:off x="2957" y="1367"/>
                  <a:ext cx="282" cy="732"/>
                </a:xfrm>
                <a:custGeom>
                  <a:avLst/>
                  <a:gdLst>
                    <a:gd name="T0" fmla="*/ 0 w 282"/>
                    <a:gd name="T1" fmla="*/ 732 h 732"/>
                    <a:gd name="T2" fmla="*/ 276 w 282"/>
                    <a:gd name="T3" fmla="*/ 0 h 732"/>
                    <a:gd name="T4" fmla="*/ 162 w 282"/>
                    <a:gd name="T5" fmla="*/ 126 h 732"/>
                    <a:gd name="T6" fmla="*/ 276 w 282"/>
                    <a:gd name="T7" fmla="*/ 0 h 732"/>
                    <a:gd name="T8" fmla="*/ 282 w 282"/>
                    <a:gd name="T9" fmla="*/ 168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732"/>
                    <a:gd name="T17" fmla="*/ 282 w 282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732">
                      <a:moveTo>
                        <a:pt x="0" y="732"/>
                      </a:moveTo>
                      <a:lnTo>
                        <a:pt x="276" y="0"/>
                      </a:lnTo>
                      <a:lnTo>
                        <a:pt x="162" y="126"/>
                      </a:lnTo>
                      <a:lnTo>
                        <a:pt x="276" y="0"/>
                      </a:lnTo>
                      <a:lnTo>
                        <a:pt x="282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2" name="Freeform 692"/>
                <p:cNvSpPr>
                  <a:spLocks/>
                </p:cNvSpPr>
                <p:nvPr/>
              </p:nvSpPr>
              <p:spPr bwMode="auto">
                <a:xfrm>
                  <a:off x="2957" y="1973"/>
                  <a:ext cx="162" cy="126"/>
                </a:xfrm>
                <a:custGeom>
                  <a:avLst/>
                  <a:gdLst>
                    <a:gd name="T0" fmla="*/ 0 w 162"/>
                    <a:gd name="T1" fmla="*/ 126 h 126"/>
                    <a:gd name="T2" fmla="*/ 162 w 162"/>
                    <a:gd name="T3" fmla="*/ 0 h 126"/>
                    <a:gd name="T4" fmla="*/ 120 w 162"/>
                    <a:gd name="T5" fmla="*/ 12 h 126"/>
                    <a:gd name="T6" fmla="*/ 162 w 162"/>
                    <a:gd name="T7" fmla="*/ 0 h 126"/>
                    <a:gd name="T8" fmla="*/ 138 w 162"/>
                    <a:gd name="T9" fmla="*/ 3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126"/>
                    <a:gd name="T17" fmla="*/ 162 w 162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126">
                      <a:moveTo>
                        <a:pt x="0" y="126"/>
                      </a:moveTo>
                      <a:lnTo>
                        <a:pt x="162" y="0"/>
                      </a:lnTo>
                      <a:lnTo>
                        <a:pt x="120" y="12"/>
                      </a:lnTo>
                      <a:lnTo>
                        <a:pt x="162" y="0"/>
                      </a:lnTo>
                      <a:lnTo>
                        <a:pt x="13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3" name="Freeform 693"/>
                <p:cNvSpPr>
                  <a:spLocks/>
                </p:cNvSpPr>
                <p:nvPr/>
              </p:nvSpPr>
              <p:spPr bwMode="auto">
                <a:xfrm>
                  <a:off x="2957" y="1967"/>
                  <a:ext cx="324" cy="132"/>
                </a:xfrm>
                <a:custGeom>
                  <a:avLst/>
                  <a:gdLst>
                    <a:gd name="T0" fmla="*/ 0 w 324"/>
                    <a:gd name="T1" fmla="*/ 132 h 132"/>
                    <a:gd name="T2" fmla="*/ 324 w 324"/>
                    <a:gd name="T3" fmla="*/ 0 h 132"/>
                    <a:gd name="T4" fmla="*/ 246 w 324"/>
                    <a:gd name="T5" fmla="*/ 0 h 132"/>
                    <a:gd name="T6" fmla="*/ 324 w 324"/>
                    <a:gd name="T7" fmla="*/ 0 h 132"/>
                    <a:gd name="T8" fmla="*/ 270 w 324"/>
                    <a:gd name="T9" fmla="*/ 48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132"/>
                    <a:gd name="T17" fmla="*/ 324 w 324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132">
                      <a:moveTo>
                        <a:pt x="0" y="132"/>
                      </a:moveTo>
                      <a:lnTo>
                        <a:pt x="324" y="0"/>
                      </a:lnTo>
                      <a:lnTo>
                        <a:pt x="246" y="0"/>
                      </a:lnTo>
                      <a:lnTo>
                        <a:pt x="324" y="0"/>
                      </a:lnTo>
                      <a:lnTo>
                        <a:pt x="27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4" name="Freeform 69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96" cy="72"/>
                </a:xfrm>
                <a:custGeom>
                  <a:avLst/>
                  <a:gdLst>
                    <a:gd name="T0" fmla="*/ 0 w 396"/>
                    <a:gd name="T1" fmla="*/ 0 h 72"/>
                    <a:gd name="T2" fmla="*/ 396 w 396"/>
                    <a:gd name="T3" fmla="*/ 54 h 72"/>
                    <a:gd name="T4" fmla="*/ 324 w 396"/>
                    <a:gd name="T5" fmla="*/ 12 h 72"/>
                    <a:gd name="T6" fmla="*/ 396 w 396"/>
                    <a:gd name="T7" fmla="*/ 54 h 72"/>
                    <a:gd name="T8" fmla="*/ 312 w 396"/>
                    <a:gd name="T9" fmla="*/ 7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6"/>
                    <a:gd name="T16" fmla="*/ 0 h 72"/>
                    <a:gd name="T17" fmla="*/ 396 w 396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6" h="72">
                      <a:moveTo>
                        <a:pt x="0" y="0"/>
                      </a:moveTo>
                      <a:lnTo>
                        <a:pt x="396" y="54"/>
                      </a:lnTo>
                      <a:lnTo>
                        <a:pt x="324" y="12"/>
                      </a:lnTo>
                      <a:lnTo>
                        <a:pt x="396" y="54"/>
                      </a:lnTo>
                      <a:lnTo>
                        <a:pt x="312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5" name="Freeform 69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" cy="198"/>
                </a:xfrm>
                <a:custGeom>
                  <a:avLst/>
                  <a:gdLst>
                    <a:gd name="T0" fmla="*/ 0 w 48"/>
                    <a:gd name="T1" fmla="*/ 0 h 198"/>
                    <a:gd name="T2" fmla="*/ 42 w 48"/>
                    <a:gd name="T3" fmla="*/ 198 h 198"/>
                    <a:gd name="T4" fmla="*/ 48 w 48"/>
                    <a:gd name="T5" fmla="*/ 156 h 198"/>
                    <a:gd name="T6" fmla="*/ 42 w 48"/>
                    <a:gd name="T7" fmla="*/ 198 h 198"/>
                    <a:gd name="T8" fmla="*/ 18 w 48"/>
                    <a:gd name="T9" fmla="*/ 162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98"/>
                    <a:gd name="T17" fmla="*/ 48 w 48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98">
                      <a:moveTo>
                        <a:pt x="0" y="0"/>
                      </a:moveTo>
                      <a:lnTo>
                        <a:pt x="42" y="198"/>
                      </a:lnTo>
                      <a:lnTo>
                        <a:pt x="48" y="156"/>
                      </a:lnTo>
                      <a:lnTo>
                        <a:pt x="42" y="198"/>
                      </a:lnTo>
                      <a:lnTo>
                        <a:pt x="18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6" name="Freeform 696"/>
                <p:cNvSpPr>
                  <a:spLocks/>
                </p:cNvSpPr>
                <p:nvPr/>
              </p:nvSpPr>
              <p:spPr bwMode="auto">
                <a:xfrm>
                  <a:off x="2723" y="2099"/>
                  <a:ext cx="234" cy="180"/>
                </a:xfrm>
                <a:custGeom>
                  <a:avLst/>
                  <a:gdLst>
                    <a:gd name="T0" fmla="*/ 234 w 234"/>
                    <a:gd name="T1" fmla="*/ 0 h 180"/>
                    <a:gd name="T2" fmla="*/ 0 w 234"/>
                    <a:gd name="T3" fmla="*/ 180 h 180"/>
                    <a:gd name="T4" fmla="*/ 60 w 234"/>
                    <a:gd name="T5" fmla="*/ 162 h 180"/>
                    <a:gd name="T6" fmla="*/ 0 w 234"/>
                    <a:gd name="T7" fmla="*/ 180 h 180"/>
                    <a:gd name="T8" fmla="*/ 36 w 234"/>
                    <a:gd name="T9" fmla="*/ 126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180"/>
                    <a:gd name="T17" fmla="*/ 234 w 234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180">
                      <a:moveTo>
                        <a:pt x="234" y="0"/>
                      </a:moveTo>
                      <a:lnTo>
                        <a:pt x="0" y="180"/>
                      </a:lnTo>
                      <a:lnTo>
                        <a:pt x="60" y="162"/>
                      </a:lnTo>
                      <a:lnTo>
                        <a:pt x="0" y="180"/>
                      </a:lnTo>
                      <a:lnTo>
                        <a:pt x="36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7" name="Freeform 697"/>
                <p:cNvSpPr>
                  <a:spLocks/>
                </p:cNvSpPr>
                <p:nvPr/>
              </p:nvSpPr>
              <p:spPr bwMode="auto">
                <a:xfrm>
                  <a:off x="2957" y="2057"/>
                  <a:ext cx="252" cy="42"/>
                </a:xfrm>
                <a:custGeom>
                  <a:avLst/>
                  <a:gdLst>
                    <a:gd name="T0" fmla="*/ 0 w 252"/>
                    <a:gd name="T1" fmla="*/ 42 h 42"/>
                    <a:gd name="T2" fmla="*/ 252 w 252"/>
                    <a:gd name="T3" fmla="*/ 18 h 42"/>
                    <a:gd name="T4" fmla="*/ 198 w 252"/>
                    <a:gd name="T5" fmla="*/ 0 h 42"/>
                    <a:gd name="T6" fmla="*/ 252 w 252"/>
                    <a:gd name="T7" fmla="*/ 18 h 42"/>
                    <a:gd name="T8" fmla="*/ 198 w 252"/>
                    <a:gd name="T9" fmla="*/ 42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42"/>
                    <a:gd name="T17" fmla="*/ 252 w 252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42">
                      <a:moveTo>
                        <a:pt x="0" y="42"/>
                      </a:moveTo>
                      <a:lnTo>
                        <a:pt x="252" y="18"/>
                      </a:lnTo>
                      <a:lnTo>
                        <a:pt x="198" y="0"/>
                      </a:lnTo>
                      <a:lnTo>
                        <a:pt x="252" y="18"/>
                      </a:lnTo>
                      <a:lnTo>
                        <a:pt x="198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8" name="Freeform 698"/>
                <p:cNvSpPr>
                  <a:spLocks/>
                </p:cNvSpPr>
                <p:nvPr/>
              </p:nvSpPr>
              <p:spPr bwMode="auto">
                <a:xfrm>
                  <a:off x="2393" y="1535"/>
                  <a:ext cx="564" cy="564"/>
                </a:xfrm>
                <a:custGeom>
                  <a:avLst/>
                  <a:gdLst>
                    <a:gd name="T0" fmla="*/ 564 w 564"/>
                    <a:gd name="T1" fmla="*/ 564 h 564"/>
                    <a:gd name="T2" fmla="*/ 0 w 564"/>
                    <a:gd name="T3" fmla="*/ 0 h 564"/>
                    <a:gd name="T4" fmla="*/ 72 w 564"/>
                    <a:gd name="T5" fmla="*/ 156 h 564"/>
                    <a:gd name="T6" fmla="*/ 0 w 564"/>
                    <a:gd name="T7" fmla="*/ 0 h 564"/>
                    <a:gd name="T8" fmla="*/ 162 w 564"/>
                    <a:gd name="T9" fmla="*/ 66 h 5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4"/>
                    <a:gd name="T16" fmla="*/ 0 h 564"/>
                    <a:gd name="T17" fmla="*/ 564 w 564"/>
                    <a:gd name="T18" fmla="*/ 564 h 5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4" h="564">
                      <a:moveTo>
                        <a:pt x="564" y="564"/>
                      </a:moveTo>
                      <a:lnTo>
                        <a:pt x="0" y="0"/>
                      </a:lnTo>
                      <a:lnTo>
                        <a:pt x="72" y="156"/>
                      </a:lnTo>
                      <a:lnTo>
                        <a:pt x="0" y="0"/>
                      </a:lnTo>
                      <a:lnTo>
                        <a:pt x="16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29" name="Freeform 69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8" cy="468"/>
                </a:xfrm>
                <a:custGeom>
                  <a:avLst/>
                  <a:gdLst>
                    <a:gd name="T0" fmla="*/ 0 w 198"/>
                    <a:gd name="T1" fmla="*/ 0 h 468"/>
                    <a:gd name="T2" fmla="*/ 198 w 198"/>
                    <a:gd name="T3" fmla="*/ 468 h 468"/>
                    <a:gd name="T4" fmla="*/ 198 w 198"/>
                    <a:gd name="T5" fmla="*/ 360 h 468"/>
                    <a:gd name="T6" fmla="*/ 198 w 198"/>
                    <a:gd name="T7" fmla="*/ 468 h 468"/>
                    <a:gd name="T8" fmla="*/ 120 w 198"/>
                    <a:gd name="T9" fmla="*/ 390 h 4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468"/>
                    <a:gd name="T17" fmla="*/ 198 w 198"/>
                    <a:gd name="T18" fmla="*/ 468 h 4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468">
                      <a:moveTo>
                        <a:pt x="0" y="0"/>
                      </a:moveTo>
                      <a:lnTo>
                        <a:pt x="198" y="468"/>
                      </a:lnTo>
                      <a:lnTo>
                        <a:pt x="198" y="360"/>
                      </a:lnTo>
                      <a:lnTo>
                        <a:pt x="198" y="468"/>
                      </a:lnTo>
                      <a:lnTo>
                        <a:pt x="120" y="3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0" name="Freeform 700"/>
                <p:cNvSpPr>
                  <a:spLocks/>
                </p:cNvSpPr>
                <p:nvPr/>
              </p:nvSpPr>
              <p:spPr bwMode="auto">
                <a:xfrm>
                  <a:off x="2843" y="2033"/>
                  <a:ext cx="114" cy="66"/>
                </a:xfrm>
                <a:custGeom>
                  <a:avLst/>
                  <a:gdLst>
                    <a:gd name="T0" fmla="*/ 114 w 114"/>
                    <a:gd name="T1" fmla="*/ 66 h 66"/>
                    <a:gd name="T2" fmla="*/ 0 w 114"/>
                    <a:gd name="T3" fmla="*/ 0 h 66"/>
                    <a:gd name="T4" fmla="*/ 18 w 114"/>
                    <a:gd name="T5" fmla="*/ 24 h 66"/>
                    <a:gd name="T6" fmla="*/ 0 w 114"/>
                    <a:gd name="T7" fmla="*/ 0 h 66"/>
                    <a:gd name="T8" fmla="*/ 30 w 114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66"/>
                    <a:gd name="T17" fmla="*/ 114 w 114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66">
                      <a:moveTo>
                        <a:pt x="114" y="66"/>
                      </a:moveTo>
                      <a:lnTo>
                        <a:pt x="0" y="0"/>
                      </a:lnTo>
                      <a:lnTo>
                        <a:pt x="18" y="24"/>
                      </a:lnTo>
                      <a:lnTo>
                        <a:pt x="0" y="0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1" name="Freeform 701"/>
                <p:cNvSpPr>
                  <a:spLocks/>
                </p:cNvSpPr>
                <p:nvPr/>
              </p:nvSpPr>
              <p:spPr bwMode="auto">
                <a:xfrm>
                  <a:off x="2723" y="2099"/>
                  <a:ext cx="234" cy="42"/>
                </a:xfrm>
                <a:custGeom>
                  <a:avLst/>
                  <a:gdLst>
                    <a:gd name="T0" fmla="*/ 234 w 234"/>
                    <a:gd name="T1" fmla="*/ 0 h 42"/>
                    <a:gd name="T2" fmla="*/ 0 w 234"/>
                    <a:gd name="T3" fmla="*/ 30 h 42"/>
                    <a:gd name="T4" fmla="*/ 48 w 234"/>
                    <a:gd name="T5" fmla="*/ 42 h 42"/>
                    <a:gd name="T6" fmla="*/ 0 w 234"/>
                    <a:gd name="T7" fmla="*/ 30 h 42"/>
                    <a:gd name="T8" fmla="*/ 42 w 234"/>
                    <a:gd name="T9" fmla="*/ 6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42"/>
                    <a:gd name="T17" fmla="*/ 234 w 234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42">
                      <a:moveTo>
                        <a:pt x="234" y="0"/>
                      </a:moveTo>
                      <a:lnTo>
                        <a:pt x="0" y="30"/>
                      </a:lnTo>
                      <a:lnTo>
                        <a:pt x="48" y="42"/>
                      </a:lnTo>
                      <a:lnTo>
                        <a:pt x="0" y="30"/>
                      </a:lnTo>
                      <a:lnTo>
                        <a:pt x="42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2" name="Freeform 702"/>
                <p:cNvSpPr>
                  <a:spLocks/>
                </p:cNvSpPr>
                <p:nvPr/>
              </p:nvSpPr>
              <p:spPr bwMode="auto">
                <a:xfrm>
                  <a:off x="2957" y="1781"/>
                  <a:ext cx="108" cy="318"/>
                </a:xfrm>
                <a:custGeom>
                  <a:avLst/>
                  <a:gdLst>
                    <a:gd name="T0" fmla="*/ 0 w 108"/>
                    <a:gd name="T1" fmla="*/ 318 h 318"/>
                    <a:gd name="T2" fmla="*/ 102 w 108"/>
                    <a:gd name="T3" fmla="*/ 0 h 318"/>
                    <a:gd name="T4" fmla="*/ 60 w 108"/>
                    <a:gd name="T5" fmla="*/ 54 h 318"/>
                    <a:gd name="T6" fmla="*/ 102 w 108"/>
                    <a:gd name="T7" fmla="*/ 0 h 318"/>
                    <a:gd name="T8" fmla="*/ 108 w 108"/>
                    <a:gd name="T9" fmla="*/ 72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318"/>
                    <a:gd name="T17" fmla="*/ 108 w 108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318">
                      <a:moveTo>
                        <a:pt x="0" y="318"/>
                      </a:moveTo>
                      <a:lnTo>
                        <a:pt x="102" y="0"/>
                      </a:lnTo>
                      <a:lnTo>
                        <a:pt x="60" y="54"/>
                      </a:lnTo>
                      <a:lnTo>
                        <a:pt x="102" y="0"/>
                      </a:lnTo>
                      <a:lnTo>
                        <a:pt x="108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3" name="Freeform 703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312"/>
                </a:xfrm>
                <a:custGeom>
                  <a:avLst/>
                  <a:gdLst>
                    <a:gd name="T0" fmla="*/ 432 w 432"/>
                    <a:gd name="T1" fmla="*/ 0 h 312"/>
                    <a:gd name="T2" fmla="*/ 0 w 432"/>
                    <a:gd name="T3" fmla="*/ 312 h 312"/>
                    <a:gd name="T4" fmla="*/ 114 w 432"/>
                    <a:gd name="T5" fmla="*/ 282 h 312"/>
                    <a:gd name="T6" fmla="*/ 0 w 432"/>
                    <a:gd name="T7" fmla="*/ 312 h 312"/>
                    <a:gd name="T8" fmla="*/ 60 w 432"/>
                    <a:gd name="T9" fmla="*/ 216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2"/>
                    <a:gd name="T17" fmla="*/ 432 w 432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2">
                      <a:moveTo>
                        <a:pt x="432" y="0"/>
                      </a:moveTo>
                      <a:lnTo>
                        <a:pt x="0" y="312"/>
                      </a:lnTo>
                      <a:lnTo>
                        <a:pt x="114" y="282"/>
                      </a:lnTo>
                      <a:lnTo>
                        <a:pt x="0" y="312"/>
                      </a:lnTo>
                      <a:lnTo>
                        <a:pt x="60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4" name="Freeform 704"/>
                <p:cNvSpPr>
                  <a:spLocks/>
                </p:cNvSpPr>
                <p:nvPr/>
              </p:nvSpPr>
              <p:spPr bwMode="auto">
                <a:xfrm>
                  <a:off x="2759" y="2039"/>
                  <a:ext cx="198" cy="60"/>
                </a:xfrm>
                <a:custGeom>
                  <a:avLst/>
                  <a:gdLst>
                    <a:gd name="T0" fmla="*/ 198 w 198"/>
                    <a:gd name="T1" fmla="*/ 60 h 60"/>
                    <a:gd name="T2" fmla="*/ 0 w 198"/>
                    <a:gd name="T3" fmla="*/ 6 h 60"/>
                    <a:gd name="T4" fmla="*/ 36 w 198"/>
                    <a:gd name="T5" fmla="*/ 30 h 60"/>
                    <a:gd name="T6" fmla="*/ 0 w 198"/>
                    <a:gd name="T7" fmla="*/ 6 h 60"/>
                    <a:gd name="T8" fmla="*/ 42 w 198"/>
                    <a:gd name="T9" fmla="*/ 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60"/>
                    <a:gd name="T17" fmla="*/ 198 w 198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60">
                      <a:moveTo>
                        <a:pt x="198" y="60"/>
                      </a:moveTo>
                      <a:lnTo>
                        <a:pt x="0" y="6"/>
                      </a:lnTo>
                      <a:lnTo>
                        <a:pt x="36" y="30"/>
                      </a:lnTo>
                      <a:lnTo>
                        <a:pt x="0" y="6"/>
                      </a:lnTo>
                      <a:lnTo>
                        <a:pt x="4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5" name="Freeform 705"/>
                <p:cNvSpPr>
                  <a:spLocks/>
                </p:cNvSpPr>
                <p:nvPr/>
              </p:nvSpPr>
              <p:spPr bwMode="auto">
                <a:xfrm>
                  <a:off x="2957" y="1505"/>
                  <a:ext cx="414" cy="594"/>
                </a:xfrm>
                <a:custGeom>
                  <a:avLst/>
                  <a:gdLst>
                    <a:gd name="T0" fmla="*/ 0 w 414"/>
                    <a:gd name="T1" fmla="*/ 594 h 594"/>
                    <a:gd name="T2" fmla="*/ 414 w 414"/>
                    <a:gd name="T3" fmla="*/ 0 h 594"/>
                    <a:gd name="T4" fmla="*/ 282 w 414"/>
                    <a:gd name="T5" fmla="*/ 84 h 594"/>
                    <a:gd name="T6" fmla="*/ 414 w 414"/>
                    <a:gd name="T7" fmla="*/ 0 h 594"/>
                    <a:gd name="T8" fmla="*/ 378 w 414"/>
                    <a:gd name="T9" fmla="*/ 150 h 5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594"/>
                    <a:gd name="T17" fmla="*/ 414 w 414"/>
                    <a:gd name="T18" fmla="*/ 594 h 5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594">
                      <a:moveTo>
                        <a:pt x="0" y="594"/>
                      </a:moveTo>
                      <a:lnTo>
                        <a:pt x="414" y="0"/>
                      </a:lnTo>
                      <a:lnTo>
                        <a:pt x="282" y="84"/>
                      </a:lnTo>
                      <a:lnTo>
                        <a:pt x="414" y="0"/>
                      </a:lnTo>
                      <a:lnTo>
                        <a:pt x="378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6" name="Freeform 706"/>
                <p:cNvSpPr>
                  <a:spLocks/>
                </p:cNvSpPr>
                <p:nvPr/>
              </p:nvSpPr>
              <p:spPr bwMode="auto">
                <a:xfrm>
                  <a:off x="2957" y="1847"/>
                  <a:ext cx="228" cy="252"/>
                </a:xfrm>
                <a:custGeom>
                  <a:avLst/>
                  <a:gdLst>
                    <a:gd name="T0" fmla="*/ 0 w 228"/>
                    <a:gd name="T1" fmla="*/ 252 h 252"/>
                    <a:gd name="T2" fmla="*/ 228 w 228"/>
                    <a:gd name="T3" fmla="*/ 0 h 252"/>
                    <a:gd name="T4" fmla="*/ 162 w 228"/>
                    <a:gd name="T5" fmla="*/ 30 h 252"/>
                    <a:gd name="T6" fmla="*/ 228 w 228"/>
                    <a:gd name="T7" fmla="*/ 0 h 252"/>
                    <a:gd name="T8" fmla="*/ 204 w 228"/>
                    <a:gd name="T9" fmla="*/ 66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252"/>
                    <a:gd name="T17" fmla="*/ 228 w 228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252">
                      <a:moveTo>
                        <a:pt x="0" y="252"/>
                      </a:moveTo>
                      <a:lnTo>
                        <a:pt x="228" y="0"/>
                      </a:lnTo>
                      <a:lnTo>
                        <a:pt x="162" y="30"/>
                      </a:lnTo>
                      <a:lnTo>
                        <a:pt x="228" y="0"/>
                      </a:lnTo>
                      <a:lnTo>
                        <a:pt x="204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7" name="Freeform 707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42" cy="30"/>
                </a:xfrm>
                <a:custGeom>
                  <a:avLst/>
                  <a:gdLst>
                    <a:gd name="T0" fmla="*/ 42 w 42"/>
                    <a:gd name="T1" fmla="*/ 0 h 30"/>
                    <a:gd name="T2" fmla="*/ 0 w 42"/>
                    <a:gd name="T3" fmla="*/ 30 h 30"/>
                    <a:gd name="T4" fmla="*/ 12 w 42"/>
                    <a:gd name="T5" fmla="*/ 24 h 30"/>
                    <a:gd name="T6" fmla="*/ 0 w 42"/>
                    <a:gd name="T7" fmla="*/ 30 h 30"/>
                    <a:gd name="T8" fmla="*/ 6 w 42"/>
                    <a:gd name="T9" fmla="*/ 18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30"/>
                    <a:gd name="T17" fmla="*/ 42 w 4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30">
                      <a:moveTo>
                        <a:pt x="42" y="0"/>
                      </a:moveTo>
                      <a:lnTo>
                        <a:pt x="0" y="30"/>
                      </a:lnTo>
                      <a:lnTo>
                        <a:pt x="12" y="24"/>
                      </a:lnTo>
                      <a:lnTo>
                        <a:pt x="0" y="30"/>
                      </a:lnTo>
                      <a:lnTo>
                        <a:pt x="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8" name="Freeform 708"/>
                <p:cNvSpPr>
                  <a:spLocks/>
                </p:cNvSpPr>
                <p:nvPr/>
              </p:nvSpPr>
              <p:spPr bwMode="auto">
                <a:xfrm>
                  <a:off x="2711" y="1943"/>
                  <a:ext cx="246" cy="156"/>
                </a:xfrm>
                <a:custGeom>
                  <a:avLst/>
                  <a:gdLst>
                    <a:gd name="T0" fmla="*/ 246 w 246"/>
                    <a:gd name="T1" fmla="*/ 156 h 156"/>
                    <a:gd name="T2" fmla="*/ 0 w 246"/>
                    <a:gd name="T3" fmla="*/ 0 h 156"/>
                    <a:gd name="T4" fmla="*/ 36 w 246"/>
                    <a:gd name="T5" fmla="*/ 54 h 156"/>
                    <a:gd name="T6" fmla="*/ 0 w 246"/>
                    <a:gd name="T7" fmla="*/ 0 h 156"/>
                    <a:gd name="T8" fmla="*/ 60 w 246"/>
                    <a:gd name="T9" fmla="*/ 12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156"/>
                    <a:gd name="T17" fmla="*/ 246 w 246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156">
                      <a:moveTo>
                        <a:pt x="246" y="156"/>
                      </a:moveTo>
                      <a:lnTo>
                        <a:pt x="0" y="0"/>
                      </a:lnTo>
                      <a:lnTo>
                        <a:pt x="36" y="54"/>
                      </a:lnTo>
                      <a:lnTo>
                        <a:pt x="0" y="0"/>
                      </a:lnTo>
                      <a:lnTo>
                        <a:pt x="6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39" name="Freeform 709"/>
                <p:cNvSpPr>
                  <a:spLocks/>
                </p:cNvSpPr>
                <p:nvPr/>
              </p:nvSpPr>
              <p:spPr bwMode="auto">
                <a:xfrm>
                  <a:off x="2957" y="1697"/>
                  <a:ext cx="378" cy="402"/>
                </a:xfrm>
                <a:custGeom>
                  <a:avLst/>
                  <a:gdLst>
                    <a:gd name="T0" fmla="*/ 0 w 378"/>
                    <a:gd name="T1" fmla="*/ 402 h 402"/>
                    <a:gd name="T2" fmla="*/ 378 w 378"/>
                    <a:gd name="T3" fmla="*/ 0 h 402"/>
                    <a:gd name="T4" fmla="*/ 270 w 378"/>
                    <a:gd name="T5" fmla="*/ 48 h 402"/>
                    <a:gd name="T6" fmla="*/ 378 w 378"/>
                    <a:gd name="T7" fmla="*/ 0 h 402"/>
                    <a:gd name="T8" fmla="*/ 336 w 378"/>
                    <a:gd name="T9" fmla="*/ 114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402"/>
                    <a:gd name="T17" fmla="*/ 378 w 378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402">
                      <a:moveTo>
                        <a:pt x="0" y="402"/>
                      </a:moveTo>
                      <a:lnTo>
                        <a:pt x="378" y="0"/>
                      </a:lnTo>
                      <a:lnTo>
                        <a:pt x="270" y="48"/>
                      </a:lnTo>
                      <a:lnTo>
                        <a:pt x="378" y="0"/>
                      </a:lnTo>
                      <a:lnTo>
                        <a:pt x="33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0" name="Freeform 710"/>
                <p:cNvSpPr>
                  <a:spLocks/>
                </p:cNvSpPr>
                <p:nvPr/>
              </p:nvSpPr>
              <p:spPr bwMode="auto">
                <a:xfrm>
                  <a:off x="2873" y="2027"/>
                  <a:ext cx="84" cy="72"/>
                </a:xfrm>
                <a:custGeom>
                  <a:avLst/>
                  <a:gdLst>
                    <a:gd name="T0" fmla="*/ 84 w 84"/>
                    <a:gd name="T1" fmla="*/ 72 h 72"/>
                    <a:gd name="T2" fmla="*/ 0 w 84"/>
                    <a:gd name="T3" fmla="*/ 0 h 72"/>
                    <a:gd name="T4" fmla="*/ 12 w 84"/>
                    <a:gd name="T5" fmla="*/ 24 h 72"/>
                    <a:gd name="T6" fmla="*/ 0 w 84"/>
                    <a:gd name="T7" fmla="*/ 0 h 72"/>
                    <a:gd name="T8" fmla="*/ 24 w 84"/>
                    <a:gd name="T9" fmla="*/ 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72"/>
                    <a:gd name="T17" fmla="*/ 84 w 84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72">
                      <a:moveTo>
                        <a:pt x="84" y="72"/>
                      </a:moveTo>
                      <a:lnTo>
                        <a:pt x="0" y="0"/>
                      </a:lnTo>
                      <a:lnTo>
                        <a:pt x="12" y="24"/>
                      </a:lnTo>
                      <a:lnTo>
                        <a:pt x="0" y="0"/>
                      </a:lnTo>
                      <a:lnTo>
                        <a:pt x="24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1" name="Freeform 71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168"/>
                </a:xfrm>
                <a:custGeom>
                  <a:avLst/>
                  <a:gdLst>
                    <a:gd name="T0" fmla="*/ 0 w 192"/>
                    <a:gd name="T1" fmla="*/ 0 h 168"/>
                    <a:gd name="T2" fmla="*/ 192 w 192"/>
                    <a:gd name="T3" fmla="*/ 168 h 168"/>
                    <a:gd name="T4" fmla="*/ 168 w 192"/>
                    <a:gd name="T5" fmla="*/ 114 h 168"/>
                    <a:gd name="T6" fmla="*/ 192 w 192"/>
                    <a:gd name="T7" fmla="*/ 168 h 168"/>
                    <a:gd name="T8" fmla="*/ 144 w 192"/>
                    <a:gd name="T9" fmla="*/ 144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168"/>
                    <a:gd name="T17" fmla="*/ 192 w 192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168">
                      <a:moveTo>
                        <a:pt x="0" y="0"/>
                      </a:moveTo>
                      <a:lnTo>
                        <a:pt x="192" y="168"/>
                      </a:lnTo>
                      <a:lnTo>
                        <a:pt x="168" y="114"/>
                      </a:lnTo>
                      <a:lnTo>
                        <a:pt x="192" y="168"/>
                      </a:lnTo>
                      <a:lnTo>
                        <a:pt x="144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2" name="Freeform 712"/>
                <p:cNvSpPr>
                  <a:spLocks/>
                </p:cNvSpPr>
                <p:nvPr/>
              </p:nvSpPr>
              <p:spPr bwMode="auto">
                <a:xfrm>
                  <a:off x="2957" y="1985"/>
                  <a:ext cx="72" cy="114"/>
                </a:xfrm>
                <a:custGeom>
                  <a:avLst/>
                  <a:gdLst>
                    <a:gd name="T0" fmla="*/ 0 w 72"/>
                    <a:gd name="T1" fmla="*/ 114 h 114"/>
                    <a:gd name="T2" fmla="*/ 72 w 72"/>
                    <a:gd name="T3" fmla="*/ 0 h 114"/>
                    <a:gd name="T4" fmla="*/ 48 w 72"/>
                    <a:gd name="T5" fmla="*/ 18 h 114"/>
                    <a:gd name="T6" fmla="*/ 72 w 72"/>
                    <a:gd name="T7" fmla="*/ 0 h 114"/>
                    <a:gd name="T8" fmla="*/ 66 w 72"/>
                    <a:gd name="T9" fmla="*/ 3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114"/>
                    <a:gd name="T17" fmla="*/ 72 w 72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114">
                      <a:moveTo>
                        <a:pt x="0" y="114"/>
                      </a:moveTo>
                      <a:lnTo>
                        <a:pt x="72" y="0"/>
                      </a:lnTo>
                      <a:lnTo>
                        <a:pt x="48" y="18"/>
                      </a:lnTo>
                      <a:lnTo>
                        <a:pt x="72" y="0"/>
                      </a:lnTo>
                      <a:lnTo>
                        <a:pt x="6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3" name="Freeform 71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62" cy="186"/>
                </a:xfrm>
                <a:custGeom>
                  <a:avLst/>
                  <a:gdLst>
                    <a:gd name="T0" fmla="*/ 0 w 162"/>
                    <a:gd name="T1" fmla="*/ 0 h 186"/>
                    <a:gd name="T2" fmla="*/ 162 w 162"/>
                    <a:gd name="T3" fmla="*/ 186 h 186"/>
                    <a:gd name="T4" fmla="*/ 144 w 162"/>
                    <a:gd name="T5" fmla="*/ 138 h 186"/>
                    <a:gd name="T6" fmla="*/ 162 w 162"/>
                    <a:gd name="T7" fmla="*/ 186 h 186"/>
                    <a:gd name="T8" fmla="*/ 114 w 162"/>
                    <a:gd name="T9" fmla="*/ 162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186"/>
                    <a:gd name="T17" fmla="*/ 162 w 162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186">
                      <a:moveTo>
                        <a:pt x="0" y="0"/>
                      </a:moveTo>
                      <a:lnTo>
                        <a:pt x="162" y="186"/>
                      </a:lnTo>
                      <a:lnTo>
                        <a:pt x="144" y="138"/>
                      </a:lnTo>
                      <a:lnTo>
                        <a:pt x="162" y="186"/>
                      </a:lnTo>
                      <a:lnTo>
                        <a:pt x="114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4" name="Freeform 714"/>
                <p:cNvSpPr>
                  <a:spLocks/>
                </p:cNvSpPr>
                <p:nvPr/>
              </p:nvSpPr>
              <p:spPr bwMode="auto">
                <a:xfrm>
                  <a:off x="2957" y="1799"/>
                  <a:ext cx="414" cy="300"/>
                </a:xfrm>
                <a:custGeom>
                  <a:avLst/>
                  <a:gdLst>
                    <a:gd name="T0" fmla="*/ 0 w 414"/>
                    <a:gd name="T1" fmla="*/ 300 h 300"/>
                    <a:gd name="T2" fmla="*/ 414 w 414"/>
                    <a:gd name="T3" fmla="*/ 0 h 300"/>
                    <a:gd name="T4" fmla="*/ 306 w 414"/>
                    <a:gd name="T5" fmla="*/ 24 h 300"/>
                    <a:gd name="T6" fmla="*/ 414 w 414"/>
                    <a:gd name="T7" fmla="*/ 0 h 300"/>
                    <a:gd name="T8" fmla="*/ 354 w 414"/>
                    <a:gd name="T9" fmla="*/ 90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300"/>
                    <a:gd name="T17" fmla="*/ 414 w 414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300">
                      <a:moveTo>
                        <a:pt x="0" y="300"/>
                      </a:moveTo>
                      <a:lnTo>
                        <a:pt x="414" y="0"/>
                      </a:lnTo>
                      <a:lnTo>
                        <a:pt x="306" y="24"/>
                      </a:lnTo>
                      <a:lnTo>
                        <a:pt x="414" y="0"/>
                      </a:lnTo>
                      <a:lnTo>
                        <a:pt x="35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5" name="Freeform 715"/>
                <p:cNvSpPr>
                  <a:spLocks/>
                </p:cNvSpPr>
                <p:nvPr/>
              </p:nvSpPr>
              <p:spPr bwMode="auto">
                <a:xfrm>
                  <a:off x="2231" y="2099"/>
                  <a:ext cx="726" cy="330"/>
                </a:xfrm>
                <a:custGeom>
                  <a:avLst/>
                  <a:gdLst>
                    <a:gd name="T0" fmla="*/ 726 w 726"/>
                    <a:gd name="T1" fmla="*/ 0 h 330"/>
                    <a:gd name="T2" fmla="*/ 0 w 726"/>
                    <a:gd name="T3" fmla="*/ 330 h 330"/>
                    <a:gd name="T4" fmla="*/ 168 w 726"/>
                    <a:gd name="T5" fmla="*/ 324 h 330"/>
                    <a:gd name="T6" fmla="*/ 0 w 726"/>
                    <a:gd name="T7" fmla="*/ 330 h 330"/>
                    <a:gd name="T8" fmla="*/ 114 w 726"/>
                    <a:gd name="T9" fmla="*/ 204 h 3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30"/>
                    <a:gd name="T17" fmla="*/ 726 w 726"/>
                    <a:gd name="T18" fmla="*/ 330 h 3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30">
                      <a:moveTo>
                        <a:pt x="726" y="0"/>
                      </a:moveTo>
                      <a:lnTo>
                        <a:pt x="0" y="330"/>
                      </a:lnTo>
                      <a:lnTo>
                        <a:pt x="168" y="324"/>
                      </a:lnTo>
                      <a:lnTo>
                        <a:pt x="0" y="330"/>
                      </a:lnTo>
                      <a:lnTo>
                        <a:pt x="114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6" name="Freeform 716"/>
                <p:cNvSpPr>
                  <a:spLocks/>
                </p:cNvSpPr>
                <p:nvPr/>
              </p:nvSpPr>
              <p:spPr bwMode="auto">
                <a:xfrm>
                  <a:off x="2825" y="2099"/>
                  <a:ext cx="132" cy="612"/>
                </a:xfrm>
                <a:custGeom>
                  <a:avLst/>
                  <a:gdLst>
                    <a:gd name="T0" fmla="*/ 132 w 132"/>
                    <a:gd name="T1" fmla="*/ 0 h 612"/>
                    <a:gd name="T2" fmla="*/ 30 w 132"/>
                    <a:gd name="T3" fmla="*/ 612 h 612"/>
                    <a:gd name="T4" fmla="*/ 102 w 132"/>
                    <a:gd name="T5" fmla="*/ 498 h 612"/>
                    <a:gd name="T6" fmla="*/ 30 w 132"/>
                    <a:gd name="T7" fmla="*/ 612 h 612"/>
                    <a:gd name="T8" fmla="*/ 0 w 132"/>
                    <a:gd name="T9" fmla="*/ 480 h 6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612"/>
                    <a:gd name="T17" fmla="*/ 132 w 132"/>
                    <a:gd name="T18" fmla="*/ 612 h 6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612">
                      <a:moveTo>
                        <a:pt x="132" y="0"/>
                      </a:moveTo>
                      <a:lnTo>
                        <a:pt x="30" y="612"/>
                      </a:lnTo>
                      <a:lnTo>
                        <a:pt x="102" y="498"/>
                      </a:lnTo>
                      <a:lnTo>
                        <a:pt x="30" y="612"/>
                      </a:lnTo>
                      <a:lnTo>
                        <a:pt x="0" y="48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7" name="Freeform 717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480" cy="96"/>
                </a:xfrm>
                <a:custGeom>
                  <a:avLst/>
                  <a:gdLst>
                    <a:gd name="T0" fmla="*/ 0 w 480"/>
                    <a:gd name="T1" fmla="*/ 96 h 96"/>
                    <a:gd name="T2" fmla="*/ 480 w 480"/>
                    <a:gd name="T3" fmla="*/ 24 h 96"/>
                    <a:gd name="T4" fmla="*/ 378 w 480"/>
                    <a:gd name="T5" fmla="*/ 0 h 96"/>
                    <a:gd name="T6" fmla="*/ 480 w 480"/>
                    <a:gd name="T7" fmla="*/ 24 h 96"/>
                    <a:gd name="T8" fmla="*/ 390 w 48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96"/>
                    <a:gd name="T17" fmla="*/ 480 w 48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96">
                      <a:moveTo>
                        <a:pt x="0" y="96"/>
                      </a:moveTo>
                      <a:lnTo>
                        <a:pt x="480" y="24"/>
                      </a:lnTo>
                      <a:lnTo>
                        <a:pt x="378" y="0"/>
                      </a:lnTo>
                      <a:lnTo>
                        <a:pt x="480" y="24"/>
                      </a:lnTo>
                      <a:lnTo>
                        <a:pt x="39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8" name="Freeform 71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8" cy="342"/>
                </a:xfrm>
                <a:custGeom>
                  <a:avLst/>
                  <a:gdLst>
                    <a:gd name="T0" fmla="*/ 0 w 198"/>
                    <a:gd name="T1" fmla="*/ 0 h 342"/>
                    <a:gd name="T2" fmla="*/ 198 w 198"/>
                    <a:gd name="T3" fmla="*/ 342 h 342"/>
                    <a:gd name="T4" fmla="*/ 186 w 198"/>
                    <a:gd name="T5" fmla="*/ 258 h 342"/>
                    <a:gd name="T6" fmla="*/ 198 w 198"/>
                    <a:gd name="T7" fmla="*/ 342 h 342"/>
                    <a:gd name="T8" fmla="*/ 132 w 198"/>
                    <a:gd name="T9" fmla="*/ 288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342"/>
                    <a:gd name="T17" fmla="*/ 198 w 198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342">
                      <a:moveTo>
                        <a:pt x="0" y="0"/>
                      </a:moveTo>
                      <a:lnTo>
                        <a:pt x="198" y="342"/>
                      </a:lnTo>
                      <a:lnTo>
                        <a:pt x="186" y="258"/>
                      </a:lnTo>
                      <a:lnTo>
                        <a:pt x="198" y="342"/>
                      </a:lnTo>
                      <a:lnTo>
                        <a:pt x="132" y="28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49" name="Freeform 719"/>
                <p:cNvSpPr>
                  <a:spLocks/>
                </p:cNvSpPr>
                <p:nvPr/>
              </p:nvSpPr>
              <p:spPr bwMode="auto">
                <a:xfrm>
                  <a:off x="2957" y="1577"/>
                  <a:ext cx="90" cy="522"/>
                </a:xfrm>
                <a:custGeom>
                  <a:avLst/>
                  <a:gdLst>
                    <a:gd name="T0" fmla="*/ 0 w 90"/>
                    <a:gd name="T1" fmla="*/ 522 h 522"/>
                    <a:gd name="T2" fmla="*/ 60 w 90"/>
                    <a:gd name="T3" fmla="*/ 0 h 522"/>
                    <a:gd name="T4" fmla="*/ 6 w 90"/>
                    <a:gd name="T5" fmla="*/ 96 h 522"/>
                    <a:gd name="T6" fmla="*/ 60 w 90"/>
                    <a:gd name="T7" fmla="*/ 0 h 522"/>
                    <a:gd name="T8" fmla="*/ 90 w 90"/>
                    <a:gd name="T9" fmla="*/ 108 h 5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522"/>
                    <a:gd name="T17" fmla="*/ 90 w 90"/>
                    <a:gd name="T18" fmla="*/ 522 h 5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522">
                      <a:moveTo>
                        <a:pt x="0" y="522"/>
                      </a:moveTo>
                      <a:lnTo>
                        <a:pt x="60" y="0"/>
                      </a:lnTo>
                      <a:lnTo>
                        <a:pt x="6" y="96"/>
                      </a:lnTo>
                      <a:lnTo>
                        <a:pt x="60" y="0"/>
                      </a:lnTo>
                      <a:lnTo>
                        <a:pt x="90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0" name="Freeform 720"/>
                <p:cNvSpPr>
                  <a:spLocks/>
                </p:cNvSpPr>
                <p:nvPr/>
              </p:nvSpPr>
              <p:spPr bwMode="auto">
                <a:xfrm>
                  <a:off x="2957" y="1853"/>
                  <a:ext cx="222" cy="246"/>
                </a:xfrm>
                <a:custGeom>
                  <a:avLst/>
                  <a:gdLst>
                    <a:gd name="T0" fmla="*/ 0 w 222"/>
                    <a:gd name="T1" fmla="*/ 246 h 246"/>
                    <a:gd name="T2" fmla="*/ 222 w 222"/>
                    <a:gd name="T3" fmla="*/ 0 h 246"/>
                    <a:gd name="T4" fmla="*/ 156 w 222"/>
                    <a:gd name="T5" fmla="*/ 30 h 246"/>
                    <a:gd name="T6" fmla="*/ 222 w 222"/>
                    <a:gd name="T7" fmla="*/ 0 h 246"/>
                    <a:gd name="T8" fmla="*/ 198 w 222"/>
                    <a:gd name="T9" fmla="*/ 66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246"/>
                    <a:gd name="T17" fmla="*/ 222 w 222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246">
                      <a:moveTo>
                        <a:pt x="0" y="246"/>
                      </a:moveTo>
                      <a:lnTo>
                        <a:pt x="222" y="0"/>
                      </a:lnTo>
                      <a:lnTo>
                        <a:pt x="156" y="30"/>
                      </a:lnTo>
                      <a:lnTo>
                        <a:pt x="222" y="0"/>
                      </a:lnTo>
                      <a:lnTo>
                        <a:pt x="198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1" name="Freeform 721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186" cy="30"/>
                </a:xfrm>
                <a:custGeom>
                  <a:avLst/>
                  <a:gdLst>
                    <a:gd name="T0" fmla="*/ 0 w 186"/>
                    <a:gd name="T1" fmla="*/ 6 h 30"/>
                    <a:gd name="T2" fmla="*/ 186 w 186"/>
                    <a:gd name="T3" fmla="*/ 18 h 30"/>
                    <a:gd name="T4" fmla="*/ 150 w 186"/>
                    <a:gd name="T5" fmla="*/ 0 h 30"/>
                    <a:gd name="T6" fmla="*/ 186 w 186"/>
                    <a:gd name="T7" fmla="*/ 18 h 30"/>
                    <a:gd name="T8" fmla="*/ 144 w 186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0"/>
                    <a:gd name="T17" fmla="*/ 186 w 186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0">
                      <a:moveTo>
                        <a:pt x="0" y="6"/>
                      </a:moveTo>
                      <a:lnTo>
                        <a:pt x="186" y="18"/>
                      </a:lnTo>
                      <a:lnTo>
                        <a:pt x="150" y="0"/>
                      </a:lnTo>
                      <a:lnTo>
                        <a:pt x="186" y="18"/>
                      </a:lnTo>
                      <a:lnTo>
                        <a:pt x="14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2" name="Freeform 722"/>
                <p:cNvSpPr>
                  <a:spLocks/>
                </p:cNvSpPr>
                <p:nvPr/>
              </p:nvSpPr>
              <p:spPr bwMode="auto">
                <a:xfrm>
                  <a:off x="2615" y="1439"/>
                  <a:ext cx="342" cy="660"/>
                </a:xfrm>
                <a:custGeom>
                  <a:avLst/>
                  <a:gdLst>
                    <a:gd name="T0" fmla="*/ 342 w 342"/>
                    <a:gd name="T1" fmla="*/ 660 h 660"/>
                    <a:gd name="T2" fmla="*/ 0 w 342"/>
                    <a:gd name="T3" fmla="*/ 0 h 660"/>
                    <a:gd name="T4" fmla="*/ 18 w 342"/>
                    <a:gd name="T5" fmla="*/ 156 h 660"/>
                    <a:gd name="T6" fmla="*/ 0 w 342"/>
                    <a:gd name="T7" fmla="*/ 0 h 660"/>
                    <a:gd name="T8" fmla="*/ 120 w 342"/>
                    <a:gd name="T9" fmla="*/ 102 h 6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2"/>
                    <a:gd name="T16" fmla="*/ 0 h 660"/>
                    <a:gd name="T17" fmla="*/ 342 w 342"/>
                    <a:gd name="T18" fmla="*/ 660 h 6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2" h="660">
                      <a:moveTo>
                        <a:pt x="342" y="660"/>
                      </a:moveTo>
                      <a:lnTo>
                        <a:pt x="0" y="0"/>
                      </a:lnTo>
                      <a:lnTo>
                        <a:pt x="18" y="156"/>
                      </a:lnTo>
                      <a:lnTo>
                        <a:pt x="0" y="0"/>
                      </a:lnTo>
                      <a:lnTo>
                        <a:pt x="120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3" name="Freeform 723"/>
                <p:cNvSpPr>
                  <a:spLocks/>
                </p:cNvSpPr>
                <p:nvPr/>
              </p:nvSpPr>
              <p:spPr bwMode="auto">
                <a:xfrm>
                  <a:off x="2543" y="1949"/>
                  <a:ext cx="414" cy="150"/>
                </a:xfrm>
                <a:custGeom>
                  <a:avLst/>
                  <a:gdLst>
                    <a:gd name="T0" fmla="*/ 414 w 414"/>
                    <a:gd name="T1" fmla="*/ 150 h 150"/>
                    <a:gd name="T2" fmla="*/ 0 w 414"/>
                    <a:gd name="T3" fmla="*/ 6 h 150"/>
                    <a:gd name="T4" fmla="*/ 72 w 414"/>
                    <a:gd name="T5" fmla="*/ 66 h 150"/>
                    <a:gd name="T6" fmla="*/ 0 w 414"/>
                    <a:gd name="T7" fmla="*/ 6 h 150"/>
                    <a:gd name="T8" fmla="*/ 96 w 414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150"/>
                    <a:gd name="T17" fmla="*/ 414 w 41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150">
                      <a:moveTo>
                        <a:pt x="414" y="150"/>
                      </a:moveTo>
                      <a:lnTo>
                        <a:pt x="0" y="6"/>
                      </a:lnTo>
                      <a:lnTo>
                        <a:pt x="72" y="66"/>
                      </a:lnTo>
                      <a:lnTo>
                        <a:pt x="0" y="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4" name="Freeform 724"/>
                <p:cNvSpPr>
                  <a:spLocks/>
                </p:cNvSpPr>
                <p:nvPr/>
              </p:nvSpPr>
              <p:spPr bwMode="auto">
                <a:xfrm>
                  <a:off x="2957" y="1463"/>
                  <a:ext cx="144" cy="636"/>
                </a:xfrm>
                <a:custGeom>
                  <a:avLst/>
                  <a:gdLst>
                    <a:gd name="T0" fmla="*/ 0 w 144"/>
                    <a:gd name="T1" fmla="*/ 636 h 636"/>
                    <a:gd name="T2" fmla="*/ 120 w 144"/>
                    <a:gd name="T3" fmla="*/ 0 h 636"/>
                    <a:gd name="T4" fmla="*/ 48 w 144"/>
                    <a:gd name="T5" fmla="*/ 114 h 636"/>
                    <a:gd name="T6" fmla="*/ 120 w 144"/>
                    <a:gd name="T7" fmla="*/ 0 h 636"/>
                    <a:gd name="T8" fmla="*/ 144 w 144"/>
                    <a:gd name="T9" fmla="*/ 132 h 6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36"/>
                    <a:gd name="T17" fmla="*/ 144 w 144"/>
                    <a:gd name="T18" fmla="*/ 636 h 6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36">
                      <a:moveTo>
                        <a:pt x="0" y="636"/>
                      </a:moveTo>
                      <a:lnTo>
                        <a:pt x="120" y="0"/>
                      </a:lnTo>
                      <a:lnTo>
                        <a:pt x="48" y="114"/>
                      </a:lnTo>
                      <a:lnTo>
                        <a:pt x="120" y="0"/>
                      </a:lnTo>
                      <a:lnTo>
                        <a:pt x="144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5" name="Freeform 725"/>
                <p:cNvSpPr>
                  <a:spLocks/>
                </p:cNvSpPr>
                <p:nvPr/>
              </p:nvSpPr>
              <p:spPr bwMode="auto">
                <a:xfrm>
                  <a:off x="2843" y="1643"/>
                  <a:ext cx="114" cy="456"/>
                </a:xfrm>
                <a:custGeom>
                  <a:avLst/>
                  <a:gdLst>
                    <a:gd name="T0" fmla="*/ 114 w 114"/>
                    <a:gd name="T1" fmla="*/ 456 h 456"/>
                    <a:gd name="T2" fmla="*/ 12 w 114"/>
                    <a:gd name="T3" fmla="*/ 0 h 456"/>
                    <a:gd name="T4" fmla="*/ 0 w 114"/>
                    <a:gd name="T5" fmla="*/ 102 h 456"/>
                    <a:gd name="T6" fmla="*/ 12 w 114"/>
                    <a:gd name="T7" fmla="*/ 0 h 456"/>
                    <a:gd name="T8" fmla="*/ 72 w 114"/>
                    <a:gd name="T9" fmla="*/ 84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456"/>
                    <a:gd name="T17" fmla="*/ 114 w 114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456">
                      <a:moveTo>
                        <a:pt x="114" y="456"/>
                      </a:moveTo>
                      <a:lnTo>
                        <a:pt x="12" y="0"/>
                      </a:lnTo>
                      <a:lnTo>
                        <a:pt x="0" y="102"/>
                      </a:lnTo>
                      <a:lnTo>
                        <a:pt x="12" y="0"/>
                      </a:lnTo>
                      <a:lnTo>
                        <a:pt x="72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356" name="Freeform 726"/>
                <p:cNvSpPr>
                  <a:spLocks/>
                </p:cNvSpPr>
                <p:nvPr/>
              </p:nvSpPr>
              <p:spPr bwMode="auto">
                <a:xfrm>
                  <a:off x="2801" y="2033"/>
                  <a:ext cx="156" cy="66"/>
                </a:xfrm>
                <a:custGeom>
                  <a:avLst/>
                  <a:gdLst>
                    <a:gd name="T0" fmla="*/ 156 w 156"/>
                    <a:gd name="T1" fmla="*/ 66 h 66"/>
                    <a:gd name="T2" fmla="*/ 0 w 156"/>
                    <a:gd name="T3" fmla="*/ 0 h 66"/>
                    <a:gd name="T4" fmla="*/ 30 w 156"/>
                    <a:gd name="T5" fmla="*/ 24 h 66"/>
                    <a:gd name="T6" fmla="*/ 0 w 156"/>
                    <a:gd name="T7" fmla="*/ 0 h 66"/>
                    <a:gd name="T8" fmla="*/ 36 w 156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66"/>
                    <a:gd name="T17" fmla="*/ 156 w 156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66">
                      <a:moveTo>
                        <a:pt x="156" y="66"/>
                      </a:moveTo>
                      <a:lnTo>
                        <a:pt x="0" y="0"/>
                      </a:lnTo>
                      <a:lnTo>
                        <a:pt x="30" y="24"/>
                      </a:lnTo>
                      <a:lnTo>
                        <a:pt x="0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22726" name="Group 727"/>
              <p:cNvGrpSpPr>
                <a:grpSpLocks/>
              </p:cNvGrpSpPr>
              <p:nvPr/>
            </p:nvGrpSpPr>
            <p:grpSpPr bwMode="auto">
              <a:xfrm>
                <a:off x="2422" y="2810"/>
                <a:ext cx="1041" cy="965"/>
                <a:chOff x="2015" y="1241"/>
                <a:chExt cx="1770" cy="1644"/>
              </a:xfrm>
            </p:grpSpPr>
            <p:sp>
              <p:nvSpPr>
                <p:cNvPr id="22957" name="Freeform 72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288"/>
                </a:xfrm>
                <a:custGeom>
                  <a:avLst/>
                  <a:gdLst>
                    <a:gd name="T0" fmla="*/ 0 w 234"/>
                    <a:gd name="T1" fmla="*/ 0 h 288"/>
                    <a:gd name="T2" fmla="*/ 234 w 234"/>
                    <a:gd name="T3" fmla="*/ 288 h 288"/>
                    <a:gd name="T4" fmla="*/ 210 w 234"/>
                    <a:gd name="T5" fmla="*/ 210 h 288"/>
                    <a:gd name="T6" fmla="*/ 234 w 234"/>
                    <a:gd name="T7" fmla="*/ 288 h 288"/>
                    <a:gd name="T8" fmla="*/ 162 w 234"/>
                    <a:gd name="T9" fmla="*/ 246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288"/>
                    <a:gd name="T17" fmla="*/ 234 w 23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288">
                      <a:moveTo>
                        <a:pt x="0" y="0"/>
                      </a:moveTo>
                      <a:lnTo>
                        <a:pt x="234" y="288"/>
                      </a:lnTo>
                      <a:lnTo>
                        <a:pt x="210" y="210"/>
                      </a:lnTo>
                      <a:lnTo>
                        <a:pt x="234" y="288"/>
                      </a:lnTo>
                      <a:lnTo>
                        <a:pt x="162" y="24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8" name="Freeform 729"/>
                <p:cNvSpPr>
                  <a:spLocks/>
                </p:cNvSpPr>
                <p:nvPr/>
              </p:nvSpPr>
              <p:spPr bwMode="auto">
                <a:xfrm>
                  <a:off x="2957" y="1559"/>
                  <a:ext cx="192" cy="540"/>
                </a:xfrm>
                <a:custGeom>
                  <a:avLst/>
                  <a:gdLst>
                    <a:gd name="T0" fmla="*/ 0 w 192"/>
                    <a:gd name="T1" fmla="*/ 540 h 540"/>
                    <a:gd name="T2" fmla="*/ 186 w 192"/>
                    <a:gd name="T3" fmla="*/ 0 h 540"/>
                    <a:gd name="T4" fmla="*/ 108 w 192"/>
                    <a:gd name="T5" fmla="*/ 90 h 540"/>
                    <a:gd name="T6" fmla="*/ 186 w 192"/>
                    <a:gd name="T7" fmla="*/ 0 h 540"/>
                    <a:gd name="T8" fmla="*/ 192 w 192"/>
                    <a:gd name="T9" fmla="*/ 120 h 5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540"/>
                    <a:gd name="T17" fmla="*/ 192 w 192"/>
                    <a:gd name="T18" fmla="*/ 540 h 5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540">
                      <a:moveTo>
                        <a:pt x="0" y="540"/>
                      </a:moveTo>
                      <a:lnTo>
                        <a:pt x="186" y="0"/>
                      </a:lnTo>
                      <a:lnTo>
                        <a:pt x="108" y="90"/>
                      </a:lnTo>
                      <a:lnTo>
                        <a:pt x="186" y="0"/>
                      </a:lnTo>
                      <a:lnTo>
                        <a:pt x="19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9" name="Freeform 730"/>
                <p:cNvSpPr>
                  <a:spLocks/>
                </p:cNvSpPr>
                <p:nvPr/>
              </p:nvSpPr>
              <p:spPr bwMode="auto">
                <a:xfrm>
                  <a:off x="2915" y="1301"/>
                  <a:ext cx="126" cy="798"/>
                </a:xfrm>
                <a:custGeom>
                  <a:avLst/>
                  <a:gdLst>
                    <a:gd name="T0" fmla="*/ 42 w 126"/>
                    <a:gd name="T1" fmla="*/ 798 h 798"/>
                    <a:gd name="T2" fmla="*/ 72 w 126"/>
                    <a:gd name="T3" fmla="*/ 0 h 798"/>
                    <a:gd name="T4" fmla="*/ 0 w 126"/>
                    <a:gd name="T5" fmla="*/ 156 h 798"/>
                    <a:gd name="T6" fmla="*/ 72 w 126"/>
                    <a:gd name="T7" fmla="*/ 0 h 798"/>
                    <a:gd name="T8" fmla="*/ 126 w 126"/>
                    <a:gd name="T9" fmla="*/ 162 h 7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798"/>
                    <a:gd name="T17" fmla="*/ 126 w 126"/>
                    <a:gd name="T18" fmla="*/ 798 h 7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798">
                      <a:moveTo>
                        <a:pt x="42" y="798"/>
                      </a:moveTo>
                      <a:lnTo>
                        <a:pt x="72" y="0"/>
                      </a:lnTo>
                      <a:lnTo>
                        <a:pt x="0" y="156"/>
                      </a:lnTo>
                      <a:lnTo>
                        <a:pt x="72" y="0"/>
                      </a:lnTo>
                      <a:lnTo>
                        <a:pt x="126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0" name="Freeform 731"/>
                <p:cNvSpPr>
                  <a:spLocks/>
                </p:cNvSpPr>
                <p:nvPr/>
              </p:nvSpPr>
              <p:spPr bwMode="auto">
                <a:xfrm>
                  <a:off x="2723" y="1241"/>
                  <a:ext cx="234" cy="858"/>
                </a:xfrm>
                <a:custGeom>
                  <a:avLst/>
                  <a:gdLst>
                    <a:gd name="T0" fmla="*/ 234 w 234"/>
                    <a:gd name="T1" fmla="*/ 858 h 858"/>
                    <a:gd name="T2" fmla="*/ 24 w 234"/>
                    <a:gd name="T3" fmla="*/ 0 h 858"/>
                    <a:gd name="T4" fmla="*/ 0 w 234"/>
                    <a:gd name="T5" fmla="*/ 186 h 858"/>
                    <a:gd name="T6" fmla="*/ 24 w 234"/>
                    <a:gd name="T7" fmla="*/ 0 h 858"/>
                    <a:gd name="T8" fmla="*/ 138 w 234"/>
                    <a:gd name="T9" fmla="*/ 156 h 8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858"/>
                    <a:gd name="T17" fmla="*/ 234 w 234"/>
                    <a:gd name="T18" fmla="*/ 858 h 8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858">
                      <a:moveTo>
                        <a:pt x="234" y="858"/>
                      </a:moveTo>
                      <a:lnTo>
                        <a:pt x="24" y="0"/>
                      </a:lnTo>
                      <a:lnTo>
                        <a:pt x="0" y="186"/>
                      </a:lnTo>
                      <a:lnTo>
                        <a:pt x="24" y="0"/>
                      </a:lnTo>
                      <a:lnTo>
                        <a:pt x="138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1" name="Freeform 732"/>
                <p:cNvSpPr>
                  <a:spLocks/>
                </p:cNvSpPr>
                <p:nvPr/>
              </p:nvSpPr>
              <p:spPr bwMode="auto">
                <a:xfrm>
                  <a:off x="2945" y="2015"/>
                  <a:ext cx="12" cy="84"/>
                </a:xfrm>
                <a:custGeom>
                  <a:avLst/>
                  <a:gdLst>
                    <a:gd name="T0" fmla="*/ 12 w 12"/>
                    <a:gd name="T1" fmla="*/ 84 h 84"/>
                    <a:gd name="T2" fmla="*/ 6 w 12"/>
                    <a:gd name="T3" fmla="*/ 0 h 84"/>
                    <a:gd name="T4" fmla="*/ 0 w 12"/>
                    <a:gd name="T5" fmla="*/ 12 h 84"/>
                    <a:gd name="T6" fmla="*/ 6 w 12"/>
                    <a:gd name="T7" fmla="*/ 0 h 84"/>
                    <a:gd name="T8" fmla="*/ 12 w 12"/>
                    <a:gd name="T9" fmla="*/ 12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84"/>
                    <a:gd name="T17" fmla="*/ 12 w 12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84">
                      <a:moveTo>
                        <a:pt x="12" y="84"/>
                      </a:move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6" y="0"/>
                      </a:lnTo>
                      <a:lnTo>
                        <a:pt x="1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2" name="Freeform 733"/>
                <p:cNvSpPr>
                  <a:spLocks/>
                </p:cNvSpPr>
                <p:nvPr/>
              </p:nvSpPr>
              <p:spPr bwMode="auto">
                <a:xfrm>
                  <a:off x="2675" y="2099"/>
                  <a:ext cx="282" cy="594"/>
                </a:xfrm>
                <a:custGeom>
                  <a:avLst/>
                  <a:gdLst>
                    <a:gd name="T0" fmla="*/ 282 w 282"/>
                    <a:gd name="T1" fmla="*/ 0 h 594"/>
                    <a:gd name="T2" fmla="*/ 0 w 282"/>
                    <a:gd name="T3" fmla="*/ 594 h 594"/>
                    <a:gd name="T4" fmla="*/ 108 w 282"/>
                    <a:gd name="T5" fmla="*/ 498 h 594"/>
                    <a:gd name="T6" fmla="*/ 0 w 282"/>
                    <a:gd name="T7" fmla="*/ 594 h 594"/>
                    <a:gd name="T8" fmla="*/ 12 w 282"/>
                    <a:gd name="T9" fmla="*/ 456 h 5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594"/>
                    <a:gd name="T17" fmla="*/ 282 w 282"/>
                    <a:gd name="T18" fmla="*/ 594 h 5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594">
                      <a:moveTo>
                        <a:pt x="282" y="0"/>
                      </a:moveTo>
                      <a:lnTo>
                        <a:pt x="0" y="594"/>
                      </a:lnTo>
                      <a:lnTo>
                        <a:pt x="108" y="498"/>
                      </a:lnTo>
                      <a:lnTo>
                        <a:pt x="0" y="594"/>
                      </a:lnTo>
                      <a:lnTo>
                        <a:pt x="12" y="4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3" name="Freeform 734"/>
                <p:cNvSpPr>
                  <a:spLocks/>
                </p:cNvSpPr>
                <p:nvPr/>
              </p:nvSpPr>
              <p:spPr bwMode="auto">
                <a:xfrm>
                  <a:off x="2861" y="1913"/>
                  <a:ext cx="96" cy="186"/>
                </a:xfrm>
                <a:custGeom>
                  <a:avLst/>
                  <a:gdLst>
                    <a:gd name="T0" fmla="*/ 96 w 96"/>
                    <a:gd name="T1" fmla="*/ 186 h 186"/>
                    <a:gd name="T2" fmla="*/ 0 w 96"/>
                    <a:gd name="T3" fmla="*/ 0 h 186"/>
                    <a:gd name="T4" fmla="*/ 6 w 96"/>
                    <a:gd name="T5" fmla="*/ 48 h 186"/>
                    <a:gd name="T6" fmla="*/ 0 w 96"/>
                    <a:gd name="T7" fmla="*/ 0 h 186"/>
                    <a:gd name="T8" fmla="*/ 30 w 96"/>
                    <a:gd name="T9" fmla="*/ 30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86"/>
                    <a:gd name="T17" fmla="*/ 96 w 9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86">
                      <a:moveTo>
                        <a:pt x="96" y="186"/>
                      </a:moveTo>
                      <a:lnTo>
                        <a:pt x="0" y="0"/>
                      </a:lnTo>
                      <a:lnTo>
                        <a:pt x="6" y="48"/>
                      </a:lnTo>
                      <a:lnTo>
                        <a:pt x="0" y="0"/>
                      </a:lnTo>
                      <a:lnTo>
                        <a:pt x="30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4" name="Freeform 73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510"/>
                </a:xfrm>
                <a:custGeom>
                  <a:avLst/>
                  <a:gdLst>
                    <a:gd name="T0" fmla="*/ 0 w 252"/>
                    <a:gd name="T1" fmla="*/ 0 h 510"/>
                    <a:gd name="T2" fmla="*/ 252 w 252"/>
                    <a:gd name="T3" fmla="*/ 510 h 510"/>
                    <a:gd name="T4" fmla="*/ 246 w 252"/>
                    <a:gd name="T5" fmla="*/ 390 h 510"/>
                    <a:gd name="T6" fmla="*/ 252 w 252"/>
                    <a:gd name="T7" fmla="*/ 510 h 510"/>
                    <a:gd name="T8" fmla="*/ 162 w 252"/>
                    <a:gd name="T9" fmla="*/ 426 h 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510"/>
                    <a:gd name="T17" fmla="*/ 252 w 252"/>
                    <a:gd name="T18" fmla="*/ 510 h 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510">
                      <a:moveTo>
                        <a:pt x="0" y="0"/>
                      </a:moveTo>
                      <a:lnTo>
                        <a:pt x="252" y="510"/>
                      </a:lnTo>
                      <a:lnTo>
                        <a:pt x="246" y="390"/>
                      </a:lnTo>
                      <a:lnTo>
                        <a:pt x="252" y="510"/>
                      </a:lnTo>
                      <a:lnTo>
                        <a:pt x="162" y="4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5" name="Freeform 736"/>
                <p:cNvSpPr>
                  <a:spLocks/>
                </p:cNvSpPr>
                <p:nvPr/>
              </p:nvSpPr>
              <p:spPr bwMode="auto">
                <a:xfrm>
                  <a:off x="2369" y="2099"/>
                  <a:ext cx="588" cy="150"/>
                </a:xfrm>
                <a:custGeom>
                  <a:avLst/>
                  <a:gdLst>
                    <a:gd name="T0" fmla="*/ 588 w 588"/>
                    <a:gd name="T1" fmla="*/ 0 h 150"/>
                    <a:gd name="T2" fmla="*/ 0 w 588"/>
                    <a:gd name="T3" fmla="*/ 132 h 150"/>
                    <a:gd name="T4" fmla="*/ 126 w 588"/>
                    <a:gd name="T5" fmla="*/ 150 h 150"/>
                    <a:gd name="T6" fmla="*/ 0 w 588"/>
                    <a:gd name="T7" fmla="*/ 132 h 150"/>
                    <a:gd name="T8" fmla="*/ 108 w 588"/>
                    <a:gd name="T9" fmla="*/ 54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8"/>
                    <a:gd name="T16" fmla="*/ 0 h 150"/>
                    <a:gd name="T17" fmla="*/ 588 w 58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8" h="150">
                      <a:moveTo>
                        <a:pt x="588" y="0"/>
                      </a:moveTo>
                      <a:lnTo>
                        <a:pt x="0" y="132"/>
                      </a:lnTo>
                      <a:lnTo>
                        <a:pt x="126" y="150"/>
                      </a:lnTo>
                      <a:lnTo>
                        <a:pt x="0" y="132"/>
                      </a:lnTo>
                      <a:lnTo>
                        <a:pt x="10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6" name="Freeform 737"/>
                <p:cNvSpPr>
                  <a:spLocks/>
                </p:cNvSpPr>
                <p:nvPr/>
              </p:nvSpPr>
              <p:spPr bwMode="auto">
                <a:xfrm>
                  <a:off x="2909" y="1355"/>
                  <a:ext cx="120" cy="744"/>
                </a:xfrm>
                <a:custGeom>
                  <a:avLst/>
                  <a:gdLst>
                    <a:gd name="T0" fmla="*/ 48 w 120"/>
                    <a:gd name="T1" fmla="*/ 744 h 744"/>
                    <a:gd name="T2" fmla="*/ 60 w 120"/>
                    <a:gd name="T3" fmla="*/ 0 h 744"/>
                    <a:gd name="T4" fmla="*/ 0 w 120"/>
                    <a:gd name="T5" fmla="*/ 150 h 744"/>
                    <a:gd name="T6" fmla="*/ 60 w 120"/>
                    <a:gd name="T7" fmla="*/ 0 h 744"/>
                    <a:gd name="T8" fmla="*/ 120 w 120"/>
                    <a:gd name="T9" fmla="*/ 150 h 7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744"/>
                    <a:gd name="T17" fmla="*/ 120 w 120"/>
                    <a:gd name="T18" fmla="*/ 744 h 7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744">
                      <a:moveTo>
                        <a:pt x="48" y="744"/>
                      </a:moveTo>
                      <a:lnTo>
                        <a:pt x="60" y="0"/>
                      </a:lnTo>
                      <a:lnTo>
                        <a:pt x="0" y="150"/>
                      </a:lnTo>
                      <a:lnTo>
                        <a:pt x="60" y="0"/>
                      </a:lnTo>
                      <a:lnTo>
                        <a:pt x="12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7" name="Freeform 738"/>
                <p:cNvSpPr>
                  <a:spLocks/>
                </p:cNvSpPr>
                <p:nvPr/>
              </p:nvSpPr>
              <p:spPr bwMode="auto">
                <a:xfrm>
                  <a:off x="2861" y="2039"/>
                  <a:ext cx="96" cy="60"/>
                </a:xfrm>
                <a:custGeom>
                  <a:avLst/>
                  <a:gdLst>
                    <a:gd name="T0" fmla="*/ 96 w 96"/>
                    <a:gd name="T1" fmla="*/ 60 h 60"/>
                    <a:gd name="T2" fmla="*/ 0 w 96"/>
                    <a:gd name="T3" fmla="*/ 0 h 60"/>
                    <a:gd name="T4" fmla="*/ 18 w 96"/>
                    <a:gd name="T5" fmla="*/ 18 h 60"/>
                    <a:gd name="T6" fmla="*/ 0 w 96"/>
                    <a:gd name="T7" fmla="*/ 0 h 60"/>
                    <a:gd name="T8" fmla="*/ 24 w 96"/>
                    <a:gd name="T9" fmla="*/ 6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60"/>
                    <a:gd name="T17" fmla="*/ 96 w 96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60">
                      <a:moveTo>
                        <a:pt x="96" y="60"/>
                      </a:moveTo>
                      <a:lnTo>
                        <a:pt x="0" y="0"/>
                      </a:lnTo>
                      <a:lnTo>
                        <a:pt x="18" y="18"/>
                      </a:lnTo>
                      <a:lnTo>
                        <a:pt x="0" y="0"/>
                      </a:lnTo>
                      <a:lnTo>
                        <a:pt x="24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8" name="Freeform 73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88" cy="156"/>
                </a:xfrm>
                <a:custGeom>
                  <a:avLst/>
                  <a:gdLst>
                    <a:gd name="T0" fmla="*/ 0 w 288"/>
                    <a:gd name="T1" fmla="*/ 0 h 156"/>
                    <a:gd name="T2" fmla="*/ 288 w 288"/>
                    <a:gd name="T3" fmla="*/ 156 h 156"/>
                    <a:gd name="T4" fmla="*/ 246 w 288"/>
                    <a:gd name="T5" fmla="*/ 102 h 156"/>
                    <a:gd name="T6" fmla="*/ 288 w 288"/>
                    <a:gd name="T7" fmla="*/ 156 h 156"/>
                    <a:gd name="T8" fmla="*/ 222 w 288"/>
                    <a:gd name="T9" fmla="*/ 150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156"/>
                    <a:gd name="T17" fmla="*/ 288 w 288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156">
                      <a:moveTo>
                        <a:pt x="0" y="0"/>
                      </a:moveTo>
                      <a:lnTo>
                        <a:pt x="288" y="156"/>
                      </a:lnTo>
                      <a:lnTo>
                        <a:pt x="246" y="102"/>
                      </a:lnTo>
                      <a:lnTo>
                        <a:pt x="288" y="156"/>
                      </a:lnTo>
                      <a:lnTo>
                        <a:pt x="222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69" name="Freeform 740"/>
                <p:cNvSpPr>
                  <a:spLocks/>
                </p:cNvSpPr>
                <p:nvPr/>
              </p:nvSpPr>
              <p:spPr bwMode="auto">
                <a:xfrm>
                  <a:off x="2615" y="2099"/>
                  <a:ext cx="342" cy="486"/>
                </a:xfrm>
                <a:custGeom>
                  <a:avLst/>
                  <a:gdLst>
                    <a:gd name="T0" fmla="*/ 342 w 342"/>
                    <a:gd name="T1" fmla="*/ 0 h 486"/>
                    <a:gd name="T2" fmla="*/ 0 w 342"/>
                    <a:gd name="T3" fmla="*/ 486 h 486"/>
                    <a:gd name="T4" fmla="*/ 108 w 342"/>
                    <a:gd name="T5" fmla="*/ 414 h 486"/>
                    <a:gd name="T6" fmla="*/ 0 w 342"/>
                    <a:gd name="T7" fmla="*/ 486 h 486"/>
                    <a:gd name="T8" fmla="*/ 30 w 342"/>
                    <a:gd name="T9" fmla="*/ 360 h 4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2"/>
                    <a:gd name="T16" fmla="*/ 0 h 486"/>
                    <a:gd name="T17" fmla="*/ 342 w 342"/>
                    <a:gd name="T18" fmla="*/ 486 h 4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2" h="486">
                      <a:moveTo>
                        <a:pt x="342" y="0"/>
                      </a:moveTo>
                      <a:lnTo>
                        <a:pt x="0" y="486"/>
                      </a:lnTo>
                      <a:lnTo>
                        <a:pt x="108" y="414"/>
                      </a:lnTo>
                      <a:lnTo>
                        <a:pt x="0" y="486"/>
                      </a:lnTo>
                      <a:lnTo>
                        <a:pt x="30" y="3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0" name="Freeform 741"/>
                <p:cNvSpPr>
                  <a:spLocks/>
                </p:cNvSpPr>
                <p:nvPr/>
              </p:nvSpPr>
              <p:spPr bwMode="auto">
                <a:xfrm>
                  <a:off x="2957" y="1949"/>
                  <a:ext cx="360" cy="150"/>
                </a:xfrm>
                <a:custGeom>
                  <a:avLst/>
                  <a:gdLst>
                    <a:gd name="T0" fmla="*/ 0 w 360"/>
                    <a:gd name="T1" fmla="*/ 150 h 150"/>
                    <a:gd name="T2" fmla="*/ 360 w 360"/>
                    <a:gd name="T3" fmla="*/ 0 h 150"/>
                    <a:gd name="T4" fmla="*/ 276 w 360"/>
                    <a:gd name="T5" fmla="*/ 0 h 150"/>
                    <a:gd name="T6" fmla="*/ 360 w 360"/>
                    <a:gd name="T7" fmla="*/ 0 h 150"/>
                    <a:gd name="T8" fmla="*/ 300 w 360"/>
                    <a:gd name="T9" fmla="*/ 54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150"/>
                    <a:gd name="T17" fmla="*/ 360 w 360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150">
                      <a:moveTo>
                        <a:pt x="0" y="150"/>
                      </a:moveTo>
                      <a:lnTo>
                        <a:pt x="360" y="0"/>
                      </a:lnTo>
                      <a:lnTo>
                        <a:pt x="276" y="0"/>
                      </a:lnTo>
                      <a:lnTo>
                        <a:pt x="360" y="0"/>
                      </a:lnTo>
                      <a:lnTo>
                        <a:pt x="300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1" name="Freeform 74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04" cy="150"/>
                </a:xfrm>
                <a:custGeom>
                  <a:avLst/>
                  <a:gdLst>
                    <a:gd name="T0" fmla="*/ 0 w 504"/>
                    <a:gd name="T1" fmla="*/ 0 h 150"/>
                    <a:gd name="T2" fmla="*/ 504 w 504"/>
                    <a:gd name="T3" fmla="*/ 138 h 150"/>
                    <a:gd name="T4" fmla="*/ 414 w 504"/>
                    <a:gd name="T5" fmla="*/ 66 h 150"/>
                    <a:gd name="T6" fmla="*/ 504 w 504"/>
                    <a:gd name="T7" fmla="*/ 138 h 150"/>
                    <a:gd name="T8" fmla="*/ 390 w 504"/>
                    <a:gd name="T9" fmla="*/ 15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4"/>
                    <a:gd name="T16" fmla="*/ 0 h 150"/>
                    <a:gd name="T17" fmla="*/ 504 w 504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4" h="150">
                      <a:moveTo>
                        <a:pt x="0" y="0"/>
                      </a:moveTo>
                      <a:lnTo>
                        <a:pt x="504" y="138"/>
                      </a:lnTo>
                      <a:lnTo>
                        <a:pt x="414" y="66"/>
                      </a:lnTo>
                      <a:lnTo>
                        <a:pt x="504" y="138"/>
                      </a:lnTo>
                      <a:lnTo>
                        <a:pt x="39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2" name="Freeform 743"/>
                <p:cNvSpPr>
                  <a:spLocks/>
                </p:cNvSpPr>
                <p:nvPr/>
              </p:nvSpPr>
              <p:spPr bwMode="auto">
                <a:xfrm>
                  <a:off x="2957" y="1469"/>
                  <a:ext cx="312" cy="630"/>
                </a:xfrm>
                <a:custGeom>
                  <a:avLst/>
                  <a:gdLst>
                    <a:gd name="T0" fmla="*/ 0 w 312"/>
                    <a:gd name="T1" fmla="*/ 630 h 630"/>
                    <a:gd name="T2" fmla="*/ 312 w 312"/>
                    <a:gd name="T3" fmla="*/ 0 h 630"/>
                    <a:gd name="T4" fmla="*/ 198 w 312"/>
                    <a:gd name="T5" fmla="*/ 102 h 630"/>
                    <a:gd name="T6" fmla="*/ 312 w 312"/>
                    <a:gd name="T7" fmla="*/ 0 h 630"/>
                    <a:gd name="T8" fmla="*/ 300 w 312"/>
                    <a:gd name="T9" fmla="*/ 15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630"/>
                    <a:gd name="T17" fmla="*/ 312 w 312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630">
                      <a:moveTo>
                        <a:pt x="0" y="630"/>
                      </a:moveTo>
                      <a:lnTo>
                        <a:pt x="312" y="0"/>
                      </a:lnTo>
                      <a:lnTo>
                        <a:pt x="198" y="102"/>
                      </a:lnTo>
                      <a:lnTo>
                        <a:pt x="312" y="0"/>
                      </a:lnTo>
                      <a:lnTo>
                        <a:pt x="30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3" name="Freeform 744"/>
                <p:cNvSpPr>
                  <a:spLocks/>
                </p:cNvSpPr>
                <p:nvPr/>
              </p:nvSpPr>
              <p:spPr bwMode="auto">
                <a:xfrm>
                  <a:off x="2957" y="2075"/>
                  <a:ext cx="186" cy="30"/>
                </a:xfrm>
                <a:custGeom>
                  <a:avLst/>
                  <a:gdLst>
                    <a:gd name="T0" fmla="*/ 0 w 186"/>
                    <a:gd name="T1" fmla="*/ 24 h 30"/>
                    <a:gd name="T2" fmla="*/ 186 w 186"/>
                    <a:gd name="T3" fmla="*/ 18 h 30"/>
                    <a:gd name="T4" fmla="*/ 150 w 186"/>
                    <a:gd name="T5" fmla="*/ 0 h 30"/>
                    <a:gd name="T6" fmla="*/ 186 w 186"/>
                    <a:gd name="T7" fmla="*/ 18 h 30"/>
                    <a:gd name="T8" fmla="*/ 150 w 186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0"/>
                    <a:gd name="T17" fmla="*/ 186 w 186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0">
                      <a:moveTo>
                        <a:pt x="0" y="24"/>
                      </a:moveTo>
                      <a:lnTo>
                        <a:pt x="186" y="18"/>
                      </a:lnTo>
                      <a:lnTo>
                        <a:pt x="150" y="0"/>
                      </a:lnTo>
                      <a:lnTo>
                        <a:pt x="186" y="18"/>
                      </a:lnTo>
                      <a:lnTo>
                        <a:pt x="150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4" name="Freeform 745"/>
                <p:cNvSpPr>
                  <a:spLocks/>
                </p:cNvSpPr>
                <p:nvPr/>
              </p:nvSpPr>
              <p:spPr bwMode="auto">
                <a:xfrm>
                  <a:off x="2465" y="1715"/>
                  <a:ext cx="492" cy="384"/>
                </a:xfrm>
                <a:custGeom>
                  <a:avLst/>
                  <a:gdLst>
                    <a:gd name="T0" fmla="*/ 492 w 492"/>
                    <a:gd name="T1" fmla="*/ 384 h 384"/>
                    <a:gd name="T2" fmla="*/ 0 w 492"/>
                    <a:gd name="T3" fmla="*/ 0 h 384"/>
                    <a:gd name="T4" fmla="*/ 66 w 492"/>
                    <a:gd name="T5" fmla="*/ 114 h 384"/>
                    <a:gd name="T6" fmla="*/ 0 w 492"/>
                    <a:gd name="T7" fmla="*/ 0 h 384"/>
                    <a:gd name="T8" fmla="*/ 126 w 492"/>
                    <a:gd name="T9" fmla="*/ 36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2"/>
                    <a:gd name="T16" fmla="*/ 0 h 384"/>
                    <a:gd name="T17" fmla="*/ 492 w 492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2" h="384">
                      <a:moveTo>
                        <a:pt x="492" y="384"/>
                      </a:moveTo>
                      <a:lnTo>
                        <a:pt x="0" y="0"/>
                      </a:lnTo>
                      <a:lnTo>
                        <a:pt x="66" y="114"/>
                      </a:lnTo>
                      <a:lnTo>
                        <a:pt x="0" y="0"/>
                      </a:lnTo>
                      <a:lnTo>
                        <a:pt x="126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5" name="Freeform 74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10" cy="234"/>
                </a:xfrm>
                <a:custGeom>
                  <a:avLst/>
                  <a:gdLst>
                    <a:gd name="T0" fmla="*/ 0 w 210"/>
                    <a:gd name="T1" fmla="*/ 0 h 234"/>
                    <a:gd name="T2" fmla="*/ 210 w 210"/>
                    <a:gd name="T3" fmla="*/ 234 h 234"/>
                    <a:gd name="T4" fmla="*/ 186 w 210"/>
                    <a:gd name="T5" fmla="*/ 174 h 234"/>
                    <a:gd name="T6" fmla="*/ 210 w 210"/>
                    <a:gd name="T7" fmla="*/ 234 h 234"/>
                    <a:gd name="T8" fmla="*/ 150 w 210"/>
                    <a:gd name="T9" fmla="*/ 204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234"/>
                    <a:gd name="T17" fmla="*/ 210 w 210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234">
                      <a:moveTo>
                        <a:pt x="0" y="0"/>
                      </a:moveTo>
                      <a:lnTo>
                        <a:pt x="210" y="234"/>
                      </a:lnTo>
                      <a:lnTo>
                        <a:pt x="186" y="174"/>
                      </a:lnTo>
                      <a:lnTo>
                        <a:pt x="210" y="234"/>
                      </a:lnTo>
                      <a:lnTo>
                        <a:pt x="150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6" name="Freeform 747"/>
                <p:cNvSpPr>
                  <a:spLocks/>
                </p:cNvSpPr>
                <p:nvPr/>
              </p:nvSpPr>
              <p:spPr bwMode="auto">
                <a:xfrm>
                  <a:off x="2957" y="1439"/>
                  <a:ext cx="180" cy="660"/>
                </a:xfrm>
                <a:custGeom>
                  <a:avLst/>
                  <a:gdLst>
                    <a:gd name="T0" fmla="*/ 0 w 180"/>
                    <a:gd name="T1" fmla="*/ 660 h 660"/>
                    <a:gd name="T2" fmla="*/ 162 w 180"/>
                    <a:gd name="T3" fmla="*/ 0 h 660"/>
                    <a:gd name="T4" fmla="*/ 78 w 180"/>
                    <a:gd name="T5" fmla="*/ 120 h 660"/>
                    <a:gd name="T6" fmla="*/ 162 w 180"/>
                    <a:gd name="T7" fmla="*/ 0 h 660"/>
                    <a:gd name="T8" fmla="*/ 180 w 180"/>
                    <a:gd name="T9" fmla="*/ 144 h 6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660"/>
                    <a:gd name="T17" fmla="*/ 180 w 180"/>
                    <a:gd name="T18" fmla="*/ 660 h 6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660">
                      <a:moveTo>
                        <a:pt x="0" y="660"/>
                      </a:moveTo>
                      <a:lnTo>
                        <a:pt x="162" y="0"/>
                      </a:lnTo>
                      <a:lnTo>
                        <a:pt x="78" y="120"/>
                      </a:lnTo>
                      <a:lnTo>
                        <a:pt x="162" y="0"/>
                      </a:lnTo>
                      <a:lnTo>
                        <a:pt x="180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7" name="Freeform 748"/>
                <p:cNvSpPr>
                  <a:spLocks/>
                </p:cNvSpPr>
                <p:nvPr/>
              </p:nvSpPr>
              <p:spPr bwMode="auto">
                <a:xfrm>
                  <a:off x="2957" y="2027"/>
                  <a:ext cx="108" cy="72"/>
                </a:xfrm>
                <a:custGeom>
                  <a:avLst/>
                  <a:gdLst>
                    <a:gd name="T0" fmla="*/ 0 w 108"/>
                    <a:gd name="T1" fmla="*/ 72 h 72"/>
                    <a:gd name="T2" fmla="*/ 108 w 108"/>
                    <a:gd name="T3" fmla="*/ 0 h 72"/>
                    <a:gd name="T4" fmla="*/ 84 w 108"/>
                    <a:gd name="T5" fmla="*/ 6 h 72"/>
                    <a:gd name="T6" fmla="*/ 108 w 108"/>
                    <a:gd name="T7" fmla="*/ 0 h 72"/>
                    <a:gd name="T8" fmla="*/ 90 w 108"/>
                    <a:gd name="T9" fmla="*/ 1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72"/>
                    <a:gd name="T17" fmla="*/ 108 w 10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72">
                      <a:moveTo>
                        <a:pt x="0" y="72"/>
                      </a:moveTo>
                      <a:lnTo>
                        <a:pt x="108" y="0"/>
                      </a:lnTo>
                      <a:lnTo>
                        <a:pt x="84" y="6"/>
                      </a:lnTo>
                      <a:lnTo>
                        <a:pt x="108" y="0"/>
                      </a:lnTo>
                      <a:lnTo>
                        <a:pt x="9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8" name="Freeform 749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396" cy="60"/>
                </a:xfrm>
                <a:custGeom>
                  <a:avLst/>
                  <a:gdLst>
                    <a:gd name="T0" fmla="*/ 0 w 396"/>
                    <a:gd name="T1" fmla="*/ 30 h 60"/>
                    <a:gd name="T2" fmla="*/ 396 w 396"/>
                    <a:gd name="T3" fmla="*/ 30 h 60"/>
                    <a:gd name="T4" fmla="*/ 318 w 396"/>
                    <a:gd name="T5" fmla="*/ 0 h 60"/>
                    <a:gd name="T6" fmla="*/ 396 w 396"/>
                    <a:gd name="T7" fmla="*/ 30 h 60"/>
                    <a:gd name="T8" fmla="*/ 318 w 396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6"/>
                    <a:gd name="T16" fmla="*/ 0 h 60"/>
                    <a:gd name="T17" fmla="*/ 396 w 396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6" h="60">
                      <a:moveTo>
                        <a:pt x="0" y="30"/>
                      </a:moveTo>
                      <a:lnTo>
                        <a:pt x="396" y="30"/>
                      </a:lnTo>
                      <a:lnTo>
                        <a:pt x="318" y="0"/>
                      </a:lnTo>
                      <a:lnTo>
                        <a:pt x="396" y="30"/>
                      </a:lnTo>
                      <a:lnTo>
                        <a:pt x="318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79" name="Freeform 750"/>
                <p:cNvSpPr>
                  <a:spLocks/>
                </p:cNvSpPr>
                <p:nvPr/>
              </p:nvSpPr>
              <p:spPr bwMode="auto">
                <a:xfrm>
                  <a:off x="2549" y="2099"/>
                  <a:ext cx="408" cy="168"/>
                </a:xfrm>
                <a:custGeom>
                  <a:avLst/>
                  <a:gdLst>
                    <a:gd name="T0" fmla="*/ 408 w 408"/>
                    <a:gd name="T1" fmla="*/ 0 h 168"/>
                    <a:gd name="T2" fmla="*/ 0 w 408"/>
                    <a:gd name="T3" fmla="*/ 168 h 168"/>
                    <a:gd name="T4" fmla="*/ 96 w 408"/>
                    <a:gd name="T5" fmla="*/ 168 h 168"/>
                    <a:gd name="T6" fmla="*/ 0 w 408"/>
                    <a:gd name="T7" fmla="*/ 168 h 168"/>
                    <a:gd name="T8" fmla="*/ 66 w 408"/>
                    <a:gd name="T9" fmla="*/ 102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8"/>
                    <a:gd name="T16" fmla="*/ 0 h 168"/>
                    <a:gd name="T17" fmla="*/ 408 w 408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8" h="168">
                      <a:moveTo>
                        <a:pt x="408" y="0"/>
                      </a:moveTo>
                      <a:lnTo>
                        <a:pt x="0" y="168"/>
                      </a:lnTo>
                      <a:lnTo>
                        <a:pt x="96" y="168"/>
                      </a:lnTo>
                      <a:lnTo>
                        <a:pt x="0" y="168"/>
                      </a:lnTo>
                      <a:lnTo>
                        <a:pt x="66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0" name="Freeform 75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276"/>
                </a:xfrm>
                <a:custGeom>
                  <a:avLst/>
                  <a:gdLst>
                    <a:gd name="T0" fmla="*/ 0 w 234"/>
                    <a:gd name="T1" fmla="*/ 0 h 276"/>
                    <a:gd name="T2" fmla="*/ 234 w 234"/>
                    <a:gd name="T3" fmla="*/ 276 h 276"/>
                    <a:gd name="T4" fmla="*/ 210 w 234"/>
                    <a:gd name="T5" fmla="*/ 204 h 276"/>
                    <a:gd name="T6" fmla="*/ 234 w 234"/>
                    <a:gd name="T7" fmla="*/ 276 h 276"/>
                    <a:gd name="T8" fmla="*/ 162 w 234"/>
                    <a:gd name="T9" fmla="*/ 240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276"/>
                    <a:gd name="T17" fmla="*/ 234 w 234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276">
                      <a:moveTo>
                        <a:pt x="0" y="0"/>
                      </a:moveTo>
                      <a:lnTo>
                        <a:pt x="234" y="276"/>
                      </a:lnTo>
                      <a:lnTo>
                        <a:pt x="210" y="204"/>
                      </a:lnTo>
                      <a:lnTo>
                        <a:pt x="234" y="276"/>
                      </a:lnTo>
                      <a:lnTo>
                        <a:pt x="162" y="24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1" name="Freeform 752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420" cy="96"/>
                </a:xfrm>
                <a:custGeom>
                  <a:avLst/>
                  <a:gdLst>
                    <a:gd name="T0" fmla="*/ 0 w 420"/>
                    <a:gd name="T1" fmla="*/ 96 h 96"/>
                    <a:gd name="T2" fmla="*/ 420 w 420"/>
                    <a:gd name="T3" fmla="*/ 18 h 96"/>
                    <a:gd name="T4" fmla="*/ 330 w 420"/>
                    <a:gd name="T5" fmla="*/ 0 h 96"/>
                    <a:gd name="T6" fmla="*/ 420 w 420"/>
                    <a:gd name="T7" fmla="*/ 18 h 96"/>
                    <a:gd name="T8" fmla="*/ 342 w 420"/>
                    <a:gd name="T9" fmla="*/ 6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0"/>
                    <a:gd name="T16" fmla="*/ 0 h 96"/>
                    <a:gd name="T17" fmla="*/ 420 w 42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0" h="96">
                      <a:moveTo>
                        <a:pt x="0" y="96"/>
                      </a:moveTo>
                      <a:lnTo>
                        <a:pt x="420" y="18"/>
                      </a:lnTo>
                      <a:lnTo>
                        <a:pt x="330" y="0"/>
                      </a:lnTo>
                      <a:lnTo>
                        <a:pt x="420" y="18"/>
                      </a:lnTo>
                      <a:lnTo>
                        <a:pt x="34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2" name="Freeform 753"/>
                <p:cNvSpPr>
                  <a:spLocks/>
                </p:cNvSpPr>
                <p:nvPr/>
              </p:nvSpPr>
              <p:spPr bwMode="auto">
                <a:xfrm>
                  <a:off x="2957" y="1979"/>
                  <a:ext cx="36" cy="120"/>
                </a:xfrm>
                <a:custGeom>
                  <a:avLst/>
                  <a:gdLst>
                    <a:gd name="T0" fmla="*/ 0 w 36"/>
                    <a:gd name="T1" fmla="*/ 120 h 120"/>
                    <a:gd name="T2" fmla="*/ 36 w 36"/>
                    <a:gd name="T3" fmla="*/ 0 h 120"/>
                    <a:gd name="T4" fmla="*/ 18 w 36"/>
                    <a:gd name="T5" fmla="*/ 18 h 120"/>
                    <a:gd name="T6" fmla="*/ 36 w 36"/>
                    <a:gd name="T7" fmla="*/ 0 h 120"/>
                    <a:gd name="T8" fmla="*/ 36 w 36"/>
                    <a:gd name="T9" fmla="*/ 24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120"/>
                    <a:gd name="T17" fmla="*/ 36 w 36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120">
                      <a:moveTo>
                        <a:pt x="0" y="120"/>
                      </a:moveTo>
                      <a:lnTo>
                        <a:pt x="36" y="0"/>
                      </a:lnTo>
                      <a:lnTo>
                        <a:pt x="18" y="18"/>
                      </a:lnTo>
                      <a:lnTo>
                        <a:pt x="36" y="0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3" name="Freeform 754"/>
                <p:cNvSpPr>
                  <a:spLocks/>
                </p:cNvSpPr>
                <p:nvPr/>
              </p:nvSpPr>
              <p:spPr bwMode="auto">
                <a:xfrm>
                  <a:off x="2927" y="2099"/>
                  <a:ext cx="30" cy="174"/>
                </a:xfrm>
                <a:custGeom>
                  <a:avLst/>
                  <a:gdLst>
                    <a:gd name="T0" fmla="*/ 30 w 30"/>
                    <a:gd name="T1" fmla="*/ 0 h 174"/>
                    <a:gd name="T2" fmla="*/ 6 w 30"/>
                    <a:gd name="T3" fmla="*/ 174 h 174"/>
                    <a:gd name="T4" fmla="*/ 24 w 30"/>
                    <a:gd name="T5" fmla="*/ 138 h 174"/>
                    <a:gd name="T6" fmla="*/ 6 w 30"/>
                    <a:gd name="T7" fmla="*/ 174 h 174"/>
                    <a:gd name="T8" fmla="*/ 0 w 30"/>
                    <a:gd name="T9" fmla="*/ 138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4"/>
                    <a:gd name="T17" fmla="*/ 30 w 30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4">
                      <a:moveTo>
                        <a:pt x="30" y="0"/>
                      </a:moveTo>
                      <a:lnTo>
                        <a:pt x="6" y="174"/>
                      </a:lnTo>
                      <a:lnTo>
                        <a:pt x="24" y="138"/>
                      </a:lnTo>
                      <a:lnTo>
                        <a:pt x="6" y="174"/>
                      </a:lnTo>
                      <a:lnTo>
                        <a:pt x="0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4" name="Freeform 755"/>
                <p:cNvSpPr>
                  <a:spLocks/>
                </p:cNvSpPr>
                <p:nvPr/>
              </p:nvSpPr>
              <p:spPr bwMode="auto">
                <a:xfrm>
                  <a:off x="2957" y="1697"/>
                  <a:ext cx="144" cy="402"/>
                </a:xfrm>
                <a:custGeom>
                  <a:avLst/>
                  <a:gdLst>
                    <a:gd name="T0" fmla="*/ 0 w 144"/>
                    <a:gd name="T1" fmla="*/ 402 h 402"/>
                    <a:gd name="T2" fmla="*/ 144 w 144"/>
                    <a:gd name="T3" fmla="*/ 0 h 402"/>
                    <a:gd name="T4" fmla="*/ 84 w 144"/>
                    <a:gd name="T5" fmla="*/ 66 h 402"/>
                    <a:gd name="T6" fmla="*/ 144 w 144"/>
                    <a:gd name="T7" fmla="*/ 0 h 402"/>
                    <a:gd name="T8" fmla="*/ 144 w 144"/>
                    <a:gd name="T9" fmla="*/ 90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402"/>
                    <a:gd name="T17" fmla="*/ 144 w 144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402">
                      <a:moveTo>
                        <a:pt x="0" y="402"/>
                      </a:moveTo>
                      <a:lnTo>
                        <a:pt x="144" y="0"/>
                      </a:lnTo>
                      <a:lnTo>
                        <a:pt x="84" y="66"/>
                      </a:lnTo>
                      <a:lnTo>
                        <a:pt x="144" y="0"/>
                      </a:lnTo>
                      <a:lnTo>
                        <a:pt x="14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5" name="Freeform 75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04" cy="210"/>
                </a:xfrm>
                <a:custGeom>
                  <a:avLst/>
                  <a:gdLst>
                    <a:gd name="T0" fmla="*/ 0 w 504"/>
                    <a:gd name="T1" fmla="*/ 0 h 210"/>
                    <a:gd name="T2" fmla="*/ 504 w 504"/>
                    <a:gd name="T3" fmla="*/ 210 h 210"/>
                    <a:gd name="T4" fmla="*/ 420 w 504"/>
                    <a:gd name="T5" fmla="*/ 132 h 210"/>
                    <a:gd name="T6" fmla="*/ 504 w 504"/>
                    <a:gd name="T7" fmla="*/ 210 h 210"/>
                    <a:gd name="T8" fmla="*/ 384 w 504"/>
                    <a:gd name="T9" fmla="*/ 210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4"/>
                    <a:gd name="T16" fmla="*/ 0 h 210"/>
                    <a:gd name="T17" fmla="*/ 504 w 504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4" h="210">
                      <a:moveTo>
                        <a:pt x="0" y="0"/>
                      </a:moveTo>
                      <a:lnTo>
                        <a:pt x="504" y="210"/>
                      </a:lnTo>
                      <a:lnTo>
                        <a:pt x="420" y="132"/>
                      </a:lnTo>
                      <a:lnTo>
                        <a:pt x="504" y="210"/>
                      </a:lnTo>
                      <a:lnTo>
                        <a:pt x="384" y="2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6" name="Freeform 75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6" cy="312"/>
                </a:xfrm>
                <a:custGeom>
                  <a:avLst/>
                  <a:gdLst>
                    <a:gd name="T0" fmla="*/ 0 w 246"/>
                    <a:gd name="T1" fmla="*/ 0 h 312"/>
                    <a:gd name="T2" fmla="*/ 246 w 246"/>
                    <a:gd name="T3" fmla="*/ 312 h 312"/>
                    <a:gd name="T4" fmla="*/ 222 w 246"/>
                    <a:gd name="T5" fmla="*/ 228 h 312"/>
                    <a:gd name="T6" fmla="*/ 246 w 246"/>
                    <a:gd name="T7" fmla="*/ 312 h 312"/>
                    <a:gd name="T8" fmla="*/ 174 w 246"/>
                    <a:gd name="T9" fmla="*/ 270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312"/>
                    <a:gd name="T17" fmla="*/ 246 w 246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312">
                      <a:moveTo>
                        <a:pt x="0" y="0"/>
                      </a:moveTo>
                      <a:lnTo>
                        <a:pt x="246" y="312"/>
                      </a:lnTo>
                      <a:lnTo>
                        <a:pt x="222" y="228"/>
                      </a:lnTo>
                      <a:lnTo>
                        <a:pt x="246" y="312"/>
                      </a:lnTo>
                      <a:lnTo>
                        <a:pt x="174" y="27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7" name="Freeform 758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396" cy="60"/>
                </a:xfrm>
                <a:custGeom>
                  <a:avLst/>
                  <a:gdLst>
                    <a:gd name="T0" fmla="*/ 0 w 396"/>
                    <a:gd name="T1" fmla="*/ 36 h 60"/>
                    <a:gd name="T2" fmla="*/ 396 w 396"/>
                    <a:gd name="T3" fmla="*/ 30 h 60"/>
                    <a:gd name="T4" fmla="*/ 318 w 396"/>
                    <a:gd name="T5" fmla="*/ 0 h 60"/>
                    <a:gd name="T6" fmla="*/ 396 w 396"/>
                    <a:gd name="T7" fmla="*/ 30 h 60"/>
                    <a:gd name="T8" fmla="*/ 318 w 396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6"/>
                    <a:gd name="T16" fmla="*/ 0 h 60"/>
                    <a:gd name="T17" fmla="*/ 396 w 396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6" h="60">
                      <a:moveTo>
                        <a:pt x="0" y="36"/>
                      </a:moveTo>
                      <a:lnTo>
                        <a:pt x="396" y="30"/>
                      </a:lnTo>
                      <a:lnTo>
                        <a:pt x="318" y="0"/>
                      </a:lnTo>
                      <a:lnTo>
                        <a:pt x="396" y="30"/>
                      </a:lnTo>
                      <a:lnTo>
                        <a:pt x="318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8" name="Freeform 759"/>
                <p:cNvSpPr>
                  <a:spLocks/>
                </p:cNvSpPr>
                <p:nvPr/>
              </p:nvSpPr>
              <p:spPr bwMode="auto">
                <a:xfrm>
                  <a:off x="2957" y="1571"/>
                  <a:ext cx="96" cy="528"/>
                </a:xfrm>
                <a:custGeom>
                  <a:avLst/>
                  <a:gdLst>
                    <a:gd name="T0" fmla="*/ 0 w 96"/>
                    <a:gd name="T1" fmla="*/ 528 h 528"/>
                    <a:gd name="T2" fmla="*/ 66 w 96"/>
                    <a:gd name="T3" fmla="*/ 0 h 528"/>
                    <a:gd name="T4" fmla="*/ 12 w 96"/>
                    <a:gd name="T5" fmla="*/ 102 h 528"/>
                    <a:gd name="T6" fmla="*/ 66 w 96"/>
                    <a:gd name="T7" fmla="*/ 0 h 528"/>
                    <a:gd name="T8" fmla="*/ 96 w 96"/>
                    <a:gd name="T9" fmla="*/ 108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28"/>
                    <a:gd name="T17" fmla="*/ 96 w 96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28">
                      <a:moveTo>
                        <a:pt x="0" y="528"/>
                      </a:moveTo>
                      <a:lnTo>
                        <a:pt x="66" y="0"/>
                      </a:lnTo>
                      <a:lnTo>
                        <a:pt x="12" y="102"/>
                      </a:lnTo>
                      <a:lnTo>
                        <a:pt x="66" y="0"/>
                      </a:lnTo>
                      <a:lnTo>
                        <a:pt x="96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89" name="Freeform 760"/>
                <p:cNvSpPr>
                  <a:spLocks/>
                </p:cNvSpPr>
                <p:nvPr/>
              </p:nvSpPr>
              <p:spPr bwMode="auto">
                <a:xfrm>
                  <a:off x="2321" y="2015"/>
                  <a:ext cx="636" cy="102"/>
                </a:xfrm>
                <a:custGeom>
                  <a:avLst/>
                  <a:gdLst>
                    <a:gd name="T0" fmla="*/ 636 w 636"/>
                    <a:gd name="T1" fmla="*/ 84 h 102"/>
                    <a:gd name="T2" fmla="*/ 0 w 636"/>
                    <a:gd name="T3" fmla="*/ 48 h 102"/>
                    <a:gd name="T4" fmla="*/ 126 w 636"/>
                    <a:gd name="T5" fmla="*/ 102 h 102"/>
                    <a:gd name="T6" fmla="*/ 0 w 636"/>
                    <a:gd name="T7" fmla="*/ 48 h 102"/>
                    <a:gd name="T8" fmla="*/ 132 w 636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102"/>
                    <a:gd name="T17" fmla="*/ 636 w 636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102">
                      <a:moveTo>
                        <a:pt x="636" y="84"/>
                      </a:moveTo>
                      <a:lnTo>
                        <a:pt x="0" y="48"/>
                      </a:lnTo>
                      <a:lnTo>
                        <a:pt x="126" y="102"/>
                      </a:lnTo>
                      <a:lnTo>
                        <a:pt x="0" y="48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0" name="Freeform 761"/>
                <p:cNvSpPr>
                  <a:spLocks/>
                </p:cNvSpPr>
                <p:nvPr/>
              </p:nvSpPr>
              <p:spPr bwMode="auto">
                <a:xfrm>
                  <a:off x="2621" y="2099"/>
                  <a:ext cx="336" cy="474"/>
                </a:xfrm>
                <a:custGeom>
                  <a:avLst/>
                  <a:gdLst>
                    <a:gd name="T0" fmla="*/ 336 w 336"/>
                    <a:gd name="T1" fmla="*/ 0 h 474"/>
                    <a:gd name="T2" fmla="*/ 0 w 336"/>
                    <a:gd name="T3" fmla="*/ 474 h 474"/>
                    <a:gd name="T4" fmla="*/ 108 w 336"/>
                    <a:gd name="T5" fmla="*/ 408 h 474"/>
                    <a:gd name="T6" fmla="*/ 0 w 336"/>
                    <a:gd name="T7" fmla="*/ 474 h 474"/>
                    <a:gd name="T8" fmla="*/ 30 w 336"/>
                    <a:gd name="T9" fmla="*/ 354 h 4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474"/>
                    <a:gd name="T17" fmla="*/ 336 w 336"/>
                    <a:gd name="T18" fmla="*/ 474 h 4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474">
                      <a:moveTo>
                        <a:pt x="336" y="0"/>
                      </a:moveTo>
                      <a:lnTo>
                        <a:pt x="0" y="474"/>
                      </a:lnTo>
                      <a:lnTo>
                        <a:pt x="108" y="408"/>
                      </a:lnTo>
                      <a:lnTo>
                        <a:pt x="0" y="474"/>
                      </a:lnTo>
                      <a:lnTo>
                        <a:pt x="30" y="3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1" name="Freeform 76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8" cy="120"/>
                </a:xfrm>
                <a:custGeom>
                  <a:avLst/>
                  <a:gdLst>
                    <a:gd name="T0" fmla="*/ 0 w 198"/>
                    <a:gd name="T1" fmla="*/ 0 h 120"/>
                    <a:gd name="T2" fmla="*/ 198 w 198"/>
                    <a:gd name="T3" fmla="*/ 120 h 120"/>
                    <a:gd name="T4" fmla="*/ 168 w 198"/>
                    <a:gd name="T5" fmla="*/ 78 h 120"/>
                    <a:gd name="T6" fmla="*/ 198 w 198"/>
                    <a:gd name="T7" fmla="*/ 120 h 120"/>
                    <a:gd name="T8" fmla="*/ 144 w 198"/>
                    <a:gd name="T9" fmla="*/ 114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120"/>
                    <a:gd name="T17" fmla="*/ 198 w 198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120">
                      <a:moveTo>
                        <a:pt x="0" y="0"/>
                      </a:moveTo>
                      <a:lnTo>
                        <a:pt x="198" y="120"/>
                      </a:lnTo>
                      <a:lnTo>
                        <a:pt x="168" y="78"/>
                      </a:lnTo>
                      <a:lnTo>
                        <a:pt x="198" y="120"/>
                      </a:lnTo>
                      <a:lnTo>
                        <a:pt x="144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2" name="Freeform 763"/>
                <p:cNvSpPr>
                  <a:spLocks/>
                </p:cNvSpPr>
                <p:nvPr/>
              </p:nvSpPr>
              <p:spPr bwMode="auto">
                <a:xfrm>
                  <a:off x="2831" y="2063"/>
                  <a:ext cx="126" cy="36"/>
                </a:xfrm>
                <a:custGeom>
                  <a:avLst/>
                  <a:gdLst>
                    <a:gd name="T0" fmla="*/ 126 w 126"/>
                    <a:gd name="T1" fmla="*/ 36 h 36"/>
                    <a:gd name="T2" fmla="*/ 0 w 126"/>
                    <a:gd name="T3" fmla="*/ 6 h 36"/>
                    <a:gd name="T4" fmla="*/ 24 w 126"/>
                    <a:gd name="T5" fmla="*/ 24 h 36"/>
                    <a:gd name="T6" fmla="*/ 0 w 126"/>
                    <a:gd name="T7" fmla="*/ 6 h 36"/>
                    <a:gd name="T8" fmla="*/ 30 w 126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36"/>
                    <a:gd name="T17" fmla="*/ 126 w 12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36">
                      <a:moveTo>
                        <a:pt x="126" y="36"/>
                      </a:moveTo>
                      <a:lnTo>
                        <a:pt x="0" y="6"/>
                      </a:lnTo>
                      <a:lnTo>
                        <a:pt x="24" y="24"/>
                      </a:lnTo>
                      <a:lnTo>
                        <a:pt x="0" y="6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3" name="Freeform 764"/>
                <p:cNvSpPr>
                  <a:spLocks/>
                </p:cNvSpPr>
                <p:nvPr/>
              </p:nvSpPr>
              <p:spPr bwMode="auto">
                <a:xfrm>
                  <a:off x="2825" y="2099"/>
                  <a:ext cx="132" cy="168"/>
                </a:xfrm>
                <a:custGeom>
                  <a:avLst/>
                  <a:gdLst>
                    <a:gd name="T0" fmla="*/ 132 w 132"/>
                    <a:gd name="T1" fmla="*/ 0 h 168"/>
                    <a:gd name="T2" fmla="*/ 0 w 132"/>
                    <a:gd name="T3" fmla="*/ 168 h 168"/>
                    <a:gd name="T4" fmla="*/ 42 w 132"/>
                    <a:gd name="T5" fmla="*/ 144 h 168"/>
                    <a:gd name="T6" fmla="*/ 0 w 132"/>
                    <a:gd name="T7" fmla="*/ 168 h 168"/>
                    <a:gd name="T8" fmla="*/ 12 w 132"/>
                    <a:gd name="T9" fmla="*/ 126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168"/>
                    <a:gd name="T17" fmla="*/ 132 w 132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168">
                      <a:moveTo>
                        <a:pt x="132" y="0"/>
                      </a:moveTo>
                      <a:lnTo>
                        <a:pt x="0" y="168"/>
                      </a:lnTo>
                      <a:lnTo>
                        <a:pt x="42" y="144"/>
                      </a:lnTo>
                      <a:lnTo>
                        <a:pt x="0" y="168"/>
                      </a:lnTo>
                      <a:lnTo>
                        <a:pt x="12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4" name="Freeform 76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70" cy="246"/>
                </a:xfrm>
                <a:custGeom>
                  <a:avLst/>
                  <a:gdLst>
                    <a:gd name="T0" fmla="*/ 0 w 270"/>
                    <a:gd name="T1" fmla="*/ 0 h 246"/>
                    <a:gd name="T2" fmla="*/ 270 w 270"/>
                    <a:gd name="T3" fmla="*/ 246 h 246"/>
                    <a:gd name="T4" fmla="*/ 234 w 270"/>
                    <a:gd name="T5" fmla="*/ 174 h 246"/>
                    <a:gd name="T6" fmla="*/ 270 w 270"/>
                    <a:gd name="T7" fmla="*/ 246 h 246"/>
                    <a:gd name="T8" fmla="*/ 198 w 270"/>
                    <a:gd name="T9" fmla="*/ 216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246"/>
                    <a:gd name="T17" fmla="*/ 270 w 270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246">
                      <a:moveTo>
                        <a:pt x="0" y="0"/>
                      </a:moveTo>
                      <a:lnTo>
                        <a:pt x="270" y="246"/>
                      </a:lnTo>
                      <a:lnTo>
                        <a:pt x="234" y="174"/>
                      </a:lnTo>
                      <a:lnTo>
                        <a:pt x="270" y="246"/>
                      </a:lnTo>
                      <a:lnTo>
                        <a:pt x="198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5" name="Freeform 766"/>
                <p:cNvSpPr>
                  <a:spLocks/>
                </p:cNvSpPr>
                <p:nvPr/>
              </p:nvSpPr>
              <p:spPr bwMode="auto">
                <a:xfrm>
                  <a:off x="2879" y="1943"/>
                  <a:ext cx="78" cy="156"/>
                </a:xfrm>
                <a:custGeom>
                  <a:avLst/>
                  <a:gdLst>
                    <a:gd name="T0" fmla="*/ 78 w 78"/>
                    <a:gd name="T1" fmla="*/ 156 h 156"/>
                    <a:gd name="T2" fmla="*/ 0 w 78"/>
                    <a:gd name="T3" fmla="*/ 0 h 156"/>
                    <a:gd name="T4" fmla="*/ 0 w 78"/>
                    <a:gd name="T5" fmla="*/ 36 h 156"/>
                    <a:gd name="T6" fmla="*/ 0 w 78"/>
                    <a:gd name="T7" fmla="*/ 0 h 156"/>
                    <a:gd name="T8" fmla="*/ 24 w 78"/>
                    <a:gd name="T9" fmla="*/ 24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56"/>
                    <a:gd name="T17" fmla="*/ 78 w 78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56">
                      <a:moveTo>
                        <a:pt x="78" y="156"/>
                      </a:moveTo>
                      <a:lnTo>
                        <a:pt x="0" y="0"/>
                      </a:ln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6" name="Freeform 767"/>
                <p:cNvSpPr>
                  <a:spLocks/>
                </p:cNvSpPr>
                <p:nvPr/>
              </p:nvSpPr>
              <p:spPr bwMode="auto">
                <a:xfrm>
                  <a:off x="2711" y="2081"/>
                  <a:ext cx="246" cy="36"/>
                </a:xfrm>
                <a:custGeom>
                  <a:avLst/>
                  <a:gdLst>
                    <a:gd name="T0" fmla="*/ 246 w 246"/>
                    <a:gd name="T1" fmla="*/ 18 h 36"/>
                    <a:gd name="T2" fmla="*/ 0 w 246"/>
                    <a:gd name="T3" fmla="*/ 18 h 36"/>
                    <a:gd name="T4" fmla="*/ 48 w 246"/>
                    <a:gd name="T5" fmla="*/ 36 h 36"/>
                    <a:gd name="T6" fmla="*/ 0 w 246"/>
                    <a:gd name="T7" fmla="*/ 18 h 36"/>
                    <a:gd name="T8" fmla="*/ 48 w 246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36"/>
                    <a:gd name="T17" fmla="*/ 246 w 24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36">
                      <a:moveTo>
                        <a:pt x="246" y="18"/>
                      </a:moveTo>
                      <a:lnTo>
                        <a:pt x="0" y="18"/>
                      </a:lnTo>
                      <a:lnTo>
                        <a:pt x="48" y="36"/>
                      </a:lnTo>
                      <a:lnTo>
                        <a:pt x="0" y="18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7" name="Freeform 768"/>
                <p:cNvSpPr>
                  <a:spLocks/>
                </p:cNvSpPr>
                <p:nvPr/>
              </p:nvSpPr>
              <p:spPr bwMode="auto">
                <a:xfrm>
                  <a:off x="2957" y="2045"/>
                  <a:ext cx="192" cy="54"/>
                </a:xfrm>
                <a:custGeom>
                  <a:avLst/>
                  <a:gdLst>
                    <a:gd name="T0" fmla="*/ 0 w 192"/>
                    <a:gd name="T1" fmla="*/ 54 h 54"/>
                    <a:gd name="T2" fmla="*/ 192 w 192"/>
                    <a:gd name="T3" fmla="*/ 6 h 54"/>
                    <a:gd name="T4" fmla="*/ 150 w 192"/>
                    <a:gd name="T5" fmla="*/ 0 h 54"/>
                    <a:gd name="T6" fmla="*/ 192 w 192"/>
                    <a:gd name="T7" fmla="*/ 6 h 54"/>
                    <a:gd name="T8" fmla="*/ 156 w 192"/>
                    <a:gd name="T9" fmla="*/ 3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54"/>
                    <a:gd name="T17" fmla="*/ 192 w 192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54">
                      <a:moveTo>
                        <a:pt x="0" y="54"/>
                      </a:moveTo>
                      <a:lnTo>
                        <a:pt x="192" y="6"/>
                      </a:lnTo>
                      <a:lnTo>
                        <a:pt x="150" y="0"/>
                      </a:lnTo>
                      <a:lnTo>
                        <a:pt x="192" y="6"/>
                      </a:lnTo>
                      <a:lnTo>
                        <a:pt x="15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8" name="Freeform 76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92" cy="396"/>
                </a:xfrm>
                <a:custGeom>
                  <a:avLst/>
                  <a:gdLst>
                    <a:gd name="T0" fmla="*/ 0 w 792"/>
                    <a:gd name="T1" fmla="*/ 0 h 396"/>
                    <a:gd name="T2" fmla="*/ 792 w 792"/>
                    <a:gd name="T3" fmla="*/ 396 h 396"/>
                    <a:gd name="T4" fmla="*/ 666 w 792"/>
                    <a:gd name="T5" fmla="*/ 252 h 396"/>
                    <a:gd name="T6" fmla="*/ 792 w 792"/>
                    <a:gd name="T7" fmla="*/ 396 h 396"/>
                    <a:gd name="T8" fmla="*/ 600 w 792"/>
                    <a:gd name="T9" fmla="*/ 378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2"/>
                    <a:gd name="T16" fmla="*/ 0 h 396"/>
                    <a:gd name="T17" fmla="*/ 792 w 792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2" h="396">
                      <a:moveTo>
                        <a:pt x="0" y="0"/>
                      </a:moveTo>
                      <a:lnTo>
                        <a:pt x="792" y="396"/>
                      </a:lnTo>
                      <a:lnTo>
                        <a:pt x="666" y="252"/>
                      </a:lnTo>
                      <a:lnTo>
                        <a:pt x="792" y="396"/>
                      </a:lnTo>
                      <a:lnTo>
                        <a:pt x="600" y="3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99" name="Freeform 770"/>
                <p:cNvSpPr>
                  <a:spLocks/>
                </p:cNvSpPr>
                <p:nvPr/>
              </p:nvSpPr>
              <p:spPr bwMode="auto">
                <a:xfrm>
                  <a:off x="2957" y="1859"/>
                  <a:ext cx="312" cy="240"/>
                </a:xfrm>
                <a:custGeom>
                  <a:avLst/>
                  <a:gdLst>
                    <a:gd name="T0" fmla="*/ 0 w 312"/>
                    <a:gd name="T1" fmla="*/ 240 h 240"/>
                    <a:gd name="T2" fmla="*/ 312 w 312"/>
                    <a:gd name="T3" fmla="*/ 0 h 240"/>
                    <a:gd name="T4" fmla="*/ 234 w 312"/>
                    <a:gd name="T5" fmla="*/ 24 h 240"/>
                    <a:gd name="T6" fmla="*/ 312 w 312"/>
                    <a:gd name="T7" fmla="*/ 0 h 240"/>
                    <a:gd name="T8" fmla="*/ 270 w 312"/>
                    <a:gd name="T9" fmla="*/ 7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240"/>
                    <a:gd name="T17" fmla="*/ 312 w 312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240">
                      <a:moveTo>
                        <a:pt x="0" y="240"/>
                      </a:moveTo>
                      <a:lnTo>
                        <a:pt x="312" y="0"/>
                      </a:lnTo>
                      <a:lnTo>
                        <a:pt x="234" y="24"/>
                      </a:lnTo>
                      <a:lnTo>
                        <a:pt x="312" y="0"/>
                      </a:lnTo>
                      <a:lnTo>
                        <a:pt x="27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0" name="Freeform 771"/>
                <p:cNvSpPr>
                  <a:spLocks/>
                </p:cNvSpPr>
                <p:nvPr/>
              </p:nvSpPr>
              <p:spPr bwMode="auto">
                <a:xfrm>
                  <a:off x="2699" y="2099"/>
                  <a:ext cx="258" cy="174"/>
                </a:xfrm>
                <a:custGeom>
                  <a:avLst/>
                  <a:gdLst>
                    <a:gd name="T0" fmla="*/ 258 w 258"/>
                    <a:gd name="T1" fmla="*/ 0 h 174"/>
                    <a:gd name="T2" fmla="*/ 0 w 258"/>
                    <a:gd name="T3" fmla="*/ 174 h 174"/>
                    <a:gd name="T4" fmla="*/ 66 w 258"/>
                    <a:gd name="T5" fmla="*/ 162 h 174"/>
                    <a:gd name="T6" fmla="*/ 0 w 258"/>
                    <a:gd name="T7" fmla="*/ 174 h 174"/>
                    <a:gd name="T8" fmla="*/ 42 w 258"/>
                    <a:gd name="T9" fmla="*/ 120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74"/>
                    <a:gd name="T17" fmla="*/ 258 w 258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74">
                      <a:moveTo>
                        <a:pt x="258" y="0"/>
                      </a:moveTo>
                      <a:lnTo>
                        <a:pt x="0" y="174"/>
                      </a:lnTo>
                      <a:lnTo>
                        <a:pt x="66" y="162"/>
                      </a:lnTo>
                      <a:lnTo>
                        <a:pt x="0" y="174"/>
                      </a:lnTo>
                      <a:lnTo>
                        <a:pt x="4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1" name="Line 772"/>
                <p:cNvSpPr>
                  <a:spLocks noChangeShapeType="1"/>
                </p:cNvSpPr>
                <p:nvPr/>
              </p:nvSpPr>
              <p:spPr bwMode="auto">
                <a:xfrm>
                  <a:off x="2957" y="2099"/>
                  <a:ext cx="18" cy="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2" name="Freeform 773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78" cy="474"/>
                </a:xfrm>
                <a:custGeom>
                  <a:avLst/>
                  <a:gdLst>
                    <a:gd name="T0" fmla="*/ 60 w 78"/>
                    <a:gd name="T1" fmla="*/ 0 h 474"/>
                    <a:gd name="T2" fmla="*/ 36 w 78"/>
                    <a:gd name="T3" fmla="*/ 474 h 474"/>
                    <a:gd name="T4" fmla="*/ 78 w 78"/>
                    <a:gd name="T5" fmla="*/ 384 h 474"/>
                    <a:gd name="T6" fmla="*/ 36 w 78"/>
                    <a:gd name="T7" fmla="*/ 474 h 474"/>
                    <a:gd name="T8" fmla="*/ 0 w 78"/>
                    <a:gd name="T9" fmla="*/ 378 h 4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74"/>
                    <a:gd name="T17" fmla="*/ 78 w 78"/>
                    <a:gd name="T18" fmla="*/ 474 h 4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74">
                      <a:moveTo>
                        <a:pt x="60" y="0"/>
                      </a:moveTo>
                      <a:lnTo>
                        <a:pt x="36" y="474"/>
                      </a:lnTo>
                      <a:lnTo>
                        <a:pt x="78" y="384"/>
                      </a:lnTo>
                      <a:lnTo>
                        <a:pt x="36" y="474"/>
                      </a:lnTo>
                      <a:lnTo>
                        <a:pt x="0" y="3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3" name="Freeform 77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22" cy="156"/>
                </a:xfrm>
                <a:custGeom>
                  <a:avLst/>
                  <a:gdLst>
                    <a:gd name="T0" fmla="*/ 0 w 522"/>
                    <a:gd name="T1" fmla="*/ 0 h 156"/>
                    <a:gd name="T2" fmla="*/ 522 w 522"/>
                    <a:gd name="T3" fmla="*/ 138 h 156"/>
                    <a:gd name="T4" fmla="*/ 432 w 522"/>
                    <a:gd name="T5" fmla="*/ 72 h 156"/>
                    <a:gd name="T6" fmla="*/ 522 w 522"/>
                    <a:gd name="T7" fmla="*/ 138 h 156"/>
                    <a:gd name="T8" fmla="*/ 408 w 522"/>
                    <a:gd name="T9" fmla="*/ 156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2"/>
                    <a:gd name="T16" fmla="*/ 0 h 156"/>
                    <a:gd name="T17" fmla="*/ 522 w 522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2" h="156">
                      <a:moveTo>
                        <a:pt x="0" y="0"/>
                      </a:moveTo>
                      <a:lnTo>
                        <a:pt x="522" y="138"/>
                      </a:lnTo>
                      <a:lnTo>
                        <a:pt x="432" y="72"/>
                      </a:lnTo>
                      <a:lnTo>
                        <a:pt x="522" y="138"/>
                      </a:lnTo>
                      <a:lnTo>
                        <a:pt x="408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4" name="Freeform 775"/>
                <p:cNvSpPr>
                  <a:spLocks/>
                </p:cNvSpPr>
                <p:nvPr/>
              </p:nvSpPr>
              <p:spPr bwMode="auto">
                <a:xfrm>
                  <a:off x="2957" y="2009"/>
                  <a:ext cx="30" cy="90"/>
                </a:xfrm>
                <a:custGeom>
                  <a:avLst/>
                  <a:gdLst>
                    <a:gd name="T0" fmla="*/ 0 w 30"/>
                    <a:gd name="T1" fmla="*/ 90 h 90"/>
                    <a:gd name="T2" fmla="*/ 30 w 30"/>
                    <a:gd name="T3" fmla="*/ 0 h 90"/>
                    <a:gd name="T4" fmla="*/ 18 w 30"/>
                    <a:gd name="T5" fmla="*/ 12 h 90"/>
                    <a:gd name="T6" fmla="*/ 30 w 30"/>
                    <a:gd name="T7" fmla="*/ 0 h 90"/>
                    <a:gd name="T8" fmla="*/ 30 w 30"/>
                    <a:gd name="T9" fmla="*/ 18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90"/>
                    <a:gd name="T17" fmla="*/ 30 w 30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90">
                      <a:moveTo>
                        <a:pt x="0" y="90"/>
                      </a:moveTo>
                      <a:lnTo>
                        <a:pt x="30" y="0"/>
                      </a:lnTo>
                      <a:lnTo>
                        <a:pt x="18" y="12"/>
                      </a:lnTo>
                      <a:lnTo>
                        <a:pt x="30" y="0"/>
                      </a:lnTo>
                      <a:lnTo>
                        <a:pt x="3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5" name="Freeform 776"/>
                <p:cNvSpPr>
                  <a:spLocks/>
                </p:cNvSpPr>
                <p:nvPr/>
              </p:nvSpPr>
              <p:spPr bwMode="auto">
                <a:xfrm>
                  <a:off x="2957" y="1937"/>
                  <a:ext cx="282" cy="162"/>
                </a:xfrm>
                <a:custGeom>
                  <a:avLst/>
                  <a:gdLst>
                    <a:gd name="T0" fmla="*/ 0 w 282"/>
                    <a:gd name="T1" fmla="*/ 162 h 162"/>
                    <a:gd name="T2" fmla="*/ 282 w 282"/>
                    <a:gd name="T3" fmla="*/ 0 h 162"/>
                    <a:gd name="T4" fmla="*/ 210 w 282"/>
                    <a:gd name="T5" fmla="*/ 12 h 162"/>
                    <a:gd name="T6" fmla="*/ 282 w 282"/>
                    <a:gd name="T7" fmla="*/ 0 h 162"/>
                    <a:gd name="T8" fmla="*/ 240 w 282"/>
                    <a:gd name="T9" fmla="*/ 54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162"/>
                    <a:gd name="T17" fmla="*/ 282 w 282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162">
                      <a:moveTo>
                        <a:pt x="0" y="162"/>
                      </a:moveTo>
                      <a:lnTo>
                        <a:pt x="282" y="0"/>
                      </a:lnTo>
                      <a:lnTo>
                        <a:pt x="210" y="12"/>
                      </a:lnTo>
                      <a:lnTo>
                        <a:pt x="282" y="0"/>
                      </a:lnTo>
                      <a:lnTo>
                        <a:pt x="240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6" name="Freeform 77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6" cy="426"/>
                </a:xfrm>
                <a:custGeom>
                  <a:avLst/>
                  <a:gdLst>
                    <a:gd name="T0" fmla="*/ 0 w 96"/>
                    <a:gd name="T1" fmla="*/ 0 h 426"/>
                    <a:gd name="T2" fmla="*/ 78 w 96"/>
                    <a:gd name="T3" fmla="*/ 426 h 426"/>
                    <a:gd name="T4" fmla="*/ 96 w 96"/>
                    <a:gd name="T5" fmla="*/ 336 h 426"/>
                    <a:gd name="T6" fmla="*/ 78 w 96"/>
                    <a:gd name="T7" fmla="*/ 426 h 426"/>
                    <a:gd name="T8" fmla="*/ 24 w 96"/>
                    <a:gd name="T9" fmla="*/ 348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426"/>
                    <a:gd name="T17" fmla="*/ 96 w 96"/>
                    <a:gd name="T18" fmla="*/ 426 h 4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426">
                      <a:moveTo>
                        <a:pt x="0" y="0"/>
                      </a:moveTo>
                      <a:lnTo>
                        <a:pt x="78" y="426"/>
                      </a:lnTo>
                      <a:lnTo>
                        <a:pt x="96" y="336"/>
                      </a:lnTo>
                      <a:lnTo>
                        <a:pt x="78" y="426"/>
                      </a:lnTo>
                      <a:lnTo>
                        <a:pt x="24" y="3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7" name="Freeform 778"/>
                <p:cNvSpPr>
                  <a:spLocks/>
                </p:cNvSpPr>
                <p:nvPr/>
              </p:nvSpPr>
              <p:spPr bwMode="auto">
                <a:xfrm>
                  <a:off x="2957" y="1607"/>
                  <a:ext cx="300" cy="492"/>
                </a:xfrm>
                <a:custGeom>
                  <a:avLst/>
                  <a:gdLst>
                    <a:gd name="T0" fmla="*/ 0 w 300"/>
                    <a:gd name="T1" fmla="*/ 492 h 492"/>
                    <a:gd name="T2" fmla="*/ 300 w 300"/>
                    <a:gd name="T3" fmla="*/ 0 h 492"/>
                    <a:gd name="T4" fmla="*/ 198 w 300"/>
                    <a:gd name="T5" fmla="*/ 72 h 492"/>
                    <a:gd name="T6" fmla="*/ 300 w 300"/>
                    <a:gd name="T7" fmla="*/ 0 h 492"/>
                    <a:gd name="T8" fmla="*/ 276 w 300"/>
                    <a:gd name="T9" fmla="*/ 120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492"/>
                    <a:gd name="T17" fmla="*/ 300 w 300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492">
                      <a:moveTo>
                        <a:pt x="0" y="492"/>
                      </a:moveTo>
                      <a:lnTo>
                        <a:pt x="300" y="0"/>
                      </a:lnTo>
                      <a:lnTo>
                        <a:pt x="198" y="72"/>
                      </a:lnTo>
                      <a:lnTo>
                        <a:pt x="300" y="0"/>
                      </a:lnTo>
                      <a:lnTo>
                        <a:pt x="276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8" name="Freeform 779"/>
                <p:cNvSpPr>
                  <a:spLocks/>
                </p:cNvSpPr>
                <p:nvPr/>
              </p:nvSpPr>
              <p:spPr bwMode="auto">
                <a:xfrm>
                  <a:off x="2519" y="2099"/>
                  <a:ext cx="438" cy="468"/>
                </a:xfrm>
                <a:custGeom>
                  <a:avLst/>
                  <a:gdLst>
                    <a:gd name="T0" fmla="*/ 438 w 438"/>
                    <a:gd name="T1" fmla="*/ 0 h 468"/>
                    <a:gd name="T2" fmla="*/ 0 w 438"/>
                    <a:gd name="T3" fmla="*/ 468 h 468"/>
                    <a:gd name="T4" fmla="*/ 126 w 438"/>
                    <a:gd name="T5" fmla="*/ 408 h 468"/>
                    <a:gd name="T6" fmla="*/ 0 w 438"/>
                    <a:gd name="T7" fmla="*/ 468 h 468"/>
                    <a:gd name="T8" fmla="*/ 48 w 438"/>
                    <a:gd name="T9" fmla="*/ 336 h 4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468"/>
                    <a:gd name="T17" fmla="*/ 438 w 438"/>
                    <a:gd name="T18" fmla="*/ 468 h 4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468">
                      <a:moveTo>
                        <a:pt x="438" y="0"/>
                      </a:moveTo>
                      <a:lnTo>
                        <a:pt x="0" y="468"/>
                      </a:lnTo>
                      <a:lnTo>
                        <a:pt x="126" y="408"/>
                      </a:lnTo>
                      <a:lnTo>
                        <a:pt x="0" y="468"/>
                      </a:lnTo>
                      <a:lnTo>
                        <a:pt x="48" y="3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09" name="Freeform 780"/>
                <p:cNvSpPr>
                  <a:spLocks/>
                </p:cNvSpPr>
                <p:nvPr/>
              </p:nvSpPr>
              <p:spPr bwMode="auto">
                <a:xfrm>
                  <a:off x="2933" y="2069"/>
                  <a:ext cx="24" cy="30"/>
                </a:xfrm>
                <a:custGeom>
                  <a:avLst/>
                  <a:gdLst>
                    <a:gd name="T0" fmla="*/ 24 w 24"/>
                    <a:gd name="T1" fmla="*/ 30 h 30"/>
                    <a:gd name="T2" fmla="*/ 0 w 24"/>
                    <a:gd name="T3" fmla="*/ 0 h 30"/>
                    <a:gd name="T4" fmla="*/ 6 w 24"/>
                    <a:gd name="T5" fmla="*/ 6 h 30"/>
                    <a:gd name="T6" fmla="*/ 0 w 24"/>
                    <a:gd name="T7" fmla="*/ 0 h 30"/>
                    <a:gd name="T8" fmla="*/ 6 w 24"/>
                    <a:gd name="T9" fmla="*/ 6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0"/>
                    <a:gd name="T17" fmla="*/ 24 w 24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0">
                      <a:moveTo>
                        <a:pt x="24" y="30"/>
                      </a:move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0" y="0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0" name="Freeform 781"/>
                <p:cNvSpPr>
                  <a:spLocks/>
                </p:cNvSpPr>
                <p:nvPr/>
              </p:nvSpPr>
              <p:spPr bwMode="auto">
                <a:xfrm>
                  <a:off x="2699" y="2099"/>
                  <a:ext cx="258" cy="168"/>
                </a:xfrm>
                <a:custGeom>
                  <a:avLst/>
                  <a:gdLst>
                    <a:gd name="T0" fmla="*/ 258 w 258"/>
                    <a:gd name="T1" fmla="*/ 0 h 168"/>
                    <a:gd name="T2" fmla="*/ 0 w 258"/>
                    <a:gd name="T3" fmla="*/ 168 h 168"/>
                    <a:gd name="T4" fmla="*/ 66 w 258"/>
                    <a:gd name="T5" fmla="*/ 156 h 168"/>
                    <a:gd name="T6" fmla="*/ 0 w 258"/>
                    <a:gd name="T7" fmla="*/ 168 h 168"/>
                    <a:gd name="T8" fmla="*/ 36 w 258"/>
                    <a:gd name="T9" fmla="*/ 114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68"/>
                    <a:gd name="T17" fmla="*/ 258 w 258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68">
                      <a:moveTo>
                        <a:pt x="258" y="0"/>
                      </a:moveTo>
                      <a:lnTo>
                        <a:pt x="0" y="168"/>
                      </a:lnTo>
                      <a:lnTo>
                        <a:pt x="66" y="156"/>
                      </a:lnTo>
                      <a:lnTo>
                        <a:pt x="0" y="168"/>
                      </a:lnTo>
                      <a:lnTo>
                        <a:pt x="3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1" name="Freeform 782"/>
                <p:cNvSpPr>
                  <a:spLocks/>
                </p:cNvSpPr>
                <p:nvPr/>
              </p:nvSpPr>
              <p:spPr bwMode="auto">
                <a:xfrm>
                  <a:off x="2921" y="2099"/>
                  <a:ext cx="60" cy="378"/>
                </a:xfrm>
                <a:custGeom>
                  <a:avLst/>
                  <a:gdLst>
                    <a:gd name="T0" fmla="*/ 36 w 60"/>
                    <a:gd name="T1" fmla="*/ 0 h 378"/>
                    <a:gd name="T2" fmla="*/ 30 w 60"/>
                    <a:gd name="T3" fmla="*/ 378 h 378"/>
                    <a:gd name="T4" fmla="*/ 60 w 60"/>
                    <a:gd name="T5" fmla="*/ 300 h 378"/>
                    <a:gd name="T6" fmla="*/ 30 w 60"/>
                    <a:gd name="T7" fmla="*/ 378 h 378"/>
                    <a:gd name="T8" fmla="*/ 0 w 60"/>
                    <a:gd name="T9" fmla="*/ 300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378"/>
                    <a:gd name="T17" fmla="*/ 60 w 60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378">
                      <a:moveTo>
                        <a:pt x="36" y="0"/>
                      </a:moveTo>
                      <a:lnTo>
                        <a:pt x="30" y="378"/>
                      </a:lnTo>
                      <a:lnTo>
                        <a:pt x="60" y="300"/>
                      </a:lnTo>
                      <a:lnTo>
                        <a:pt x="30" y="378"/>
                      </a:lnTo>
                      <a:lnTo>
                        <a:pt x="0" y="30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2" name="Freeform 783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222" cy="36"/>
                </a:xfrm>
                <a:custGeom>
                  <a:avLst/>
                  <a:gdLst>
                    <a:gd name="T0" fmla="*/ 0 w 222"/>
                    <a:gd name="T1" fmla="*/ 36 h 36"/>
                    <a:gd name="T2" fmla="*/ 222 w 222"/>
                    <a:gd name="T3" fmla="*/ 12 h 36"/>
                    <a:gd name="T4" fmla="*/ 180 w 222"/>
                    <a:gd name="T5" fmla="*/ 0 h 36"/>
                    <a:gd name="T6" fmla="*/ 222 w 222"/>
                    <a:gd name="T7" fmla="*/ 12 h 36"/>
                    <a:gd name="T8" fmla="*/ 180 w 222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36"/>
                    <a:gd name="T17" fmla="*/ 222 w 22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36">
                      <a:moveTo>
                        <a:pt x="0" y="36"/>
                      </a:moveTo>
                      <a:lnTo>
                        <a:pt x="222" y="12"/>
                      </a:lnTo>
                      <a:lnTo>
                        <a:pt x="180" y="0"/>
                      </a:lnTo>
                      <a:lnTo>
                        <a:pt x="222" y="12"/>
                      </a:lnTo>
                      <a:lnTo>
                        <a:pt x="18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3" name="Freeform 784"/>
                <p:cNvSpPr>
                  <a:spLocks/>
                </p:cNvSpPr>
                <p:nvPr/>
              </p:nvSpPr>
              <p:spPr bwMode="auto">
                <a:xfrm>
                  <a:off x="2957" y="1607"/>
                  <a:ext cx="78" cy="492"/>
                </a:xfrm>
                <a:custGeom>
                  <a:avLst/>
                  <a:gdLst>
                    <a:gd name="T0" fmla="*/ 0 w 78"/>
                    <a:gd name="T1" fmla="*/ 492 h 492"/>
                    <a:gd name="T2" fmla="*/ 48 w 78"/>
                    <a:gd name="T3" fmla="*/ 0 h 492"/>
                    <a:gd name="T4" fmla="*/ 0 w 78"/>
                    <a:gd name="T5" fmla="*/ 96 h 492"/>
                    <a:gd name="T6" fmla="*/ 48 w 78"/>
                    <a:gd name="T7" fmla="*/ 0 h 492"/>
                    <a:gd name="T8" fmla="*/ 78 w 78"/>
                    <a:gd name="T9" fmla="*/ 102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92"/>
                    <a:gd name="T17" fmla="*/ 78 w 78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92">
                      <a:moveTo>
                        <a:pt x="0" y="492"/>
                      </a:moveTo>
                      <a:lnTo>
                        <a:pt x="48" y="0"/>
                      </a:lnTo>
                      <a:lnTo>
                        <a:pt x="0" y="96"/>
                      </a:lnTo>
                      <a:lnTo>
                        <a:pt x="48" y="0"/>
                      </a:lnTo>
                      <a:lnTo>
                        <a:pt x="78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4" name="Freeform 785"/>
                <p:cNvSpPr>
                  <a:spLocks/>
                </p:cNvSpPr>
                <p:nvPr/>
              </p:nvSpPr>
              <p:spPr bwMode="auto">
                <a:xfrm>
                  <a:off x="2717" y="1619"/>
                  <a:ext cx="240" cy="480"/>
                </a:xfrm>
                <a:custGeom>
                  <a:avLst/>
                  <a:gdLst>
                    <a:gd name="T0" fmla="*/ 240 w 240"/>
                    <a:gd name="T1" fmla="*/ 480 h 480"/>
                    <a:gd name="T2" fmla="*/ 0 w 240"/>
                    <a:gd name="T3" fmla="*/ 0 h 480"/>
                    <a:gd name="T4" fmla="*/ 12 w 240"/>
                    <a:gd name="T5" fmla="*/ 114 h 480"/>
                    <a:gd name="T6" fmla="*/ 0 w 240"/>
                    <a:gd name="T7" fmla="*/ 0 h 480"/>
                    <a:gd name="T8" fmla="*/ 90 w 240"/>
                    <a:gd name="T9" fmla="*/ 78 h 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480"/>
                    <a:gd name="T17" fmla="*/ 240 w 240"/>
                    <a:gd name="T18" fmla="*/ 480 h 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480">
                      <a:moveTo>
                        <a:pt x="240" y="480"/>
                      </a:moveTo>
                      <a:lnTo>
                        <a:pt x="0" y="0"/>
                      </a:lnTo>
                      <a:lnTo>
                        <a:pt x="12" y="114"/>
                      </a:lnTo>
                      <a:lnTo>
                        <a:pt x="0" y="0"/>
                      </a:lnTo>
                      <a:lnTo>
                        <a:pt x="90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5" name="Freeform 78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24" cy="66"/>
                </a:xfrm>
                <a:custGeom>
                  <a:avLst/>
                  <a:gdLst>
                    <a:gd name="T0" fmla="*/ 0 w 324"/>
                    <a:gd name="T1" fmla="*/ 0 h 66"/>
                    <a:gd name="T2" fmla="*/ 324 w 324"/>
                    <a:gd name="T3" fmla="*/ 48 h 66"/>
                    <a:gd name="T4" fmla="*/ 264 w 324"/>
                    <a:gd name="T5" fmla="*/ 12 h 66"/>
                    <a:gd name="T6" fmla="*/ 324 w 324"/>
                    <a:gd name="T7" fmla="*/ 48 h 66"/>
                    <a:gd name="T8" fmla="*/ 252 w 324"/>
                    <a:gd name="T9" fmla="*/ 66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66"/>
                    <a:gd name="T17" fmla="*/ 324 w 324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66">
                      <a:moveTo>
                        <a:pt x="0" y="0"/>
                      </a:moveTo>
                      <a:lnTo>
                        <a:pt x="324" y="48"/>
                      </a:lnTo>
                      <a:lnTo>
                        <a:pt x="264" y="12"/>
                      </a:lnTo>
                      <a:lnTo>
                        <a:pt x="324" y="48"/>
                      </a:lnTo>
                      <a:lnTo>
                        <a:pt x="25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6" name="Freeform 787"/>
                <p:cNvSpPr>
                  <a:spLocks/>
                </p:cNvSpPr>
                <p:nvPr/>
              </p:nvSpPr>
              <p:spPr bwMode="auto">
                <a:xfrm>
                  <a:off x="2957" y="1661"/>
                  <a:ext cx="114" cy="438"/>
                </a:xfrm>
                <a:custGeom>
                  <a:avLst/>
                  <a:gdLst>
                    <a:gd name="T0" fmla="*/ 0 w 114"/>
                    <a:gd name="T1" fmla="*/ 438 h 438"/>
                    <a:gd name="T2" fmla="*/ 96 w 114"/>
                    <a:gd name="T3" fmla="*/ 0 h 438"/>
                    <a:gd name="T4" fmla="*/ 42 w 114"/>
                    <a:gd name="T5" fmla="*/ 78 h 438"/>
                    <a:gd name="T6" fmla="*/ 96 w 114"/>
                    <a:gd name="T7" fmla="*/ 0 h 438"/>
                    <a:gd name="T8" fmla="*/ 114 w 114"/>
                    <a:gd name="T9" fmla="*/ 96 h 4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438"/>
                    <a:gd name="T17" fmla="*/ 114 w 114"/>
                    <a:gd name="T18" fmla="*/ 438 h 4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438">
                      <a:moveTo>
                        <a:pt x="0" y="438"/>
                      </a:moveTo>
                      <a:lnTo>
                        <a:pt x="96" y="0"/>
                      </a:lnTo>
                      <a:lnTo>
                        <a:pt x="42" y="78"/>
                      </a:lnTo>
                      <a:lnTo>
                        <a:pt x="96" y="0"/>
                      </a:lnTo>
                      <a:lnTo>
                        <a:pt x="114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7" name="Freeform 788"/>
                <p:cNvSpPr>
                  <a:spLocks/>
                </p:cNvSpPr>
                <p:nvPr/>
              </p:nvSpPr>
              <p:spPr bwMode="auto">
                <a:xfrm>
                  <a:off x="2957" y="1949"/>
                  <a:ext cx="102" cy="150"/>
                </a:xfrm>
                <a:custGeom>
                  <a:avLst/>
                  <a:gdLst>
                    <a:gd name="T0" fmla="*/ 0 w 102"/>
                    <a:gd name="T1" fmla="*/ 150 h 150"/>
                    <a:gd name="T2" fmla="*/ 102 w 102"/>
                    <a:gd name="T3" fmla="*/ 0 h 150"/>
                    <a:gd name="T4" fmla="*/ 66 w 102"/>
                    <a:gd name="T5" fmla="*/ 24 h 150"/>
                    <a:gd name="T6" fmla="*/ 102 w 102"/>
                    <a:gd name="T7" fmla="*/ 0 h 150"/>
                    <a:gd name="T8" fmla="*/ 90 w 102"/>
                    <a:gd name="T9" fmla="*/ 36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150"/>
                    <a:gd name="T17" fmla="*/ 102 w 102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150">
                      <a:moveTo>
                        <a:pt x="0" y="150"/>
                      </a:moveTo>
                      <a:lnTo>
                        <a:pt x="102" y="0"/>
                      </a:lnTo>
                      <a:lnTo>
                        <a:pt x="66" y="24"/>
                      </a:lnTo>
                      <a:lnTo>
                        <a:pt x="102" y="0"/>
                      </a:lnTo>
                      <a:lnTo>
                        <a:pt x="9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8" name="Freeform 78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20" cy="24"/>
                </a:xfrm>
                <a:custGeom>
                  <a:avLst/>
                  <a:gdLst>
                    <a:gd name="T0" fmla="*/ 0 w 120"/>
                    <a:gd name="T1" fmla="*/ 0 h 24"/>
                    <a:gd name="T2" fmla="*/ 120 w 120"/>
                    <a:gd name="T3" fmla="*/ 18 h 24"/>
                    <a:gd name="T4" fmla="*/ 102 w 120"/>
                    <a:gd name="T5" fmla="*/ 6 h 24"/>
                    <a:gd name="T6" fmla="*/ 120 w 120"/>
                    <a:gd name="T7" fmla="*/ 18 h 24"/>
                    <a:gd name="T8" fmla="*/ 96 w 120"/>
                    <a:gd name="T9" fmla="*/ 24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24"/>
                    <a:gd name="T17" fmla="*/ 120 w 120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24">
                      <a:moveTo>
                        <a:pt x="0" y="0"/>
                      </a:moveTo>
                      <a:lnTo>
                        <a:pt x="120" y="18"/>
                      </a:lnTo>
                      <a:lnTo>
                        <a:pt x="102" y="6"/>
                      </a:lnTo>
                      <a:lnTo>
                        <a:pt x="120" y="18"/>
                      </a:lnTo>
                      <a:lnTo>
                        <a:pt x="9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19" name="Freeform 790"/>
                <p:cNvSpPr>
                  <a:spLocks/>
                </p:cNvSpPr>
                <p:nvPr/>
              </p:nvSpPr>
              <p:spPr bwMode="auto">
                <a:xfrm>
                  <a:off x="2957" y="1799"/>
                  <a:ext cx="402" cy="300"/>
                </a:xfrm>
                <a:custGeom>
                  <a:avLst/>
                  <a:gdLst>
                    <a:gd name="T0" fmla="*/ 0 w 402"/>
                    <a:gd name="T1" fmla="*/ 300 h 300"/>
                    <a:gd name="T2" fmla="*/ 402 w 402"/>
                    <a:gd name="T3" fmla="*/ 0 h 300"/>
                    <a:gd name="T4" fmla="*/ 300 w 402"/>
                    <a:gd name="T5" fmla="*/ 24 h 300"/>
                    <a:gd name="T6" fmla="*/ 402 w 402"/>
                    <a:gd name="T7" fmla="*/ 0 h 300"/>
                    <a:gd name="T8" fmla="*/ 348 w 402"/>
                    <a:gd name="T9" fmla="*/ 90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300"/>
                    <a:gd name="T17" fmla="*/ 402 w 402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300">
                      <a:moveTo>
                        <a:pt x="0" y="300"/>
                      </a:moveTo>
                      <a:lnTo>
                        <a:pt x="402" y="0"/>
                      </a:lnTo>
                      <a:lnTo>
                        <a:pt x="300" y="24"/>
                      </a:lnTo>
                      <a:lnTo>
                        <a:pt x="402" y="0"/>
                      </a:lnTo>
                      <a:lnTo>
                        <a:pt x="348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0" name="Freeform 79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28" cy="138"/>
                </a:xfrm>
                <a:custGeom>
                  <a:avLst/>
                  <a:gdLst>
                    <a:gd name="T0" fmla="*/ 0 w 528"/>
                    <a:gd name="T1" fmla="*/ 0 h 138"/>
                    <a:gd name="T2" fmla="*/ 528 w 528"/>
                    <a:gd name="T3" fmla="*/ 126 h 138"/>
                    <a:gd name="T4" fmla="*/ 432 w 528"/>
                    <a:gd name="T5" fmla="*/ 54 h 138"/>
                    <a:gd name="T6" fmla="*/ 528 w 528"/>
                    <a:gd name="T7" fmla="*/ 126 h 138"/>
                    <a:gd name="T8" fmla="*/ 414 w 528"/>
                    <a:gd name="T9" fmla="*/ 138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8"/>
                    <a:gd name="T16" fmla="*/ 0 h 138"/>
                    <a:gd name="T17" fmla="*/ 528 w 528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8" h="138">
                      <a:moveTo>
                        <a:pt x="0" y="0"/>
                      </a:moveTo>
                      <a:lnTo>
                        <a:pt x="528" y="126"/>
                      </a:lnTo>
                      <a:lnTo>
                        <a:pt x="432" y="54"/>
                      </a:lnTo>
                      <a:lnTo>
                        <a:pt x="528" y="126"/>
                      </a:lnTo>
                      <a:lnTo>
                        <a:pt x="414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1" name="Freeform 792"/>
                <p:cNvSpPr>
                  <a:spLocks/>
                </p:cNvSpPr>
                <p:nvPr/>
              </p:nvSpPr>
              <p:spPr bwMode="auto">
                <a:xfrm>
                  <a:off x="2957" y="1871"/>
                  <a:ext cx="174" cy="228"/>
                </a:xfrm>
                <a:custGeom>
                  <a:avLst/>
                  <a:gdLst>
                    <a:gd name="T0" fmla="*/ 0 w 174"/>
                    <a:gd name="T1" fmla="*/ 228 h 228"/>
                    <a:gd name="T2" fmla="*/ 174 w 174"/>
                    <a:gd name="T3" fmla="*/ 0 h 228"/>
                    <a:gd name="T4" fmla="*/ 120 w 174"/>
                    <a:gd name="T5" fmla="*/ 30 h 228"/>
                    <a:gd name="T6" fmla="*/ 174 w 174"/>
                    <a:gd name="T7" fmla="*/ 0 h 228"/>
                    <a:gd name="T8" fmla="*/ 156 w 174"/>
                    <a:gd name="T9" fmla="*/ 60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228"/>
                    <a:gd name="T17" fmla="*/ 174 w 174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228">
                      <a:moveTo>
                        <a:pt x="0" y="228"/>
                      </a:moveTo>
                      <a:lnTo>
                        <a:pt x="174" y="0"/>
                      </a:lnTo>
                      <a:lnTo>
                        <a:pt x="120" y="30"/>
                      </a:lnTo>
                      <a:lnTo>
                        <a:pt x="174" y="0"/>
                      </a:lnTo>
                      <a:lnTo>
                        <a:pt x="156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2" name="Freeform 793"/>
                <p:cNvSpPr>
                  <a:spLocks/>
                </p:cNvSpPr>
                <p:nvPr/>
              </p:nvSpPr>
              <p:spPr bwMode="auto">
                <a:xfrm>
                  <a:off x="2957" y="1691"/>
                  <a:ext cx="84" cy="408"/>
                </a:xfrm>
                <a:custGeom>
                  <a:avLst/>
                  <a:gdLst>
                    <a:gd name="T0" fmla="*/ 0 w 84"/>
                    <a:gd name="T1" fmla="*/ 408 h 408"/>
                    <a:gd name="T2" fmla="*/ 66 w 84"/>
                    <a:gd name="T3" fmla="*/ 0 h 408"/>
                    <a:gd name="T4" fmla="*/ 24 w 84"/>
                    <a:gd name="T5" fmla="*/ 78 h 408"/>
                    <a:gd name="T6" fmla="*/ 66 w 84"/>
                    <a:gd name="T7" fmla="*/ 0 h 408"/>
                    <a:gd name="T8" fmla="*/ 84 w 84"/>
                    <a:gd name="T9" fmla="*/ 90 h 4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408"/>
                    <a:gd name="T17" fmla="*/ 84 w 84"/>
                    <a:gd name="T18" fmla="*/ 408 h 4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408">
                      <a:moveTo>
                        <a:pt x="0" y="408"/>
                      </a:moveTo>
                      <a:lnTo>
                        <a:pt x="66" y="0"/>
                      </a:lnTo>
                      <a:lnTo>
                        <a:pt x="24" y="78"/>
                      </a:lnTo>
                      <a:lnTo>
                        <a:pt x="66" y="0"/>
                      </a:lnTo>
                      <a:lnTo>
                        <a:pt x="8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3" name="Freeform 79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336"/>
                </a:xfrm>
                <a:custGeom>
                  <a:avLst/>
                  <a:gdLst>
                    <a:gd name="T0" fmla="*/ 0 w 192"/>
                    <a:gd name="T1" fmla="*/ 0 h 336"/>
                    <a:gd name="T2" fmla="*/ 192 w 192"/>
                    <a:gd name="T3" fmla="*/ 336 h 336"/>
                    <a:gd name="T4" fmla="*/ 180 w 192"/>
                    <a:gd name="T5" fmla="*/ 252 h 336"/>
                    <a:gd name="T6" fmla="*/ 192 w 192"/>
                    <a:gd name="T7" fmla="*/ 336 h 336"/>
                    <a:gd name="T8" fmla="*/ 126 w 192"/>
                    <a:gd name="T9" fmla="*/ 282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336"/>
                    <a:gd name="T17" fmla="*/ 192 w 192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336">
                      <a:moveTo>
                        <a:pt x="0" y="0"/>
                      </a:moveTo>
                      <a:lnTo>
                        <a:pt x="192" y="336"/>
                      </a:lnTo>
                      <a:lnTo>
                        <a:pt x="180" y="252"/>
                      </a:lnTo>
                      <a:lnTo>
                        <a:pt x="192" y="336"/>
                      </a:lnTo>
                      <a:lnTo>
                        <a:pt x="126" y="28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4" name="Freeform 795"/>
                <p:cNvSpPr>
                  <a:spLocks/>
                </p:cNvSpPr>
                <p:nvPr/>
              </p:nvSpPr>
              <p:spPr bwMode="auto">
                <a:xfrm>
                  <a:off x="2819" y="2099"/>
                  <a:ext cx="138" cy="222"/>
                </a:xfrm>
                <a:custGeom>
                  <a:avLst/>
                  <a:gdLst>
                    <a:gd name="T0" fmla="*/ 138 w 138"/>
                    <a:gd name="T1" fmla="*/ 0 h 222"/>
                    <a:gd name="T2" fmla="*/ 0 w 138"/>
                    <a:gd name="T3" fmla="*/ 222 h 222"/>
                    <a:gd name="T4" fmla="*/ 48 w 138"/>
                    <a:gd name="T5" fmla="*/ 186 h 222"/>
                    <a:gd name="T6" fmla="*/ 0 w 138"/>
                    <a:gd name="T7" fmla="*/ 222 h 222"/>
                    <a:gd name="T8" fmla="*/ 12 w 138"/>
                    <a:gd name="T9" fmla="*/ 162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222"/>
                    <a:gd name="T17" fmla="*/ 138 w 138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222">
                      <a:moveTo>
                        <a:pt x="138" y="0"/>
                      </a:moveTo>
                      <a:lnTo>
                        <a:pt x="0" y="222"/>
                      </a:lnTo>
                      <a:lnTo>
                        <a:pt x="48" y="186"/>
                      </a:lnTo>
                      <a:lnTo>
                        <a:pt x="0" y="222"/>
                      </a:lnTo>
                      <a:lnTo>
                        <a:pt x="12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5" name="Freeform 79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8" cy="150"/>
                </a:xfrm>
                <a:custGeom>
                  <a:avLst/>
                  <a:gdLst>
                    <a:gd name="T0" fmla="*/ 0 w 108"/>
                    <a:gd name="T1" fmla="*/ 0 h 150"/>
                    <a:gd name="T2" fmla="*/ 108 w 108"/>
                    <a:gd name="T3" fmla="*/ 150 h 150"/>
                    <a:gd name="T4" fmla="*/ 102 w 108"/>
                    <a:gd name="T5" fmla="*/ 114 h 150"/>
                    <a:gd name="T6" fmla="*/ 108 w 108"/>
                    <a:gd name="T7" fmla="*/ 150 h 150"/>
                    <a:gd name="T8" fmla="*/ 72 w 108"/>
                    <a:gd name="T9" fmla="*/ 132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150"/>
                    <a:gd name="T17" fmla="*/ 108 w 10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150">
                      <a:moveTo>
                        <a:pt x="0" y="0"/>
                      </a:moveTo>
                      <a:lnTo>
                        <a:pt x="108" y="150"/>
                      </a:lnTo>
                      <a:lnTo>
                        <a:pt x="102" y="114"/>
                      </a:lnTo>
                      <a:lnTo>
                        <a:pt x="108" y="150"/>
                      </a:lnTo>
                      <a:lnTo>
                        <a:pt x="72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6" name="Freeform 797"/>
                <p:cNvSpPr>
                  <a:spLocks/>
                </p:cNvSpPr>
                <p:nvPr/>
              </p:nvSpPr>
              <p:spPr bwMode="auto">
                <a:xfrm>
                  <a:off x="2315" y="2099"/>
                  <a:ext cx="642" cy="210"/>
                </a:xfrm>
                <a:custGeom>
                  <a:avLst/>
                  <a:gdLst>
                    <a:gd name="T0" fmla="*/ 642 w 642"/>
                    <a:gd name="T1" fmla="*/ 0 h 210"/>
                    <a:gd name="T2" fmla="*/ 0 w 642"/>
                    <a:gd name="T3" fmla="*/ 198 h 210"/>
                    <a:gd name="T4" fmla="*/ 144 w 642"/>
                    <a:gd name="T5" fmla="*/ 210 h 210"/>
                    <a:gd name="T6" fmla="*/ 0 w 642"/>
                    <a:gd name="T7" fmla="*/ 198 h 210"/>
                    <a:gd name="T8" fmla="*/ 108 w 642"/>
                    <a:gd name="T9" fmla="*/ 108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2"/>
                    <a:gd name="T16" fmla="*/ 0 h 210"/>
                    <a:gd name="T17" fmla="*/ 642 w 642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2" h="210">
                      <a:moveTo>
                        <a:pt x="642" y="0"/>
                      </a:moveTo>
                      <a:lnTo>
                        <a:pt x="0" y="198"/>
                      </a:lnTo>
                      <a:lnTo>
                        <a:pt x="144" y="210"/>
                      </a:lnTo>
                      <a:lnTo>
                        <a:pt x="0" y="198"/>
                      </a:lnTo>
                      <a:lnTo>
                        <a:pt x="108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7" name="Freeform 79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44" cy="114"/>
                </a:xfrm>
                <a:custGeom>
                  <a:avLst/>
                  <a:gdLst>
                    <a:gd name="T0" fmla="*/ 0 w 444"/>
                    <a:gd name="T1" fmla="*/ 0 h 114"/>
                    <a:gd name="T2" fmla="*/ 444 w 444"/>
                    <a:gd name="T3" fmla="*/ 96 h 114"/>
                    <a:gd name="T4" fmla="*/ 366 w 444"/>
                    <a:gd name="T5" fmla="*/ 42 h 114"/>
                    <a:gd name="T6" fmla="*/ 444 w 444"/>
                    <a:gd name="T7" fmla="*/ 96 h 114"/>
                    <a:gd name="T8" fmla="*/ 348 w 444"/>
                    <a:gd name="T9" fmla="*/ 11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4"/>
                    <a:gd name="T16" fmla="*/ 0 h 114"/>
                    <a:gd name="T17" fmla="*/ 444 w 444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4" h="114">
                      <a:moveTo>
                        <a:pt x="0" y="0"/>
                      </a:moveTo>
                      <a:lnTo>
                        <a:pt x="444" y="96"/>
                      </a:lnTo>
                      <a:lnTo>
                        <a:pt x="366" y="42"/>
                      </a:lnTo>
                      <a:lnTo>
                        <a:pt x="444" y="96"/>
                      </a:lnTo>
                      <a:lnTo>
                        <a:pt x="348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8" name="Freeform 79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828" cy="498"/>
                </a:xfrm>
                <a:custGeom>
                  <a:avLst/>
                  <a:gdLst>
                    <a:gd name="T0" fmla="*/ 0 w 828"/>
                    <a:gd name="T1" fmla="*/ 0 h 498"/>
                    <a:gd name="T2" fmla="*/ 828 w 828"/>
                    <a:gd name="T3" fmla="*/ 498 h 498"/>
                    <a:gd name="T4" fmla="*/ 702 w 828"/>
                    <a:gd name="T5" fmla="*/ 330 h 498"/>
                    <a:gd name="T6" fmla="*/ 828 w 828"/>
                    <a:gd name="T7" fmla="*/ 498 h 498"/>
                    <a:gd name="T8" fmla="*/ 624 w 828"/>
                    <a:gd name="T9" fmla="*/ 462 h 4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8"/>
                    <a:gd name="T16" fmla="*/ 0 h 498"/>
                    <a:gd name="T17" fmla="*/ 828 w 828"/>
                    <a:gd name="T18" fmla="*/ 498 h 4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8" h="498">
                      <a:moveTo>
                        <a:pt x="0" y="0"/>
                      </a:moveTo>
                      <a:lnTo>
                        <a:pt x="828" y="498"/>
                      </a:lnTo>
                      <a:lnTo>
                        <a:pt x="702" y="330"/>
                      </a:lnTo>
                      <a:lnTo>
                        <a:pt x="828" y="498"/>
                      </a:lnTo>
                      <a:lnTo>
                        <a:pt x="624" y="4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29" name="Freeform 800"/>
                <p:cNvSpPr>
                  <a:spLocks/>
                </p:cNvSpPr>
                <p:nvPr/>
              </p:nvSpPr>
              <p:spPr bwMode="auto">
                <a:xfrm>
                  <a:off x="2795" y="1931"/>
                  <a:ext cx="162" cy="168"/>
                </a:xfrm>
                <a:custGeom>
                  <a:avLst/>
                  <a:gdLst>
                    <a:gd name="T0" fmla="*/ 162 w 162"/>
                    <a:gd name="T1" fmla="*/ 168 h 168"/>
                    <a:gd name="T2" fmla="*/ 0 w 162"/>
                    <a:gd name="T3" fmla="*/ 0 h 168"/>
                    <a:gd name="T4" fmla="*/ 18 w 162"/>
                    <a:gd name="T5" fmla="*/ 42 h 168"/>
                    <a:gd name="T6" fmla="*/ 0 w 162"/>
                    <a:gd name="T7" fmla="*/ 0 h 168"/>
                    <a:gd name="T8" fmla="*/ 42 w 162"/>
                    <a:gd name="T9" fmla="*/ 18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168"/>
                    <a:gd name="T17" fmla="*/ 162 w 162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168">
                      <a:moveTo>
                        <a:pt x="162" y="168"/>
                      </a:moveTo>
                      <a:lnTo>
                        <a:pt x="0" y="0"/>
                      </a:lnTo>
                      <a:lnTo>
                        <a:pt x="18" y="42"/>
                      </a:lnTo>
                      <a:lnTo>
                        <a:pt x="0" y="0"/>
                      </a:lnTo>
                      <a:lnTo>
                        <a:pt x="42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0" name="Freeform 80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56" cy="144"/>
                </a:xfrm>
                <a:custGeom>
                  <a:avLst/>
                  <a:gdLst>
                    <a:gd name="T0" fmla="*/ 0 w 456"/>
                    <a:gd name="T1" fmla="*/ 0 h 144"/>
                    <a:gd name="T2" fmla="*/ 456 w 456"/>
                    <a:gd name="T3" fmla="*/ 138 h 144"/>
                    <a:gd name="T4" fmla="*/ 378 w 456"/>
                    <a:gd name="T5" fmla="*/ 72 h 144"/>
                    <a:gd name="T6" fmla="*/ 456 w 456"/>
                    <a:gd name="T7" fmla="*/ 138 h 144"/>
                    <a:gd name="T8" fmla="*/ 354 w 456"/>
                    <a:gd name="T9" fmla="*/ 144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6"/>
                    <a:gd name="T16" fmla="*/ 0 h 144"/>
                    <a:gd name="T17" fmla="*/ 456 w 456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6" h="144">
                      <a:moveTo>
                        <a:pt x="0" y="0"/>
                      </a:moveTo>
                      <a:lnTo>
                        <a:pt x="456" y="138"/>
                      </a:lnTo>
                      <a:lnTo>
                        <a:pt x="378" y="72"/>
                      </a:lnTo>
                      <a:lnTo>
                        <a:pt x="456" y="138"/>
                      </a:lnTo>
                      <a:lnTo>
                        <a:pt x="354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1" name="Freeform 802"/>
                <p:cNvSpPr>
                  <a:spLocks/>
                </p:cNvSpPr>
                <p:nvPr/>
              </p:nvSpPr>
              <p:spPr bwMode="auto">
                <a:xfrm>
                  <a:off x="2807" y="1715"/>
                  <a:ext cx="150" cy="384"/>
                </a:xfrm>
                <a:custGeom>
                  <a:avLst/>
                  <a:gdLst>
                    <a:gd name="T0" fmla="*/ 150 w 150"/>
                    <a:gd name="T1" fmla="*/ 384 h 384"/>
                    <a:gd name="T2" fmla="*/ 0 w 150"/>
                    <a:gd name="T3" fmla="*/ 0 h 384"/>
                    <a:gd name="T4" fmla="*/ 0 w 150"/>
                    <a:gd name="T5" fmla="*/ 90 h 384"/>
                    <a:gd name="T6" fmla="*/ 0 w 150"/>
                    <a:gd name="T7" fmla="*/ 0 h 384"/>
                    <a:gd name="T8" fmla="*/ 60 w 150"/>
                    <a:gd name="T9" fmla="*/ 66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384"/>
                    <a:gd name="T17" fmla="*/ 150 w 150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384">
                      <a:moveTo>
                        <a:pt x="150" y="384"/>
                      </a:moveTo>
                      <a:lnTo>
                        <a:pt x="0" y="0"/>
                      </a:lnTo>
                      <a:lnTo>
                        <a:pt x="0" y="90"/>
                      </a:lnTo>
                      <a:lnTo>
                        <a:pt x="0" y="0"/>
                      </a:lnTo>
                      <a:lnTo>
                        <a:pt x="60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2" name="Freeform 803"/>
                <p:cNvSpPr>
                  <a:spLocks/>
                </p:cNvSpPr>
                <p:nvPr/>
              </p:nvSpPr>
              <p:spPr bwMode="auto">
                <a:xfrm>
                  <a:off x="2951" y="1865"/>
                  <a:ext cx="36" cy="234"/>
                </a:xfrm>
                <a:custGeom>
                  <a:avLst/>
                  <a:gdLst>
                    <a:gd name="T0" fmla="*/ 6 w 36"/>
                    <a:gd name="T1" fmla="*/ 234 h 234"/>
                    <a:gd name="T2" fmla="*/ 18 w 36"/>
                    <a:gd name="T3" fmla="*/ 0 h 234"/>
                    <a:gd name="T4" fmla="*/ 0 w 36"/>
                    <a:gd name="T5" fmla="*/ 48 h 234"/>
                    <a:gd name="T6" fmla="*/ 18 w 36"/>
                    <a:gd name="T7" fmla="*/ 0 h 234"/>
                    <a:gd name="T8" fmla="*/ 36 w 36"/>
                    <a:gd name="T9" fmla="*/ 4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34"/>
                    <a:gd name="T17" fmla="*/ 36 w 36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34">
                      <a:moveTo>
                        <a:pt x="6" y="234"/>
                      </a:moveTo>
                      <a:lnTo>
                        <a:pt x="18" y="0"/>
                      </a:lnTo>
                      <a:lnTo>
                        <a:pt x="0" y="48"/>
                      </a:lnTo>
                      <a:lnTo>
                        <a:pt x="18" y="0"/>
                      </a:lnTo>
                      <a:lnTo>
                        <a:pt x="3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3" name="Freeform 804"/>
                <p:cNvSpPr>
                  <a:spLocks/>
                </p:cNvSpPr>
                <p:nvPr/>
              </p:nvSpPr>
              <p:spPr bwMode="auto">
                <a:xfrm>
                  <a:off x="2957" y="1991"/>
                  <a:ext cx="378" cy="108"/>
                </a:xfrm>
                <a:custGeom>
                  <a:avLst/>
                  <a:gdLst>
                    <a:gd name="T0" fmla="*/ 0 w 378"/>
                    <a:gd name="T1" fmla="*/ 108 h 108"/>
                    <a:gd name="T2" fmla="*/ 378 w 378"/>
                    <a:gd name="T3" fmla="*/ 12 h 108"/>
                    <a:gd name="T4" fmla="*/ 294 w 378"/>
                    <a:gd name="T5" fmla="*/ 0 h 108"/>
                    <a:gd name="T6" fmla="*/ 378 w 378"/>
                    <a:gd name="T7" fmla="*/ 12 h 108"/>
                    <a:gd name="T8" fmla="*/ 312 w 378"/>
                    <a:gd name="T9" fmla="*/ 6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108"/>
                    <a:gd name="T17" fmla="*/ 378 w 378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108">
                      <a:moveTo>
                        <a:pt x="0" y="108"/>
                      </a:moveTo>
                      <a:lnTo>
                        <a:pt x="378" y="12"/>
                      </a:lnTo>
                      <a:lnTo>
                        <a:pt x="294" y="0"/>
                      </a:lnTo>
                      <a:lnTo>
                        <a:pt x="378" y="12"/>
                      </a:lnTo>
                      <a:lnTo>
                        <a:pt x="312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4" name="Freeform 805"/>
                <p:cNvSpPr>
                  <a:spLocks/>
                </p:cNvSpPr>
                <p:nvPr/>
              </p:nvSpPr>
              <p:spPr bwMode="auto">
                <a:xfrm>
                  <a:off x="2957" y="1859"/>
                  <a:ext cx="330" cy="240"/>
                </a:xfrm>
                <a:custGeom>
                  <a:avLst/>
                  <a:gdLst>
                    <a:gd name="T0" fmla="*/ 0 w 330"/>
                    <a:gd name="T1" fmla="*/ 240 h 240"/>
                    <a:gd name="T2" fmla="*/ 330 w 330"/>
                    <a:gd name="T3" fmla="*/ 0 h 240"/>
                    <a:gd name="T4" fmla="*/ 246 w 330"/>
                    <a:gd name="T5" fmla="*/ 24 h 240"/>
                    <a:gd name="T6" fmla="*/ 330 w 330"/>
                    <a:gd name="T7" fmla="*/ 0 h 240"/>
                    <a:gd name="T8" fmla="*/ 282 w 330"/>
                    <a:gd name="T9" fmla="*/ 7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0"/>
                    <a:gd name="T16" fmla="*/ 0 h 240"/>
                    <a:gd name="T17" fmla="*/ 330 w 330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0" h="240">
                      <a:moveTo>
                        <a:pt x="0" y="240"/>
                      </a:moveTo>
                      <a:lnTo>
                        <a:pt x="330" y="0"/>
                      </a:lnTo>
                      <a:lnTo>
                        <a:pt x="246" y="24"/>
                      </a:lnTo>
                      <a:lnTo>
                        <a:pt x="330" y="0"/>
                      </a:lnTo>
                      <a:lnTo>
                        <a:pt x="28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5" name="Freeform 806"/>
                <p:cNvSpPr>
                  <a:spLocks/>
                </p:cNvSpPr>
                <p:nvPr/>
              </p:nvSpPr>
              <p:spPr bwMode="auto">
                <a:xfrm>
                  <a:off x="2555" y="2099"/>
                  <a:ext cx="402" cy="156"/>
                </a:xfrm>
                <a:custGeom>
                  <a:avLst/>
                  <a:gdLst>
                    <a:gd name="T0" fmla="*/ 402 w 402"/>
                    <a:gd name="T1" fmla="*/ 0 h 156"/>
                    <a:gd name="T2" fmla="*/ 0 w 402"/>
                    <a:gd name="T3" fmla="*/ 156 h 156"/>
                    <a:gd name="T4" fmla="*/ 90 w 402"/>
                    <a:gd name="T5" fmla="*/ 156 h 156"/>
                    <a:gd name="T6" fmla="*/ 0 w 402"/>
                    <a:gd name="T7" fmla="*/ 156 h 156"/>
                    <a:gd name="T8" fmla="*/ 66 w 402"/>
                    <a:gd name="T9" fmla="*/ 90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156"/>
                    <a:gd name="T17" fmla="*/ 402 w 402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156">
                      <a:moveTo>
                        <a:pt x="402" y="0"/>
                      </a:moveTo>
                      <a:lnTo>
                        <a:pt x="0" y="156"/>
                      </a:lnTo>
                      <a:lnTo>
                        <a:pt x="90" y="156"/>
                      </a:lnTo>
                      <a:lnTo>
                        <a:pt x="0" y="156"/>
                      </a:lnTo>
                      <a:lnTo>
                        <a:pt x="66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6" name="Freeform 80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86" cy="600"/>
                </a:xfrm>
                <a:custGeom>
                  <a:avLst/>
                  <a:gdLst>
                    <a:gd name="T0" fmla="*/ 0 w 186"/>
                    <a:gd name="T1" fmla="*/ 0 h 600"/>
                    <a:gd name="T2" fmla="*/ 168 w 186"/>
                    <a:gd name="T3" fmla="*/ 600 h 600"/>
                    <a:gd name="T4" fmla="*/ 186 w 186"/>
                    <a:gd name="T5" fmla="*/ 462 h 600"/>
                    <a:gd name="T6" fmla="*/ 168 w 186"/>
                    <a:gd name="T7" fmla="*/ 600 h 600"/>
                    <a:gd name="T8" fmla="*/ 90 w 186"/>
                    <a:gd name="T9" fmla="*/ 492 h 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600"/>
                    <a:gd name="T17" fmla="*/ 186 w 186"/>
                    <a:gd name="T18" fmla="*/ 600 h 6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600">
                      <a:moveTo>
                        <a:pt x="0" y="0"/>
                      </a:moveTo>
                      <a:lnTo>
                        <a:pt x="168" y="600"/>
                      </a:lnTo>
                      <a:lnTo>
                        <a:pt x="186" y="462"/>
                      </a:lnTo>
                      <a:lnTo>
                        <a:pt x="168" y="600"/>
                      </a:lnTo>
                      <a:lnTo>
                        <a:pt x="90" y="4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7" name="Freeform 808"/>
                <p:cNvSpPr>
                  <a:spLocks/>
                </p:cNvSpPr>
                <p:nvPr/>
              </p:nvSpPr>
              <p:spPr bwMode="auto">
                <a:xfrm>
                  <a:off x="2711" y="2099"/>
                  <a:ext cx="246" cy="744"/>
                </a:xfrm>
                <a:custGeom>
                  <a:avLst/>
                  <a:gdLst>
                    <a:gd name="T0" fmla="*/ 246 w 246"/>
                    <a:gd name="T1" fmla="*/ 0 h 744"/>
                    <a:gd name="T2" fmla="*/ 12 w 246"/>
                    <a:gd name="T3" fmla="*/ 744 h 744"/>
                    <a:gd name="T4" fmla="*/ 120 w 246"/>
                    <a:gd name="T5" fmla="*/ 612 h 744"/>
                    <a:gd name="T6" fmla="*/ 12 w 246"/>
                    <a:gd name="T7" fmla="*/ 744 h 744"/>
                    <a:gd name="T8" fmla="*/ 0 w 246"/>
                    <a:gd name="T9" fmla="*/ 576 h 7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744"/>
                    <a:gd name="T17" fmla="*/ 246 w 246"/>
                    <a:gd name="T18" fmla="*/ 744 h 7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744">
                      <a:moveTo>
                        <a:pt x="246" y="0"/>
                      </a:moveTo>
                      <a:lnTo>
                        <a:pt x="12" y="744"/>
                      </a:lnTo>
                      <a:lnTo>
                        <a:pt x="120" y="612"/>
                      </a:lnTo>
                      <a:lnTo>
                        <a:pt x="12" y="744"/>
                      </a:lnTo>
                      <a:lnTo>
                        <a:pt x="0" y="5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8" name="Freeform 809"/>
                <p:cNvSpPr>
                  <a:spLocks/>
                </p:cNvSpPr>
                <p:nvPr/>
              </p:nvSpPr>
              <p:spPr bwMode="auto">
                <a:xfrm>
                  <a:off x="2753" y="2099"/>
                  <a:ext cx="204" cy="42"/>
                </a:xfrm>
                <a:custGeom>
                  <a:avLst/>
                  <a:gdLst>
                    <a:gd name="T0" fmla="*/ 204 w 204"/>
                    <a:gd name="T1" fmla="*/ 0 h 42"/>
                    <a:gd name="T2" fmla="*/ 0 w 204"/>
                    <a:gd name="T3" fmla="*/ 30 h 42"/>
                    <a:gd name="T4" fmla="*/ 48 w 204"/>
                    <a:gd name="T5" fmla="*/ 42 h 42"/>
                    <a:gd name="T6" fmla="*/ 0 w 204"/>
                    <a:gd name="T7" fmla="*/ 30 h 42"/>
                    <a:gd name="T8" fmla="*/ 42 w 204"/>
                    <a:gd name="T9" fmla="*/ 6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42"/>
                    <a:gd name="T17" fmla="*/ 204 w 204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42">
                      <a:moveTo>
                        <a:pt x="204" y="0"/>
                      </a:moveTo>
                      <a:lnTo>
                        <a:pt x="0" y="30"/>
                      </a:lnTo>
                      <a:lnTo>
                        <a:pt x="48" y="42"/>
                      </a:lnTo>
                      <a:lnTo>
                        <a:pt x="0" y="30"/>
                      </a:lnTo>
                      <a:lnTo>
                        <a:pt x="42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39" name="Freeform 81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174"/>
                </a:xfrm>
                <a:custGeom>
                  <a:avLst/>
                  <a:gdLst>
                    <a:gd name="T0" fmla="*/ 0 w 90"/>
                    <a:gd name="T1" fmla="*/ 0 h 174"/>
                    <a:gd name="T2" fmla="*/ 90 w 90"/>
                    <a:gd name="T3" fmla="*/ 174 h 174"/>
                    <a:gd name="T4" fmla="*/ 90 w 90"/>
                    <a:gd name="T5" fmla="*/ 132 h 174"/>
                    <a:gd name="T6" fmla="*/ 90 w 90"/>
                    <a:gd name="T7" fmla="*/ 174 h 174"/>
                    <a:gd name="T8" fmla="*/ 60 w 90"/>
                    <a:gd name="T9" fmla="*/ 150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174"/>
                    <a:gd name="T17" fmla="*/ 90 w 90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174">
                      <a:moveTo>
                        <a:pt x="0" y="0"/>
                      </a:moveTo>
                      <a:lnTo>
                        <a:pt x="90" y="174"/>
                      </a:lnTo>
                      <a:lnTo>
                        <a:pt x="90" y="132"/>
                      </a:lnTo>
                      <a:lnTo>
                        <a:pt x="90" y="174"/>
                      </a:lnTo>
                      <a:lnTo>
                        <a:pt x="6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0" name="Freeform 811"/>
                <p:cNvSpPr>
                  <a:spLocks/>
                </p:cNvSpPr>
                <p:nvPr/>
              </p:nvSpPr>
              <p:spPr bwMode="auto">
                <a:xfrm>
                  <a:off x="2015" y="1619"/>
                  <a:ext cx="942" cy="480"/>
                </a:xfrm>
                <a:custGeom>
                  <a:avLst/>
                  <a:gdLst>
                    <a:gd name="T0" fmla="*/ 942 w 942"/>
                    <a:gd name="T1" fmla="*/ 480 h 480"/>
                    <a:gd name="T2" fmla="*/ 0 w 942"/>
                    <a:gd name="T3" fmla="*/ 0 h 480"/>
                    <a:gd name="T4" fmla="*/ 150 w 942"/>
                    <a:gd name="T5" fmla="*/ 174 h 480"/>
                    <a:gd name="T6" fmla="*/ 0 w 942"/>
                    <a:gd name="T7" fmla="*/ 0 h 480"/>
                    <a:gd name="T8" fmla="*/ 228 w 942"/>
                    <a:gd name="T9" fmla="*/ 24 h 4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42"/>
                    <a:gd name="T16" fmla="*/ 0 h 480"/>
                    <a:gd name="T17" fmla="*/ 942 w 942"/>
                    <a:gd name="T18" fmla="*/ 480 h 4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42" h="480">
                      <a:moveTo>
                        <a:pt x="942" y="480"/>
                      </a:moveTo>
                      <a:lnTo>
                        <a:pt x="0" y="0"/>
                      </a:lnTo>
                      <a:lnTo>
                        <a:pt x="150" y="174"/>
                      </a:lnTo>
                      <a:lnTo>
                        <a:pt x="0" y="0"/>
                      </a:lnTo>
                      <a:lnTo>
                        <a:pt x="22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1" name="Freeform 812"/>
                <p:cNvSpPr>
                  <a:spLocks/>
                </p:cNvSpPr>
                <p:nvPr/>
              </p:nvSpPr>
              <p:spPr bwMode="auto">
                <a:xfrm>
                  <a:off x="2825" y="1661"/>
                  <a:ext cx="132" cy="438"/>
                </a:xfrm>
                <a:custGeom>
                  <a:avLst/>
                  <a:gdLst>
                    <a:gd name="T0" fmla="*/ 132 w 132"/>
                    <a:gd name="T1" fmla="*/ 438 h 438"/>
                    <a:gd name="T2" fmla="*/ 6 w 132"/>
                    <a:gd name="T3" fmla="*/ 0 h 438"/>
                    <a:gd name="T4" fmla="*/ 0 w 132"/>
                    <a:gd name="T5" fmla="*/ 96 h 438"/>
                    <a:gd name="T6" fmla="*/ 6 w 132"/>
                    <a:gd name="T7" fmla="*/ 0 h 438"/>
                    <a:gd name="T8" fmla="*/ 66 w 132"/>
                    <a:gd name="T9" fmla="*/ 72 h 4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438"/>
                    <a:gd name="T17" fmla="*/ 132 w 132"/>
                    <a:gd name="T18" fmla="*/ 438 h 4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438">
                      <a:moveTo>
                        <a:pt x="132" y="438"/>
                      </a:moveTo>
                      <a:lnTo>
                        <a:pt x="6" y="0"/>
                      </a:lnTo>
                      <a:lnTo>
                        <a:pt x="0" y="96"/>
                      </a:lnTo>
                      <a:lnTo>
                        <a:pt x="6" y="0"/>
                      </a:lnTo>
                      <a:lnTo>
                        <a:pt x="6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2" name="Freeform 813"/>
                <p:cNvSpPr>
                  <a:spLocks/>
                </p:cNvSpPr>
                <p:nvPr/>
              </p:nvSpPr>
              <p:spPr bwMode="auto">
                <a:xfrm>
                  <a:off x="2543" y="1817"/>
                  <a:ext cx="414" cy="282"/>
                </a:xfrm>
                <a:custGeom>
                  <a:avLst/>
                  <a:gdLst>
                    <a:gd name="T0" fmla="*/ 414 w 414"/>
                    <a:gd name="T1" fmla="*/ 282 h 282"/>
                    <a:gd name="T2" fmla="*/ 0 w 414"/>
                    <a:gd name="T3" fmla="*/ 0 h 282"/>
                    <a:gd name="T4" fmla="*/ 60 w 414"/>
                    <a:gd name="T5" fmla="*/ 90 h 282"/>
                    <a:gd name="T6" fmla="*/ 0 w 414"/>
                    <a:gd name="T7" fmla="*/ 0 h 282"/>
                    <a:gd name="T8" fmla="*/ 102 w 414"/>
                    <a:gd name="T9" fmla="*/ 24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282"/>
                    <a:gd name="T17" fmla="*/ 414 w 414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282">
                      <a:moveTo>
                        <a:pt x="414" y="282"/>
                      </a:moveTo>
                      <a:lnTo>
                        <a:pt x="0" y="0"/>
                      </a:lnTo>
                      <a:lnTo>
                        <a:pt x="60" y="90"/>
                      </a:lnTo>
                      <a:lnTo>
                        <a:pt x="0" y="0"/>
                      </a:lnTo>
                      <a:lnTo>
                        <a:pt x="102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3" name="Freeform 81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68" cy="138"/>
                </a:xfrm>
                <a:custGeom>
                  <a:avLst/>
                  <a:gdLst>
                    <a:gd name="T0" fmla="*/ 0 w 168"/>
                    <a:gd name="T1" fmla="*/ 0 h 138"/>
                    <a:gd name="T2" fmla="*/ 168 w 168"/>
                    <a:gd name="T3" fmla="*/ 138 h 138"/>
                    <a:gd name="T4" fmla="*/ 144 w 168"/>
                    <a:gd name="T5" fmla="*/ 96 h 138"/>
                    <a:gd name="T6" fmla="*/ 168 w 168"/>
                    <a:gd name="T7" fmla="*/ 138 h 138"/>
                    <a:gd name="T8" fmla="*/ 120 w 168"/>
                    <a:gd name="T9" fmla="*/ 126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138"/>
                    <a:gd name="T17" fmla="*/ 168 w 168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138">
                      <a:moveTo>
                        <a:pt x="0" y="0"/>
                      </a:moveTo>
                      <a:lnTo>
                        <a:pt x="168" y="138"/>
                      </a:lnTo>
                      <a:lnTo>
                        <a:pt x="144" y="96"/>
                      </a:lnTo>
                      <a:lnTo>
                        <a:pt x="168" y="138"/>
                      </a:lnTo>
                      <a:lnTo>
                        <a:pt x="120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4" name="Freeform 815"/>
                <p:cNvSpPr>
                  <a:spLocks/>
                </p:cNvSpPr>
                <p:nvPr/>
              </p:nvSpPr>
              <p:spPr bwMode="auto">
                <a:xfrm>
                  <a:off x="2957" y="1475"/>
                  <a:ext cx="744" cy="624"/>
                </a:xfrm>
                <a:custGeom>
                  <a:avLst/>
                  <a:gdLst>
                    <a:gd name="T0" fmla="*/ 0 w 744"/>
                    <a:gd name="T1" fmla="*/ 624 h 624"/>
                    <a:gd name="T2" fmla="*/ 744 w 744"/>
                    <a:gd name="T3" fmla="*/ 0 h 624"/>
                    <a:gd name="T4" fmla="*/ 546 w 744"/>
                    <a:gd name="T5" fmla="*/ 66 h 624"/>
                    <a:gd name="T6" fmla="*/ 744 w 744"/>
                    <a:gd name="T7" fmla="*/ 0 h 624"/>
                    <a:gd name="T8" fmla="*/ 648 w 744"/>
                    <a:gd name="T9" fmla="*/ 186 h 6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4"/>
                    <a:gd name="T16" fmla="*/ 0 h 624"/>
                    <a:gd name="T17" fmla="*/ 744 w 744"/>
                    <a:gd name="T18" fmla="*/ 624 h 6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4" h="624">
                      <a:moveTo>
                        <a:pt x="0" y="624"/>
                      </a:moveTo>
                      <a:lnTo>
                        <a:pt x="744" y="0"/>
                      </a:lnTo>
                      <a:lnTo>
                        <a:pt x="546" y="66"/>
                      </a:lnTo>
                      <a:lnTo>
                        <a:pt x="744" y="0"/>
                      </a:lnTo>
                      <a:lnTo>
                        <a:pt x="648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5" name="Freeform 816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246" cy="36"/>
                </a:xfrm>
                <a:custGeom>
                  <a:avLst/>
                  <a:gdLst>
                    <a:gd name="T0" fmla="*/ 0 w 246"/>
                    <a:gd name="T1" fmla="*/ 30 h 36"/>
                    <a:gd name="T2" fmla="*/ 246 w 246"/>
                    <a:gd name="T3" fmla="*/ 18 h 36"/>
                    <a:gd name="T4" fmla="*/ 192 w 246"/>
                    <a:gd name="T5" fmla="*/ 0 h 36"/>
                    <a:gd name="T6" fmla="*/ 246 w 246"/>
                    <a:gd name="T7" fmla="*/ 18 h 36"/>
                    <a:gd name="T8" fmla="*/ 198 w 246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36"/>
                    <a:gd name="T17" fmla="*/ 246 w 24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36">
                      <a:moveTo>
                        <a:pt x="0" y="30"/>
                      </a:moveTo>
                      <a:lnTo>
                        <a:pt x="246" y="18"/>
                      </a:lnTo>
                      <a:lnTo>
                        <a:pt x="192" y="0"/>
                      </a:lnTo>
                      <a:lnTo>
                        <a:pt x="246" y="18"/>
                      </a:lnTo>
                      <a:lnTo>
                        <a:pt x="19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6" name="Freeform 817"/>
                <p:cNvSpPr>
                  <a:spLocks/>
                </p:cNvSpPr>
                <p:nvPr/>
              </p:nvSpPr>
              <p:spPr bwMode="auto">
                <a:xfrm>
                  <a:off x="2957" y="1889"/>
                  <a:ext cx="168" cy="210"/>
                </a:xfrm>
                <a:custGeom>
                  <a:avLst/>
                  <a:gdLst>
                    <a:gd name="T0" fmla="*/ 0 w 168"/>
                    <a:gd name="T1" fmla="*/ 210 h 210"/>
                    <a:gd name="T2" fmla="*/ 168 w 168"/>
                    <a:gd name="T3" fmla="*/ 0 h 210"/>
                    <a:gd name="T4" fmla="*/ 114 w 168"/>
                    <a:gd name="T5" fmla="*/ 24 h 210"/>
                    <a:gd name="T6" fmla="*/ 168 w 168"/>
                    <a:gd name="T7" fmla="*/ 0 h 210"/>
                    <a:gd name="T8" fmla="*/ 150 w 168"/>
                    <a:gd name="T9" fmla="*/ 54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210"/>
                    <a:gd name="T17" fmla="*/ 168 w 168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210">
                      <a:moveTo>
                        <a:pt x="0" y="210"/>
                      </a:moveTo>
                      <a:lnTo>
                        <a:pt x="168" y="0"/>
                      </a:lnTo>
                      <a:lnTo>
                        <a:pt x="114" y="24"/>
                      </a:lnTo>
                      <a:lnTo>
                        <a:pt x="168" y="0"/>
                      </a:lnTo>
                      <a:lnTo>
                        <a:pt x="150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7" name="Freeform 818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78"/>
                </a:xfrm>
                <a:custGeom>
                  <a:avLst/>
                  <a:gdLst>
                    <a:gd name="T0" fmla="*/ 180 w 180"/>
                    <a:gd name="T1" fmla="*/ 0 h 78"/>
                    <a:gd name="T2" fmla="*/ 0 w 180"/>
                    <a:gd name="T3" fmla="*/ 78 h 78"/>
                    <a:gd name="T4" fmla="*/ 42 w 180"/>
                    <a:gd name="T5" fmla="*/ 78 h 78"/>
                    <a:gd name="T6" fmla="*/ 0 w 180"/>
                    <a:gd name="T7" fmla="*/ 78 h 78"/>
                    <a:gd name="T8" fmla="*/ 30 w 180"/>
                    <a:gd name="T9" fmla="*/ 4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78"/>
                    <a:gd name="T17" fmla="*/ 180 w 18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78">
                      <a:moveTo>
                        <a:pt x="180" y="0"/>
                      </a:moveTo>
                      <a:lnTo>
                        <a:pt x="0" y="78"/>
                      </a:lnTo>
                      <a:lnTo>
                        <a:pt x="42" y="78"/>
                      </a:lnTo>
                      <a:lnTo>
                        <a:pt x="0" y="78"/>
                      </a:lnTo>
                      <a:lnTo>
                        <a:pt x="3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8" name="Freeform 819"/>
                <p:cNvSpPr>
                  <a:spLocks/>
                </p:cNvSpPr>
                <p:nvPr/>
              </p:nvSpPr>
              <p:spPr bwMode="auto">
                <a:xfrm>
                  <a:off x="2957" y="1787"/>
                  <a:ext cx="468" cy="312"/>
                </a:xfrm>
                <a:custGeom>
                  <a:avLst/>
                  <a:gdLst>
                    <a:gd name="T0" fmla="*/ 0 w 468"/>
                    <a:gd name="T1" fmla="*/ 312 h 312"/>
                    <a:gd name="T2" fmla="*/ 468 w 468"/>
                    <a:gd name="T3" fmla="*/ 0 h 312"/>
                    <a:gd name="T4" fmla="*/ 348 w 468"/>
                    <a:gd name="T5" fmla="*/ 24 h 312"/>
                    <a:gd name="T6" fmla="*/ 468 w 468"/>
                    <a:gd name="T7" fmla="*/ 0 h 312"/>
                    <a:gd name="T8" fmla="*/ 396 w 468"/>
                    <a:gd name="T9" fmla="*/ 102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8"/>
                    <a:gd name="T16" fmla="*/ 0 h 312"/>
                    <a:gd name="T17" fmla="*/ 468 w 468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8" h="312">
                      <a:moveTo>
                        <a:pt x="0" y="312"/>
                      </a:moveTo>
                      <a:lnTo>
                        <a:pt x="468" y="0"/>
                      </a:lnTo>
                      <a:lnTo>
                        <a:pt x="348" y="24"/>
                      </a:lnTo>
                      <a:lnTo>
                        <a:pt x="468" y="0"/>
                      </a:lnTo>
                      <a:lnTo>
                        <a:pt x="396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49" name="Freeform 82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6" cy="246"/>
                </a:xfrm>
                <a:custGeom>
                  <a:avLst/>
                  <a:gdLst>
                    <a:gd name="T0" fmla="*/ 0 w 96"/>
                    <a:gd name="T1" fmla="*/ 0 h 246"/>
                    <a:gd name="T2" fmla="*/ 96 w 96"/>
                    <a:gd name="T3" fmla="*/ 246 h 246"/>
                    <a:gd name="T4" fmla="*/ 96 w 96"/>
                    <a:gd name="T5" fmla="*/ 192 h 246"/>
                    <a:gd name="T6" fmla="*/ 96 w 96"/>
                    <a:gd name="T7" fmla="*/ 246 h 246"/>
                    <a:gd name="T8" fmla="*/ 54 w 96"/>
                    <a:gd name="T9" fmla="*/ 204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246"/>
                    <a:gd name="T17" fmla="*/ 96 w 96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246">
                      <a:moveTo>
                        <a:pt x="0" y="0"/>
                      </a:moveTo>
                      <a:lnTo>
                        <a:pt x="96" y="246"/>
                      </a:lnTo>
                      <a:lnTo>
                        <a:pt x="96" y="192"/>
                      </a:lnTo>
                      <a:lnTo>
                        <a:pt x="96" y="246"/>
                      </a:lnTo>
                      <a:lnTo>
                        <a:pt x="54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0" name="Freeform 821"/>
                <p:cNvSpPr>
                  <a:spLocks/>
                </p:cNvSpPr>
                <p:nvPr/>
              </p:nvSpPr>
              <p:spPr bwMode="auto">
                <a:xfrm>
                  <a:off x="2807" y="1829"/>
                  <a:ext cx="150" cy="270"/>
                </a:xfrm>
                <a:custGeom>
                  <a:avLst/>
                  <a:gdLst>
                    <a:gd name="T0" fmla="*/ 150 w 150"/>
                    <a:gd name="T1" fmla="*/ 270 h 270"/>
                    <a:gd name="T2" fmla="*/ 0 w 150"/>
                    <a:gd name="T3" fmla="*/ 0 h 270"/>
                    <a:gd name="T4" fmla="*/ 6 w 150"/>
                    <a:gd name="T5" fmla="*/ 66 h 270"/>
                    <a:gd name="T6" fmla="*/ 0 w 150"/>
                    <a:gd name="T7" fmla="*/ 0 h 270"/>
                    <a:gd name="T8" fmla="*/ 48 w 150"/>
                    <a:gd name="T9" fmla="*/ 42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270"/>
                    <a:gd name="T17" fmla="*/ 150 w 150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270">
                      <a:moveTo>
                        <a:pt x="150" y="270"/>
                      </a:moveTo>
                      <a:lnTo>
                        <a:pt x="0" y="0"/>
                      </a:lnTo>
                      <a:lnTo>
                        <a:pt x="6" y="66"/>
                      </a:lnTo>
                      <a:lnTo>
                        <a:pt x="0" y="0"/>
                      </a:lnTo>
                      <a:lnTo>
                        <a:pt x="48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1" name="Freeform 82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8" cy="24"/>
                </a:xfrm>
                <a:custGeom>
                  <a:avLst/>
                  <a:gdLst>
                    <a:gd name="T0" fmla="*/ 0 w 108"/>
                    <a:gd name="T1" fmla="*/ 0 h 24"/>
                    <a:gd name="T2" fmla="*/ 108 w 108"/>
                    <a:gd name="T3" fmla="*/ 24 h 24"/>
                    <a:gd name="T4" fmla="*/ 90 w 108"/>
                    <a:gd name="T5" fmla="*/ 6 h 24"/>
                    <a:gd name="T6" fmla="*/ 108 w 108"/>
                    <a:gd name="T7" fmla="*/ 24 h 24"/>
                    <a:gd name="T8" fmla="*/ 84 w 108"/>
                    <a:gd name="T9" fmla="*/ 24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4"/>
                    <a:gd name="T17" fmla="*/ 108 w 108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4">
                      <a:moveTo>
                        <a:pt x="0" y="0"/>
                      </a:moveTo>
                      <a:lnTo>
                        <a:pt x="108" y="24"/>
                      </a:lnTo>
                      <a:lnTo>
                        <a:pt x="90" y="6"/>
                      </a:lnTo>
                      <a:lnTo>
                        <a:pt x="108" y="24"/>
                      </a:lnTo>
                      <a:lnTo>
                        <a:pt x="8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2" name="Freeform 82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28" cy="546"/>
                </a:xfrm>
                <a:custGeom>
                  <a:avLst/>
                  <a:gdLst>
                    <a:gd name="T0" fmla="*/ 0 w 228"/>
                    <a:gd name="T1" fmla="*/ 0 h 546"/>
                    <a:gd name="T2" fmla="*/ 228 w 228"/>
                    <a:gd name="T3" fmla="*/ 546 h 546"/>
                    <a:gd name="T4" fmla="*/ 228 w 228"/>
                    <a:gd name="T5" fmla="*/ 420 h 546"/>
                    <a:gd name="T6" fmla="*/ 228 w 228"/>
                    <a:gd name="T7" fmla="*/ 546 h 546"/>
                    <a:gd name="T8" fmla="*/ 138 w 228"/>
                    <a:gd name="T9" fmla="*/ 456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546"/>
                    <a:gd name="T17" fmla="*/ 228 w 228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546">
                      <a:moveTo>
                        <a:pt x="0" y="0"/>
                      </a:moveTo>
                      <a:lnTo>
                        <a:pt x="228" y="546"/>
                      </a:lnTo>
                      <a:lnTo>
                        <a:pt x="228" y="420"/>
                      </a:lnTo>
                      <a:lnTo>
                        <a:pt x="228" y="546"/>
                      </a:lnTo>
                      <a:lnTo>
                        <a:pt x="138" y="4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3" name="Freeform 824"/>
                <p:cNvSpPr>
                  <a:spLocks/>
                </p:cNvSpPr>
                <p:nvPr/>
              </p:nvSpPr>
              <p:spPr bwMode="auto">
                <a:xfrm>
                  <a:off x="2957" y="2081"/>
                  <a:ext cx="372" cy="60"/>
                </a:xfrm>
                <a:custGeom>
                  <a:avLst/>
                  <a:gdLst>
                    <a:gd name="T0" fmla="*/ 0 w 372"/>
                    <a:gd name="T1" fmla="*/ 18 h 60"/>
                    <a:gd name="T2" fmla="*/ 372 w 372"/>
                    <a:gd name="T3" fmla="*/ 36 h 60"/>
                    <a:gd name="T4" fmla="*/ 300 w 372"/>
                    <a:gd name="T5" fmla="*/ 0 h 60"/>
                    <a:gd name="T6" fmla="*/ 372 w 372"/>
                    <a:gd name="T7" fmla="*/ 36 h 60"/>
                    <a:gd name="T8" fmla="*/ 294 w 372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60"/>
                    <a:gd name="T17" fmla="*/ 372 w 372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60">
                      <a:moveTo>
                        <a:pt x="0" y="18"/>
                      </a:moveTo>
                      <a:lnTo>
                        <a:pt x="372" y="36"/>
                      </a:lnTo>
                      <a:lnTo>
                        <a:pt x="300" y="0"/>
                      </a:lnTo>
                      <a:lnTo>
                        <a:pt x="372" y="36"/>
                      </a:lnTo>
                      <a:lnTo>
                        <a:pt x="29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4" name="Freeform 825"/>
                <p:cNvSpPr>
                  <a:spLocks/>
                </p:cNvSpPr>
                <p:nvPr/>
              </p:nvSpPr>
              <p:spPr bwMode="auto">
                <a:xfrm>
                  <a:off x="2837" y="1907"/>
                  <a:ext cx="120" cy="192"/>
                </a:xfrm>
                <a:custGeom>
                  <a:avLst/>
                  <a:gdLst>
                    <a:gd name="T0" fmla="*/ 120 w 120"/>
                    <a:gd name="T1" fmla="*/ 192 h 192"/>
                    <a:gd name="T2" fmla="*/ 0 w 120"/>
                    <a:gd name="T3" fmla="*/ 0 h 192"/>
                    <a:gd name="T4" fmla="*/ 6 w 120"/>
                    <a:gd name="T5" fmla="*/ 48 h 192"/>
                    <a:gd name="T6" fmla="*/ 0 w 120"/>
                    <a:gd name="T7" fmla="*/ 0 h 192"/>
                    <a:gd name="T8" fmla="*/ 36 w 120"/>
                    <a:gd name="T9" fmla="*/ 30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192"/>
                    <a:gd name="T17" fmla="*/ 120 w 120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192">
                      <a:moveTo>
                        <a:pt x="120" y="192"/>
                      </a:moveTo>
                      <a:lnTo>
                        <a:pt x="0" y="0"/>
                      </a:lnTo>
                      <a:lnTo>
                        <a:pt x="6" y="48"/>
                      </a:lnTo>
                      <a:lnTo>
                        <a:pt x="0" y="0"/>
                      </a:lnTo>
                      <a:lnTo>
                        <a:pt x="3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5" name="Freeform 826"/>
                <p:cNvSpPr>
                  <a:spLocks/>
                </p:cNvSpPr>
                <p:nvPr/>
              </p:nvSpPr>
              <p:spPr bwMode="auto">
                <a:xfrm>
                  <a:off x="2957" y="1781"/>
                  <a:ext cx="198" cy="318"/>
                </a:xfrm>
                <a:custGeom>
                  <a:avLst/>
                  <a:gdLst>
                    <a:gd name="T0" fmla="*/ 0 w 198"/>
                    <a:gd name="T1" fmla="*/ 318 h 318"/>
                    <a:gd name="T2" fmla="*/ 198 w 198"/>
                    <a:gd name="T3" fmla="*/ 0 h 318"/>
                    <a:gd name="T4" fmla="*/ 132 w 198"/>
                    <a:gd name="T5" fmla="*/ 48 h 318"/>
                    <a:gd name="T6" fmla="*/ 198 w 198"/>
                    <a:gd name="T7" fmla="*/ 0 h 318"/>
                    <a:gd name="T8" fmla="*/ 180 w 198"/>
                    <a:gd name="T9" fmla="*/ 78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318"/>
                    <a:gd name="T17" fmla="*/ 198 w 198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318">
                      <a:moveTo>
                        <a:pt x="0" y="318"/>
                      </a:moveTo>
                      <a:lnTo>
                        <a:pt x="198" y="0"/>
                      </a:lnTo>
                      <a:lnTo>
                        <a:pt x="132" y="48"/>
                      </a:lnTo>
                      <a:lnTo>
                        <a:pt x="198" y="0"/>
                      </a:lnTo>
                      <a:lnTo>
                        <a:pt x="180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6" name="Freeform 827"/>
                <p:cNvSpPr>
                  <a:spLocks/>
                </p:cNvSpPr>
                <p:nvPr/>
              </p:nvSpPr>
              <p:spPr bwMode="auto">
                <a:xfrm>
                  <a:off x="2957" y="1721"/>
                  <a:ext cx="288" cy="378"/>
                </a:xfrm>
                <a:custGeom>
                  <a:avLst/>
                  <a:gdLst>
                    <a:gd name="T0" fmla="*/ 0 w 288"/>
                    <a:gd name="T1" fmla="*/ 378 h 378"/>
                    <a:gd name="T2" fmla="*/ 288 w 288"/>
                    <a:gd name="T3" fmla="*/ 0 h 378"/>
                    <a:gd name="T4" fmla="*/ 198 w 288"/>
                    <a:gd name="T5" fmla="*/ 48 h 378"/>
                    <a:gd name="T6" fmla="*/ 288 w 288"/>
                    <a:gd name="T7" fmla="*/ 0 h 378"/>
                    <a:gd name="T8" fmla="*/ 258 w 288"/>
                    <a:gd name="T9" fmla="*/ 96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378"/>
                    <a:gd name="T17" fmla="*/ 288 w 288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378">
                      <a:moveTo>
                        <a:pt x="0" y="378"/>
                      </a:moveTo>
                      <a:lnTo>
                        <a:pt x="288" y="0"/>
                      </a:lnTo>
                      <a:lnTo>
                        <a:pt x="198" y="48"/>
                      </a:lnTo>
                      <a:lnTo>
                        <a:pt x="288" y="0"/>
                      </a:lnTo>
                      <a:lnTo>
                        <a:pt x="258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7" name="Freeform 828"/>
                <p:cNvSpPr>
                  <a:spLocks/>
                </p:cNvSpPr>
                <p:nvPr/>
              </p:nvSpPr>
              <p:spPr bwMode="auto">
                <a:xfrm>
                  <a:off x="2879" y="2099"/>
                  <a:ext cx="78" cy="216"/>
                </a:xfrm>
                <a:custGeom>
                  <a:avLst/>
                  <a:gdLst>
                    <a:gd name="T0" fmla="*/ 78 w 78"/>
                    <a:gd name="T1" fmla="*/ 0 h 216"/>
                    <a:gd name="T2" fmla="*/ 0 w 78"/>
                    <a:gd name="T3" fmla="*/ 216 h 216"/>
                    <a:gd name="T4" fmla="*/ 36 w 78"/>
                    <a:gd name="T5" fmla="*/ 174 h 216"/>
                    <a:gd name="T6" fmla="*/ 0 w 78"/>
                    <a:gd name="T7" fmla="*/ 216 h 216"/>
                    <a:gd name="T8" fmla="*/ 0 w 78"/>
                    <a:gd name="T9" fmla="*/ 162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216"/>
                    <a:gd name="T17" fmla="*/ 78 w 78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216">
                      <a:moveTo>
                        <a:pt x="78" y="0"/>
                      </a:moveTo>
                      <a:lnTo>
                        <a:pt x="0" y="216"/>
                      </a:lnTo>
                      <a:lnTo>
                        <a:pt x="36" y="174"/>
                      </a:lnTo>
                      <a:lnTo>
                        <a:pt x="0" y="216"/>
                      </a:lnTo>
                      <a:lnTo>
                        <a:pt x="0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8" name="Freeform 829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78"/>
                </a:xfrm>
                <a:custGeom>
                  <a:avLst/>
                  <a:gdLst>
                    <a:gd name="T0" fmla="*/ 180 w 180"/>
                    <a:gd name="T1" fmla="*/ 0 h 78"/>
                    <a:gd name="T2" fmla="*/ 0 w 180"/>
                    <a:gd name="T3" fmla="*/ 78 h 78"/>
                    <a:gd name="T4" fmla="*/ 42 w 180"/>
                    <a:gd name="T5" fmla="*/ 78 h 78"/>
                    <a:gd name="T6" fmla="*/ 0 w 180"/>
                    <a:gd name="T7" fmla="*/ 78 h 78"/>
                    <a:gd name="T8" fmla="*/ 30 w 180"/>
                    <a:gd name="T9" fmla="*/ 4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78"/>
                    <a:gd name="T17" fmla="*/ 180 w 18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78">
                      <a:moveTo>
                        <a:pt x="180" y="0"/>
                      </a:moveTo>
                      <a:lnTo>
                        <a:pt x="0" y="78"/>
                      </a:lnTo>
                      <a:lnTo>
                        <a:pt x="42" y="78"/>
                      </a:lnTo>
                      <a:lnTo>
                        <a:pt x="0" y="78"/>
                      </a:lnTo>
                      <a:lnTo>
                        <a:pt x="3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59" name="Freeform 83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78" cy="474"/>
                </a:xfrm>
                <a:custGeom>
                  <a:avLst/>
                  <a:gdLst>
                    <a:gd name="T0" fmla="*/ 0 w 378"/>
                    <a:gd name="T1" fmla="*/ 0 h 474"/>
                    <a:gd name="T2" fmla="*/ 378 w 378"/>
                    <a:gd name="T3" fmla="*/ 474 h 474"/>
                    <a:gd name="T4" fmla="*/ 342 w 378"/>
                    <a:gd name="T5" fmla="*/ 348 h 474"/>
                    <a:gd name="T6" fmla="*/ 378 w 378"/>
                    <a:gd name="T7" fmla="*/ 474 h 474"/>
                    <a:gd name="T8" fmla="*/ 264 w 378"/>
                    <a:gd name="T9" fmla="*/ 408 h 4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474"/>
                    <a:gd name="T17" fmla="*/ 378 w 378"/>
                    <a:gd name="T18" fmla="*/ 474 h 4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474">
                      <a:moveTo>
                        <a:pt x="0" y="0"/>
                      </a:moveTo>
                      <a:lnTo>
                        <a:pt x="378" y="474"/>
                      </a:lnTo>
                      <a:lnTo>
                        <a:pt x="342" y="348"/>
                      </a:lnTo>
                      <a:lnTo>
                        <a:pt x="378" y="474"/>
                      </a:lnTo>
                      <a:lnTo>
                        <a:pt x="264" y="4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0" name="Freeform 831"/>
                <p:cNvSpPr>
                  <a:spLocks/>
                </p:cNvSpPr>
                <p:nvPr/>
              </p:nvSpPr>
              <p:spPr bwMode="auto">
                <a:xfrm>
                  <a:off x="2837" y="2009"/>
                  <a:ext cx="120" cy="90"/>
                </a:xfrm>
                <a:custGeom>
                  <a:avLst/>
                  <a:gdLst>
                    <a:gd name="T0" fmla="*/ 120 w 120"/>
                    <a:gd name="T1" fmla="*/ 90 h 90"/>
                    <a:gd name="T2" fmla="*/ 0 w 120"/>
                    <a:gd name="T3" fmla="*/ 0 h 90"/>
                    <a:gd name="T4" fmla="*/ 18 w 120"/>
                    <a:gd name="T5" fmla="*/ 30 h 90"/>
                    <a:gd name="T6" fmla="*/ 0 w 120"/>
                    <a:gd name="T7" fmla="*/ 0 h 90"/>
                    <a:gd name="T8" fmla="*/ 30 w 120"/>
                    <a:gd name="T9" fmla="*/ 12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90"/>
                    <a:gd name="T17" fmla="*/ 120 w 120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90">
                      <a:moveTo>
                        <a:pt x="120" y="90"/>
                      </a:moveTo>
                      <a:lnTo>
                        <a:pt x="0" y="0"/>
                      </a:lnTo>
                      <a:lnTo>
                        <a:pt x="18" y="30"/>
                      </a:lnTo>
                      <a:lnTo>
                        <a:pt x="0" y="0"/>
                      </a:lnTo>
                      <a:lnTo>
                        <a:pt x="3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1" name="Freeform 83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300"/>
                </a:xfrm>
                <a:custGeom>
                  <a:avLst/>
                  <a:gdLst>
                    <a:gd name="T0" fmla="*/ 0 w 252"/>
                    <a:gd name="T1" fmla="*/ 0 h 300"/>
                    <a:gd name="T2" fmla="*/ 252 w 252"/>
                    <a:gd name="T3" fmla="*/ 300 h 300"/>
                    <a:gd name="T4" fmla="*/ 228 w 252"/>
                    <a:gd name="T5" fmla="*/ 216 h 300"/>
                    <a:gd name="T6" fmla="*/ 252 w 252"/>
                    <a:gd name="T7" fmla="*/ 300 h 300"/>
                    <a:gd name="T8" fmla="*/ 180 w 252"/>
                    <a:gd name="T9" fmla="*/ 258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300"/>
                    <a:gd name="T17" fmla="*/ 252 w 252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300">
                      <a:moveTo>
                        <a:pt x="0" y="0"/>
                      </a:moveTo>
                      <a:lnTo>
                        <a:pt x="252" y="300"/>
                      </a:lnTo>
                      <a:lnTo>
                        <a:pt x="228" y="216"/>
                      </a:lnTo>
                      <a:lnTo>
                        <a:pt x="252" y="300"/>
                      </a:lnTo>
                      <a:lnTo>
                        <a:pt x="180" y="25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2" name="Freeform 833"/>
                <p:cNvSpPr>
                  <a:spLocks/>
                </p:cNvSpPr>
                <p:nvPr/>
              </p:nvSpPr>
              <p:spPr bwMode="auto">
                <a:xfrm>
                  <a:off x="2927" y="2057"/>
                  <a:ext cx="30" cy="42"/>
                </a:xfrm>
                <a:custGeom>
                  <a:avLst/>
                  <a:gdLst>
                    <a:gd name="T0" fmla="*/ 30 w 30"/>
                    <a:gd name="T1" fmla="*/ 42 h 42"/>
                    <a:gd name="T2" fmla="*/ 0 w 30"/>
                    <a:gd name="T3" fmla="*/ 0 h 42"/>
                    <a:gd name="T4" fmla="*/ 0 w 30"/>
                    <a:gd name="T5" fmla="*/ 12 h 42"/>
                    <a:gd name="T6" fmla="*/ 0 w 30"/>
                    <a:gd name="T7" fmla="*/ 0 h 42"/>
                    <a:gd name="T8" fmla="*/ 6 w 30"/>
                    <a:gd name="T9" fmla="*/ 6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42"/>
                    <a:gd name="T17" fmla="*/ 30 w 30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42">
                      <a:moveTo>
                        <a:pt x="30" y="42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3" name="Freeform 834"/>
                <p:cNvSpPr>
                  <a:spLocks/>
                </p:cNvSpPr>
                <p:nvPr/>
              </p:nvSpPr>
              <p:spPr bwMode="auto">
                <a:xfrm>
                  <a:off x="2957" y="1985"/>
                  <a:ext cx="24" cy="114"/>
                </a:xfrm>
                <a:custGeom>
                  <a:avLst/>
                  <a:gdLst>
                    <a:gd name="T0" fmla="*/ 0 w 24"/>
                    <a:gd name="T1" fmla="*/ 114 h 114"/>
                    <a:gd name="T2" fmla="*/ 18 w 24"/>
                    <a:gd name="T3" fmla="*/ 0 h 114"/>
                    <a:gd name="T4" fmla="*/ 6 w 24"/>
                    <a:gd name="T5" fmla="*/ 18 h 114"/>
                    <a:gd name="T6" fmla="*/ 18 w 24"/>
                    <a:gd name="T7" fmla="*/ 0 h 114"/>
                    <a:gd name="T8" fmla="*/ 24 w 24"/>
                    <a:gd name="T9" fmla="*/ 24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114"/>
                    <a:gd name="T17" fmla="*/ 24 w 24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114">
                      <a:moveTo>
                        <a:pt x="0" y="114"/>
                      </a:moveTo>
                      <a:lnTo>
                        <a:pt x="18" y="0"/>
                      </a:lnTo>
                      <a:lnTo>
                        <a:pt x="6" y="18"/>
                      </a:lnTo>
                      <a:lnTo>
                        <a:pt x="18" y="0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4" name="Freeform 835"/>
                <p:cNvSpPr>
                  <a:spLocks/>
                </p:cNvSpPr>
                <p:nvPr/>
              </p:nvSpPr>
              <p:spPr bwMode="auto">
                <a:xfrm>
                  <a:off x="2915" y="2099"/>
                  <a:ext cx="42" cy="210"/>
                </a:xfrm>
                <a:custGeom>
                  <a:avLst/>
                  <a:gdLst>
                    <a:gd name="T0" fmla="*/ 42 w 42"/>
                    <a:gd name="T1" fmla="*/ 0 h 210"/>
                    <a:gd name="T2" fmla="*/ 12 w 42"/>
                    <a:gd name="T3" fmla="*/ 210 h 210"/>
                    <a:gd name="T4" fmla="*/ 36 w 42"/>
                    <a:gd name="T5" fmla="*/ 168 h 210"/>
                    <a:gd name="T6" fmla="*/ 12 w 42"/>
                    <a:gd name="T7" fmla="*/ 210 h 210"/>
                    <a:gd name="T8" fmla="*/ 0 w 42"/>
                    <a:gd name="T9" fmla="*/ 168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10"/>
                    <a:gd name="T17" fmla="*/ 42 w 42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10">
                      <a:moveTo>
                        <a:pt x="42" y="0"/>
                      </a:moveTo>
                      <a:lnTo>
                        <a:pt x="12" y="210"/>
                      </a:lnTo>
                      <a:lnTo>
                        <a:pt x="36" y="168"/>
                      </a:lnTo>
                      <a:lnTo>
                        <a:pt x="12" y="210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5" name="Freeform 836"/>
                <p:cNvSpPr>
                  <a:spLocks/>
                </p:cNvSpPr>
                <p:nvPr/>
              </p:nvSpPr>
              <p:spPr bwMode="auto">
                <a:xfrm>
                  <a:off x="2837" y="2081"/>
                  <a:ext cx="120" cy="18"/>
                </a:xfrm>
                <a:custGeom>
                  <a:avLst/>
                  <a:gdLst>
                    <a:gd name="T0" fmla="*/ 120 w 120"/>
                    <a:gd name="T1" fmla="*/ 18 h 18"/>
                    <a:gd name="T2" fmla="*/ 0 w 120"/>
                    <a:gd name="T3" fmla="*/ 12 h 18"/>
                    <a:gd name="T4" fmla="*/ 24 w 120"/>
                    <a:gd name="T5" fmla="*/ 18 h 18"/>
                    <a:gd name="T6" fmla="*/ 0 w 120"/>
                    <a:gd name="T7" fmla="*/ 12 h 18"/>
                    <a:gd name="T8" fmla="*/ 24 w 120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18"/>
                    <a:gd name="T17" fmla="*/ 120 w 12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18">
                      <a:moveTo>
                        <a:pt x="120" y="18"/>
                      </a:moveTo>
                      <a:lnTo>
                        <a:pt x="0" y="12"/>
                      </a:lnTo>
                      <a:lnTo>
                        <a:pt x="24" y="18"/>
                      </a:lnTo>
                      <a:lnTo>
                        <a:pt x="0" y="12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6" name="Freeform 837"/>
                <p:cNvSpPr>
                  <a:spLocks/>
                </p:cNvSpPr>
                <p:nvPr/>
              </p:nvSpPr>
              <p:spPr bwMode="auto">
                <a:xfrm>
                  <a:off x="2957" y="1961"/>
                  <a:ext cx="420" cy="138"/>
                </a:xfrm>
                <a:custGeom>
                  <a:avLst/>
                  <a:gdLst>
                    <a:gd name="T0" fmla="*/ 0 w 420"/>
                    <a:gd name="T1" fmla="*/ 138 h 138"/>
                    <a:gd name="T2" fmla="*/ 420 w 420"/>
                    <a:gd name="T3" fmla="*/ 6 h 138"/>
                    <a:gd name="T4" fmla="*/ 324 w 420"/>
                    <a:gd name="T5" fmla="*/ 0 h 138"/>
                    <a:gd name="T6" fmla="*/ 420 w 420"/>
                    <a:gd name="T7" fmla="*/ 6 h 138"/>
                    <a:gd name="T8" fmla="*/ 348 w 420"/>
                    <a:gd name="T9" fmla="*/ 66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0"/>
                    <a:gd name="T16" fmla="*/ 0 h 138"/>
                    <a:gd name="T17" fmla="*/ 420 w 420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0" h="138">
                      <a:moveTo>
                        <a:pt x="0" y="138"/>
                      </a:moveTo>
                      <a:lnTo>
                        <a:pt x="420" y="6"/>
                      </a:lnTo>
                      <a:lnTo>
                        <a:pt x="324" y="0"/>
                      </a:lnTo>
                      <a:lnTo>
                        <a:pt x="420" y="6"/>
                      </a:lnTo>
                      <a:lnTo>
                        <a:pt x="348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7" name="Freeform 838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24" cy="96"/>
                </a:xfrm>
                <a:custGeom>
                  <a:avLst/>
                  <a:gdLst>
                    <a:gd name="T0" fmla="*/ 0 w 24"/>
                    <a:gd name="T1" fmla="*/ 96 h 96"/>
                    <a:gd name="T2" fmla="*/ 24 w 24"/>
                    <a:gd name="T3" fmla="*/ 0 h 96"/>
                    <a:gd name="T4" fmla="*/ 12 w 24"/>
                    <a:gd name="T5" fmla="*/ 18 h 96"/>
                    <a:gd name="T6" fmla="*/ 24 w 24"/>
                    <a:gd name="T7" fmla="*/ 0 h 96"/>
                    <a:gd name="T8" fmla="*/ 24 w 24"/>
                    <a:gd name="T9" fmla="*/ 24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96"/>
                    <a:gd name="T17" fmla="*/ 24 w 2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96">
                      <a:moveTo>
                        <a:pt x="0" y="96"/>
                      </a:moveTo>
                      <a:lnTo>
                        <a:pt x="24" y="0"/>
                      </a:lnTo>
                      <a:lnTo>
                        <a:pt x="12" y="18"/>
                      </a:lnTo>
                      <a:lnTo>
                        <a:pt x="24" y="0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8" name="Freeform 839"/>
                <p:cNvSpPr>
                  <a:spLocks/>
                </p:cNvSpPr>
                <p:nvPr/>
              </p:nvSpPr>
              <p:spPr bwMode="auto">
                <a:xfrm>
                  <a:off x="2957" y="1547"/>
                  <a:ext cx="162" cy="552"/>
                </a:xfrm>
                <a:custGeom>
                  <a:avLst/>
                  <a:gdLst>
                    <a:gd name="T0" fmla="*/ 0 w 162"/>
                    <a:gd name="T1" fmla="*/ 552 h 552"/>
                    <a:gd name="T2" fmla="*/ 144 w 162"/>
                    <a:gd name="T3" fmla="*/ 0 h 552"/>
                    <a:gd name="T4" fmla="*/ 72 w 162"/>
                    <a:gd name="T5" fmla="*/ 102 h 552"/>
                    <a:gd name="T6" fmla="*/ 144 w 162"/>
                    <a:gd name="T7" fmla="*/ 0 h 552"/>
                    <a:gd name="T8" fmla="*/ 162 w 162"/>
                    <a:gd name="T9" fmla="*/ 126 h 5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552"/>
                    <a:gd name="T17" fmla="*/ 162 w 162"/>
                    <a:gd name="T18" fmla="*/ 552 h 5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552">
                      <a:moveTo>
                        <a:pt x="0" y="552"/>
                      </a:moveTo>
                      <a:lnTo>
                        <a:pt x="144" y="0"/>
                      </a:lnTo>
                      <a:lnTo>
                        <a:pt x="72" y="102"/>
                      </a:lnTo>
                      <a:lnTo>
                        <a:pt x="144" y="0"/>
                      </a:lnTo>
                      <a:lnTo>
                        <a:pt x="162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69" name="Freeform 840"/>
                <p:cNvSpPr>
                  <a:spLocks/>
                </p:cNvSpPr>
                <p:nvPr/>
              </p:nvSpPr>
              <p:spPr bwMode="auto">
                <a:xfrm>
                  <a:off x="2957" y="1631"/>
                  <a:ext cx="102" cy="468"/>
                </a:xfrm>
                <a:custGeom>
                  <a:avLst/>
                  <a:gdLst>
                    <a:gd name="T0" fmla="*/ 0 w 102"/>
                    <a:gd name="T1" fmla="*/ 468 h 468"/>
                    <a:gd name="T2" fmla="*/ 78 w 102"/>
                    <a:gd name="T3" fmla="*/ 0 h 468"/>
                    <a:gd name="T4" fmla="*/ 24 w 102"/>
                    <a:gd name="T5" fmla="*/ 90 h 468"/>
                    <a:gd name="T6" fmla="*/ 78 w 102"/>
                    <a:gd name="T7" fmla="*/ 0 h 468"/>
                    <a:gd name="T8" fmla="*/ 102 w 102"/>
                    <a:gd name="T9" fmla="*/ 102 h 4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468"/>
                    <a:gd name="T17" fmla="*/ 102 w 102"/>
                    <a:gd name="T18" fmla="*/ 468 h 4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468">
                      <a:moveTo>
                        <a:pt x="0" y="468"/>
                      </a:moveTo>
                      <a:lnTo>
                        <a:pt x="78" y="0"/>
                      </a:lnTo>
                      <a:lnTo>
                        <a:pt x="24" y="90"/>
                      </a:lnTo>
                      <a:lnTo>
                        <a:pt x="78" y="0"/>
                      </a:lnTo>
                      <a:lnTo>
                        <a:pt x="102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0" name="Freeform 841"/>
                <p:cNvSpPr>
                  <a:spLocks/>
                </p:cNvSpPr>
                <p:nvPr/>
              </p:nvSpPr>
              <p:spPr bwMode="auto">
                <a:xfrm>
                  <a:off x="2957" y="1847"/>
                  <a:ext cx="96" cy="252"/>
                </a:xfrm>
                <a:custGeom>
                  <a:avLst/>
                  <a:gdLst>
                    <a:gd name="T0" fmla="*/ 0 w 96"/>
                    <a:gd name="T1" fmla="*/ 252 h 252"/>
                    <a:gd name="T2" fmla="*/ 96 w 96"/>
                    <a:gd name="T3" fmla="*/ 0 h 252"/>
                    <a:gd name="T4" fmla="*/ 60 w 96"/>
                    <a:gd name="T5" fmla="*/ 42 h 252"/>
                    <a:gd name="T6" fmla="*/ 96 w 96"/>
                    <a:gd name="T7" fmla="*/ 0 h 252"/>
                    <a:gd name="T8" fmla="*/ 96 w 96"/>
                    <a:gd name="T9" fmla="*/ 60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252"/>
                    <a:gd name="T17" fmla="*/ 96 w 96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252">
                      <a:moveTo>
                        <a:pt x="0" y="252"/>
                      </a:moveTo>
                      <a:lnTo>
                        <a:pt x="96" y="0"/>
                      </a:lnTo>
                      <a:lnTo>
                        <a:pt x="60" y="42"/>
                      </a:lnTo>
                      <a:lnTo>
                        <a:pt x="96" y="0"/>
                      </a:lnTo>
                      <a:lnTo>
                        <a:pt x="96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1" name="Freeform 842"/>
                <p:cNvSpPr>
                  <a:spLocks/>
                </p:cNvSpPr>
                <p:nvPr/>
              </p:nvSpPr>
              <p:spPr bwMode="auto">
                <a:xfrm>
                  <a:off x="2957" y="1553"/>
                  <a:ext cx="186" cy="546"/>
                </a:xfrm>
                <a:custGeom>
                  <a:avLst/>
                  <a:gdLst>
                    <a:gd name="T0" fmla="*/ 0 w 186"/>
                    <a:gd name="T1" fmla="*/ 546 h 546"/>
                    <a:gd name="T2" fmla="*/ 180 w 186"/>
                    <a:gd name="T3" fmla="*/ 0 h 546"/>
                    <a:gd name="T4" fmla="*/ 96 w 186"/>
                    <a:gd name="T5" fmla="*/ 90 h 546"/>
                    <a:gd name="T6" fmla="*/ 180 w 186"/>
                    <a:gd name="T7" fmla="*/ 0 h 546"/>
                    <a:gd name="T8" fmla="*/ 186 w 186"/>
                    <a:gd name="T9" fmla="*/ 120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546"/>
                    <a:gd name="T17" fmla="*/ 186 w 186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546">
                      <a:moveTo>
                        <a:pt x="0" y="546"/>
                      </a:moveTo>
                      <a:lnTo>
                        <a:pt x="180" y="0"/>
                      </a:lnTo>
                      <a:lnTo>
                        <a:pt x="96" y="90"/>
                      </a:lnTo>
                      <a:lnTo>
                        <a:pt x="180" y="0"/>
                      </a:lnTo>
                      <a:lnTo>
                        <a:pt x="186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2" name="Freeform 843"/>
                <p:cNvSpPr>
                  <a:spLocks/>
                </p:cNvSpPr>
                <p:nvPr/>
              </p:nvSpPr>
              <p:spPr bwMode="auto">
                <a:xfrm>
                  <a:off x="2669" y="2099"/>
                  <a:ext cx="288" cy="276"/>
                </a:xfrm>
                <a:custGeom>
                  <a:avLst/>
                  <a:gdLst>
                    <a:gd name="T0" fmla="*/ 288 w 288"/>
                    <a:gd name="T1" fmla="*/ 0 h 276"/>
                    <a:gd name="T2" fmla="*/ 0 w 288"/>
                    <a:gd name="T3" fmla="*/ 276 h 276"/>
                    <a:gd name="T4" fmla="*/ 78 w 288"/>
                    <a:gd name="T5" fmla="*/ 246 h 276"/>
                    <a:gd name="T6" fmla="*/ 0 w 288"/>
                    <a:gd name="T7" fmla="*/ 276 h 276"/>
                    <a:gd name="T8" fmla="*/ 36 w 288"/>
                    <a:gd name="T9" fmla="*/ 198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276"/>
                    <a:gd name="T17" fmla="*/ 288 w 28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276">
                      <a:moveTo>
                        <a:pt x="288" y="0"/>
                      </a:moveTo>
                      <a:lnTo>
                        <a:pt x="0" y="276"/>
                      </a:lnTo>
                      <a:lnTo>
                        <a:pt x="78" y="246"/>
                      </a:lnTo>
                      <a:lnTo>
                        <a:pt x="0" y="276"/>
                      </a:lnTo>
                      <a:lnTo>
                        <a:pt x="36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3" name="Freeform 844"/>
                <p:cNvSpPr>
                  <a:spLocks/>
                </p:cNvSpPr>
                <p:nvPr/>
              </p:nvSpPr>
              <p:spPr bwMode="auto">
                <a:xfrm>
                  <a:off x="2957" y="1817"/>
                  <a:ext cx="114" cy="282"/>
                </a:xfrm>
                <a:custGeom>
                  <a:avLst/>
                  <a:gdLst>
                    <a:gd name="T0" fmla="*/ 0 w 114"/>
                    <a:gd name="T1" fmla="*/ 282 h 282"/>
                    <a:gd name="T2" fmla="*/ 114 w 114"/>
                    <a:gd name="T3" fmla="*/ 0 h 282"/>
                    <a:gd name="T4" fmla="*/ 72 w 114"/>
                    <a:gd name="T5" fmla="*/ 48 h 282"/>
                    <a:gd name="T6" fmla="*/ 114 w 114"/>
                    <a:gd name="T7" fmla="*/ 0 h 282"/>
                    <a:gd name="T8" fmla="*/ 114 w 114"/>
                    <a:gd name="T9" fmla="*/ 66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282"/>
                    <a:gd name="T17" fmla="*/ 114 w 114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282">
                      <a:moveTo>
                        <a:pt x="0" y="282"/>
                      </a:moveTo>
                      <a:lnTo>
                        <a:pt x="114" y="0"/>
                      </a:lnTo>
                      <a:lnTo>
                        <a:pt x="72" y="48"/>
                      </a:lnTo>
                      <a:lnTo>
                        <a:pt x="114" y="0"/>
                      </a:lnTo>
                      <a:lnTo>
                        <a:pt x="114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4" name="Freeform 84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" cy="60"/>
                </a:xfrm>
                <a:custGeom>
                  <a:avLst/>
                  <a:gdLst>
                    <a:gd name="T0" fmla="*/ 0 w 48"/>
                    <a:gd name="T1" fmla="*/ 0 h 60"/>
                    <a:gd name="T2" fmla="*/ 48 w 48"/>
                    <a:gd name="T3" fmla="*/ 60 h 60"/>
                    <a:gd name="T4" fmla="*/ 42 w 48"/>
                    <a:gd name="T5" fmla="*/ 42 h 60"/>
                    <a:gd name="T6" fmla="*/ 48 w 48"/>
                    <a:gd name="T7" fmla="*/ 60 h 60"/>
                    <a:gd name="T8" fmla="*/ 30 w 48"/>
                    <a:gd name="T9" fmla="*/ 48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60"/>
                    <a:gd name="T17" fmla="*/ 48 w 48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60">
                      <a:moveTo>
                        <a:pt x="0" y="0"/>
                      </a:moveTo>
                      <a:lnTo>
                        <a:pt x="48" y="60"/>
                      </a:lnTo>
                      <a:lnTo>
                        <a:pt x="42" y="42"/>
                      </a:lnTo>
                      <a:lnTo>
                        <a:pt x="48" y="60"/>
                      </a:lnTo>
                      <a:lnTo>
                        <a:pt x="3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5" name="Freeform 84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56" cy="186"/>
                </a:xfrm>
                <a:custGeom>
                  <a:avLst/>
                  <a:gdLst>
                    <a:gd name="T0" fmla="*/ 0 w 456"/>
                    <a:gd name="T1" fmla="*/ 0 h 186"/>
                    <a:gd name="T2" fmla="*/ 456 w 456"/>
                    <a:gd name="T3" fmla="*/ 186 h 186"/>
                    <a:gd name="T4" fmla="*/ 378 w 456"/>
                    <a:gd name="T5" fmla="*/ 114 h 186"/>
                    <a:gd name="T6" fmla="*/ 456 w 456"/>
                    <a:gd name="T7" fmla="*/ 186 h 186"/>
                    <a:gd name="T8" fmla="*/ 348 w 456"/>
                    <a:gd name="T9" fmla="*/ 186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6"/>
                    <a:gd name="T16" fmla="*/ 0 h 186"/>
                    <a:gd name="T17" fmla="*/ 456 w 45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6" h="186">
                      <a:moveTo>
                        <a:pt x="0" y="0"/>
                      </a:moveTo>
                      <a:lnTo>
                        <a:pt x="456" y="186"/>
                      </a:lnTo>
                      <a:lnTo>
                        <a:pt x="378" y="114"/>
                      </a:lnTo>
                      <a:lnTo>
                        <a:pt x="456" y="186"/>
                      </a:lnTo>
                      <a:lnTo>
                        <a:pt x="348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6" name="Freeform 847"/>
                <p:cNvSpPr>
                  <a:spLocks/>
                </p:cNvSpPr>
                <p:nvPr/>
              </p:nvSpPr>
              <p:spPr bwMode="auto">
                <a:xfrm>
                  <a:off x="2957" y="1505"/>
                  <a:ext cx="246" cy="594"/>
                </a:xfrm>
                <a:custGeom>
                  <a:avLst/>
                  <a:gdLst>
                    <a:gd name="T0" fmla="*/ 0 w 246"/>
                    <a:gd name="T1" fmla="*/ 594 h 594"/>
                    <a:gd name="T2" fmla="*/ 246 w 246"/>
                    <a:gd name="T3" fmla="*/ 0 h 594"/>
                    <a:gd name="T4" fmla="*/ 150 w 246"/>
                    <a:gd name="T5" fmla="*/ 96 h 594"/>
                    <a:gd name="T6" fmla="*/ 246 w 246"/>
                    <a:gd name="T7" fmla="*/ 0 h 594"/>
                    <a:gd name="T8" fmla="*/ 246 w 246"/>
                    <a:gd name="T9" fmla="*/ 138 h 5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594"/>
                    <a:gd name="T17" fmla="*/ 246 w 246"/>
                    <a:gd name="T18" fmla="*/ 594 h 5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594">
                      <a:moveTo>
                        <a:pt x="0" y="594"/>
                      </a:moveTo>
                      <a:lnTo>
                        <a:pt x="246" y="0"/>
                      </a:lnTo>
                      <a:lnTo>
                        <a:pt x="150" y="96"/>
                      </a:lnTo>
                      <a:lnTo>
                        <a:pt x="246" y="0"/>
                      </a:lnTo>
                      <a:lnTo>
                        <a:pt x="246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7" name="Freeform 84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20" cy="264"/>
                </a:xfrm>
                <a:custGeom>
                  <a:avLst/>
                  <a:gdLst>
                    <a:gd name="T0" fmla="*/ 0 w 120"/>
                    <a:gd name="T1" fmla="*/ 0 h 264"/>
                    <a:gd name="T2" fmla="*/ 120 w 120"/>
                    <a:gd name="T3" fmla="*/ 264 h 264"/>
                    <a:gd name="T4" fmla="*/ 120 w 120"/>
                    <a:gd name="T5" fmla="*/ 198 h 264"/>
                    <a:gd name="T6" fmla="*/ 120 w 120"/>
                    <a:gd name="T7" fmla="*/ 264 h 264"/>
                    <a:gd name="T8" fmla="*/ 78 w 120"/>
                    <a:gd name="T9" fmla="*/ 216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264"/>
                    <a:gd name="T17" fmla="*/ 120 w 120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264">
                      <a:moveTo>
                        <a:pt x="0" y="0"/>
                      </a:moveTo>
                      <a:lnTo>
                        <a:pt x="120" y="264"/>
                      </a:lnTo>
                      <a:lnTo>
                        <a:pt x="120" y="198"/>
                      </a:lnTo>
                      <a:lnTo>
                        <a:pt x="120" y="264"/>
                      </a:lnTo>
                      <a:lnTo>
                        <a:pt x="78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8" name="Freeform 84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44" cy="264"/>
                </a:xfrm>
                <a:custGeom>
                  <a:avLst/>
                  <a:gdLst>
                    <a:gd name="T0" fmla="*/ 0 w 744"/>
                    <a:gd name="T1" fmla="*/ 0 h 264"/>
                    <a:gd name="T2" fmla="*/ 744 w 744"/>
                    <a:gd name="T3" fmla="*/ 252 h 264"/>
                    <a:gd name="T4" fmla="*/ 618 w 744"/>
                    <a:gd name="T5" fmla="*/ 144 h 264"/>
                    <a:gd name="T6" fmla="*/ 744 w 744"/>
                    <a:gd name="T7" fmla="*/ 252 h 264"/>
                    <a:gd name="T8" fmla="*/ 576 w 744"/>
                    <a:gd name="T9" fmla="*/ 264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4"/>
                    <a:gd name="T16" fmla="*/ 0 h 264"/>
                    <a:gd name="T17" fmla="*/ 744 w 744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4" h="264">
                      <a:moveTo>
                        <a:pt x="0" y="0"/>
                      </a:moveTo>
                      <a:lnTo>
                        <a:pt x="744" y="252"/>
                      </a:lnTo>
                      <a:lnTo>
                        <a:pt x="618" y="144"/>
                      </a:lnTo>
                      <a:lnTo>
                        <a:pt x="744" y="252"/>
                      </a:lnTo>
                      <a:lnTo>
                        <a:pt x="576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79" name="Freeform 850"/>
                <p:cNvSpPr>
                  <a:spLocks/>
                </p:cNvSpPr>
                <p:nvPr/>
              </p:nvSpPr>
              <p:spPr bwMode="auto">
                <a:xfrm>
                  <a:off x="2957" y="1847"/>
                  <a:ext cx="90" cy="252"/>
                </a:xfrm>
                <a:custGeom>
                  <a:avLst/>
                  <a:gdLst>
                    <a:gd name="T0" fmla="*/ 0 w 90"/>
                    <a:gd name="T1" fmla="*/ 252 h 252"/>
                    <a:gd name="T2" fmla="*/ 84 w 90"/>
                    <a:gd name="T3" fmla="*/ 0 h 252"/>
                    <a:gd name="T4" fmla="*/ 48 w 90"/>
                    <a:gd name="T5" fmla="*/ 42 h 252"/>
                    <a:gd name="T6" fmla="*/ 84 w 90"/>
                    <a:gd name="T7" fmla="*/ 0 h 252"/>
                    <a:gd name="T8" fmla="*/ 90 w 90"/>
                    <a:gd name="T9" fmla="*/ 54 h 2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52"/>
                    <a:gd name="T17" fmla="*/ 90 w 90"/>
                    <a:gd name="T18" fmla="*/ 252 h 2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52">
                      <a:moveTo>
                        <a:pt x="0" y="252"/>
                      </a:moveTo>
                      <a:lnTo>
                        <a:pt x="84" y="0"/>
                      </a:lnTo>
                      <a:lnTo>
                        <a:pt x="48" y="42"/>
                      </a:lnTo>
                      <a:lnTo>
                        <a:pt x="84" y="0"/>
                      </a:lnTo>
                      <a:lnTo>
                        <a:pt x="90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0" name="Freeform 851"/>
                <p:cNvSpPr>
                  <a:spLocks/>
                </p:cNvSpPr>
                <p:nvPr/>
              </p:nvSpPr>
              <p:spPr bwMode="auto">
                <a:xfrm>
                  <a:off x="2957" y="2081"/>
                  <a:ext cx="378" cy="60"/>
                </a:xfrm>
                <a:custGeom>
                  <a:avLst/>
                  <a:gdLst>
                    <a:gd name="T0" fmla="*/ 0 w 378"/>
                    <a:gd name="T1" fmla="*/ 18 h 60"/>
                    <a:gd name="T2" fmla="*/ 378 w 378"/>
                    <a:gd name="T3" fmla="*/ 36 h 60"/>
                    <a:gd name="T4" fmla="*/ 300 w 378"/>
                    <a:gd name="T5" fmla="*/ 0 h 60"/>
                    <a:gd name="T6" fmla="*/ 378 w 378"/>
                    <a:gd name="T7" fmla="*/ 36 h 60"/>
                    <a:gd name="T8" fmla="*/ 300 w 378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60"/>
                    <a:gd name="T17" fmla="*/ 378 w 378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60">
                      <a:moveTo>
                        <a:pt x="0" y="18"/>
                      </a:moveTo>
                      <a:lnTo>
                        <a:pt x="378" y="36"/>
                      </a:lnTo>
                      <a:lnTo>
                        <a:pt x="300" y="0"/>
                      </a:lnTo>
                      <a:lnTo>
                        <a:pt x="378" y="36"/>
                      </a:lnTo>
                      <a:lnTo>
                        <a:pt x="300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1" name="Freeform 85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04" cy="540"/>
                </a:xfrm>
                <a:custGeom>
                  <a:avLst/>
                  <a:gdLst>
                    <a:gd name="T0" fmla="*/ 0 w 204"/>
                    <a:gd name="T1" fmla="*/ 0 h 540"/>
                    <a:gd name="T2" fmla="*/ 198 w 204"/>
                    <a:gd name="T3" fmla="*/ 540 h 540"/>
                    <a:gd name="T4" fmla="*/ 204 w 204"/>
                    <a:gd name="T5" fmla="*/ 414 h 540"/>
                    <a:gd name="T6" fmla="*/ 198 w 204"/>
                    <a:gd name="T7" fmla="*/ 540 h 540"/>
                    <a:gd name="T8" fmla="*/ 114 w 204"/>
                    <a:gd name="T9" fmla="*/ 450 h 5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540"/>
                    <a:gd name="T17" fmla="*/ 204 w 204"/>
                    <a:gd name="T18" fmla="*/ 540 h 5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540">
                      <a:moveTo>
                        <a:pt x="0" y="0"/>
                      </a:moveTo>
                      <a:lnTo>
                        <a:pt x="198" y="540"/>
                      </a:lnTo>
                      <a:lnTo>
                        <a:pt x="204" y="414"/>
                      </a:lnTo>
                      <a:lnTo>
                        <a:pt x="198" y="540"/>
                      </a:lnTo>
                      <a:lnTo>
                        <a:pt x="114" y="4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2" name="Freeform 853"/>
                <p:cNvSpPr>
                  <a:spLocks/>
                </p:cNvSpPr>
                <p:nvPr/>
              </p:nvSpPr>
              <p:spPr bwMode="auto">
                <a:xfrm>
                  <a:off x="2951" y="2099"/>
                  <a:ext cx="42" cy="228"/>
                </a:xfrm>
                <a:custGeom>
                  <a:avLst/>
                  <a:gdLst>
                    <a:gd name="T0" fmla="*/ 6 w 42"/>
                    <a:gd name="T1" fmla="*/ 0 h 228"/>
                    <a:gd name="T2" fmla="*/ 24 w 42"/>
                    <a:gd name="T3" fmla="*/ 228 h 228"/>
                    <a:gd name="T4" fmla="*/ 42 w 42"/>
                    <a:gd name="T5" fmla="*/ 180 h 228"/>
                    <a:gd name="T6" fmla="*/ 24 w 42"/>
                    <a:gd name="T7" fmla="*/ 228 h 228"/>
                    <a:gd name="T8" fmla="*/ 0 w 42"/>
                    <a:gd name="T9" fmla="*/ 18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28"/>
                    <a:gd name="T17" fmla="*/ 42 w 42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28">
                      <a:moveTo>
                        <a:pt x="6" y="0"/>
                      </a:moveTo>
                      <a:lnTo>
                        <a:pt x="24" y="228"/>
                      </a:lnTo>
                      <a:lnTo>
                        <a:pt x="42" y="180"/>
                      </a:lnTo>
                      <a:lnTo>
                        <a:pt x="24" y="228"/>
                      </a:lnTo>
                      <a:lnTo>
                        <a:pt x="0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3" name="Freeform 854"/>
                <p:cNvSpPr>
                  <a:spLocks/>
                </p:cNvSpPr>
                <p:nvPr/>
              </p:nvSpPr>
              <p:spPr bwMode="auto">
                <a:xfrm>
                  <a:off x="2441" y="1757"/>
                  <a:ext cx="516" cy="342"/>
                </a:xfrm>
                <a:custGeom>
                  <a:avLst/>
                  <a:gdLst>
                    <a:gd name="T0" fmla="*/ 516 w 516"/>
                    <a:gd name="T1" fmla="*/ 342 h 342"/>
                    <a:gd name="T2" fmla="*/ 0 w 516"/>
                    <a:gd name="T3" fmla="*/ 0 h 342"/>
                    <a:gd name="T4" fmla="*/ 72 w 516"/>
                    <a:gd name="T5" fmla="*/ 108 h 342"/>
                    <a:gd name="T6" fmla="*/ 0 w 516"/>
                    <a:gd name="T7" fmla="*/ 0 h 342"/>
                    <a:gd name="T8" fmla="*/ 126 w 516"/>
                    <a:gd name="T9" fmla="*/ 24 h 3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342"/>
                    <a:gd name="T17" fmla="*/ 516 w 516"/>
                    <a:gd name="T18" fmla="*/ 342 h 3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342">
                      <a:moveTo>
                        <a:pt x="516" y="342"/>
                      </a:moveTo>
                      <a:lnTo>
                        <a:pt x="0" y="0"/>
                      </a:lnTo>
                      <a:lnTo>
                        <a:pt x="72" y="108"/>
                      </a:lnTo>
                      <a:lnTo>
                        <a:pt x="0" y="0"/>
                      </a:lnTo>
                      <a:lnTo>
                        <a:pt x="12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4" name="Freeform 855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450" cy="96"/>
                </a:xfrm>
                <a:custGeom>
                  <a:avLst/>
                  <a:gdLst>
                    <a:gd name="T0" fmla="*/ 0 w 450"/>
                    <a:gd name="T1" fmla="*/ 96 h 96"/>
                    <a:gd name="T2" fmla="*/ 450 w 450"/>
                    <a:gd name="T3" fmla="*/ 18 h 96"/>
                    <a:gd name="T4" fmla="*/ 354 w 450"/>
                    <a:gd name="T5" fmla="*/ 0 h 96"/>
                    <a:gd name="T6" fmla="*/ 450 w 450"/>
                    <a:gd name="T7" fmla="*/ 18 h 96"/>
                    <a:gd name="T8" fmla="*/ 366 w 45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0"/>
                    <a:gd name="T16" fmla="*/ 0 h 96"/>
                    <a:gd name="T17" fmla="*/ 450 w 45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0" h="96">
                      <a:moveTo>
                        <a:pt x="0" y="96"/>
                      </a:moveTo>
                      <a:lnTo>
                        <a:pt x="450" y="18"/>
                      </a:lnTo>
                      <a:lnTo>
                        <a:pt x="354" y="0"/>
                      </a:lnTo>
                      <a:lnTo>
                        <a:pt x="450" y="18"/>
                      </a:lnTo>
                      <a:lnTo>
                        <a:pt x="366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5" name="Freeform 856"/>
                <p:cNvSpPr>
                  <a:spLocks/>
                </p:cNvSpPr>
                <p:nvPr/>
              </p:nvSpPr>
              <p:spPr bwMode="auto">
                <a:xfrm>
                  <a:off x="2621" y="1355"/>
                  <a:ext cx="336" cy="744"/>
                </a:xfrm>
                <a:custGeom>
                  <a:avLst/>
                  <a:gdLst>
                    <a:gd name="T0" fmla="*/ 336 w 336"/>
                    <a:gd name="T1" fmla="*/ 744 h 744"/>
                    <a:gd name="T2" fmla="*/ 0 w 336"/>
                    <a:gd name="T3" fmla="*/ 0 h 744"/>
                    <a:gd name="T4" fmla="*/ 6 w 336"/>
                    <a:gd name="T5" fmla="*/ 174 h 744"/>
                    <a:gd name="T6" fmla="*/ 0 w 336"/>
                    <a:gd name="T7" fmla="*/ 0 h 744"/>
                    <a:gd name="T8" fmla="*/ 126 w 336"/>
                    <a:gd name="T9" fmla="*/ 120 h 7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744"/>
                    <a:gd name="T17" fmla="*/ 336 w 336"/>
                    <a:gd name="T18" fmla="*/ 744 h 7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744">
                      <a:moveTo>
                        <a:pt x="336" y="744"/>
                      </a:moveTo>
                      <a:lnTo>
                        <a:pt x="0" y="0"/>
                      </a:lnTo>
                      <a:lnTo>
                        <a:pt x="6" y="174"/>
                      </a:lnTo>
                      <a:lnTo>
                        <a:pt x="0" y="0"/>
                      </a:lnTo>
                      <a:lnTo>
                        <a:pt x="126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6" name="Freeform 857"/>
                <p:cNvSpPr>
                  <a:spLocks/>
                </p:cNvSpPr>
                <p:nvPr/>
              </p:nvSpPr>
              <p:spPr bwMode="auto">
                <a:xfrm>
                  <a:off x="2831" y="1817"/>
                  <a:ext cx="126" cy="282"/>
                </a:xfrm>
                <a:custGeom>
                  <a:avLst/>
                  <a:gdLst>
                    <a:gd name="T0" fmla="*/ 126 w 126"/>
                    <a:gd name="T1" fmla="*/ 282 h 282"/>
                    <a:gd name="T2" fmla="*/ 0 w 126"/>
                    <a:gd name="T3" fmla="*/ 0 h 282"/>
                    <a:gd name="T4" fmla="*/ 6 w 126"/>
                    <a:gd name="T5" fmla="*/ 66 h 282"/>
                    <a:gd name="T6" fmla="*/ 0 w 126"/>
                    <a:gd name="T7" fmla="*/ 0 h 282"/>
                    <a:gd name="T8" fmla="*/ 48 w 126"/>
                    <a:gd name="T9" fmla="*/ 42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282"/>
                    <a:gd name="T17" fmla="*/ 126 w 126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282">
                      <a:moveTo>
                        <a:pt x="126" y="282"/>
                      </a:moveTo>
                      <a:lnTo>
                        <a:pt x="0" y="0"/>
                      </a:lnTo>
                      <a:lnTo>
                        <a:pt x="6" y="66"/>
                      </a:lnTo>
                      <a:lnTo>
                        <a:pt x="0" y="0"/>
                      </a:lnTo>
                      <a:lnTo>
                        <a:pt x="48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7" name="Freeform 858"/>
                <p:cNvSpPr>
                  <a:spLocks/>
                </p:cNvSpPr>
                <p:nvPr/>
              </p:nvSpPr>
              <p:spPr bwMode="auto">
                <a:xfrm>
                  <a:off x="2891" y="1691"/>
                  <a:ext cx="66" cy="408"/>
                </a:xfrm>
                <a:custGeom>
                  <a:avLst/>
                  <a:gdLst>
                    <a:gd name="T0" fmla="*/ 66 w 66"/>
                    <a:gd name="T1" fmla="*/ 408 h 408"/>
                    <a:gd name="T2" fmla="*/ 24 w 66"/>
                    <a:gd name="T3" fmla="*/ 0 h 408"/>
                    <a:gd name="T4" fmla="*/ 0 w 66"/>
                    <a:gd name="T5" fmla="*/ 84 h 408"/>
                    <a:gd name="T6" fmla="*/ 24 w 66"/>
                    <a:gd name="T7" fmla="*/ 0 h 408"/>
                    <a:gd name="T8" fmla="*/ 66 w 66"/>
                    <a:gd name="T9" fmla="*/ 78 h 4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408"/>
                    <a:gd name="T17" fmla="*/ 66 w 66"/>
                    <a:gd name="T18" fmla="*/ 408 h 4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408">
                      <a:moveTo>
                        <a:pt x="66" y="408"/>
                      </a:moveTo>
                      <a:lnTo>
                        <a:pt x="24" y="0"/>
                      </a:lnTo>
                      <a:lnTo>
                        <a:pt x="0" y="84"/>
                      </a:lnTo>
                      <a:lnTo>
                        <a:pt x="24" y="0"/>
                      </a:lnTo>
                      <a:lnTo>
                        <a:pt x="66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8" name="Freeform 85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6" cy="144"/>
                </a:xfrm>
                <a:custGeom>
                  <a:avLst/>
                  <a:gdLst>
                    <a:gd name="T0" fmla="*/ 0 w 96"/>
                    <a:gd name="T1" fmla="*/ 0 h 144"/>
                    <a:gd name="T2" fmla="*/ 96 w 96"/>
                    <a:gd name="T3" fmla="*/ 144 h 144"/>
                    <a:gd name="T4" fmla="*/ 90 w 96"/>
                    <a:gd name="T5" fmla="*/ 108 h 144"/>
                    <a:gd name="T6" fmla="*/ 96 w 96"/>
                    <a:gd name="T7" fmla="*/ 144 h 144"/>
                    <a:gd name="T8" fmla="*/ 66 w 96"/>
                    <a:gd name="T9" fmla="*/ 12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44"/>
                    <a:gd name="T17" fmla="*/ 96 w 96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44">
                      <a:moveTo>
                        <a:pt x="0" y="0"/>
                      </a:moveTo>
                      <a:lnTo>
                        <a:pt x="96" y="144"/>
                      </a:lnTo>
                      <a:lnTo>
                        <a:pt x="90" y="108"/>
                      </a:lnTo>
                      <a:lnTo>
                        <a:pt x="96" y="144"/>
                      </a:lnTo>
                      <a:lnTo>
                        <a:pt x="66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89" name="Freeform 86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" cy="30"/>
                </a:xfrm>
                <a:custGeom>
                  <a:avLst/>
                  <a:gdLst>
                    <a:gd name="T0" fmla="*/ 0 w 24"/>
                    <a:gd name="T1" fmla="*/ 0 h 30"/>
                    <a:gd name="T2" fmla="*/ 24 w 24"/>
                    <a:gd name="T3" fmla="*/ 30 h 30"/>
                    <a:gd name="T4" fmla="*/ 24 w 24"/>
                    <a:gd name="T5" fmla="*/ 18 h 30"/>
                    <a:gd name="T6" fmla="*/ 24 w 24"/>
                    <a:gd name="T7" fmla="*/ 30 h 30"/>
                    <a:gd name="T8" fmla="*/ 18 w 24"/>
                    <a:gd name="T9" fmla="*/ 24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0"/>
                    <a:gd name="T17" fmla="*/ 24 w 24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0">
                      <a:moveTo>
                        <a:pt x="0" y="0"/>
                      </a:moveTo>
                      <a:lnTo>
                        <a:pt x="24" y="30"/>
                      </a:lnTo>
                      <a:lnTo>
                        <a:pt x="24" y="18"/>
                      </a:lnTo>
                      <a:lnTo>
                        <a:pt x="24" y="30"/>
                      </a:lnTo>
                      <a:lnTo>
                        <a:pt x="18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0" name="Freeform 861"/>
                <p:cNvSpPr>
                  <a:spLocks/>
                </p:cNvSpPr>
                <p:nvPr/>
              </p:nvSpPr>
              <p:spPr bwMode="auto">
                <a:xfrm>
                  <a:off x="2957" y="1877"/>
                  <a:ext cx="432" cy="222"/>
                </a:xfrm>
                <a:custGeom>
                  <a:avLst/>
                  <a:gdLst>
                    <a:gd name="T0" fmla="*/ 0 w 432"/>
                    <a:gd name="T1" fmla="*/ 222 h 222"/>
                    <a:gd name="T2" fmla="*/ 432 w 432"/>
                    <a:gd name="T3" fmla="*/ 0 h 222"/>
                    <a:gd name="T4" fmla="*/ 330 w 432"/>
                    <a:gd name="T5" fmla="*/ 12 h 222"/>
                    <a:gd name="T6" fmla="*/ 432 w 432"/>
                    <a:gd name="T7" fmla="*/ 0 h 222"/>
                    <a:gd name="T8" fmla="*/ 366 w 432"/>
                    <a:gd name="T9" fmla="*/ 78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222"/>
                    <a:gd name="T17" fmla="*/ 432 w 432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222">
                      <a:moveTo>
                        <a:pt x="0" y="222"/>
                      </a:moveTo>
                      <a:lnTo>
                        <a:pt x="432" y="0"/>
                      </a:lnTo>
                      <a:lnTo>
                        <a:pt x="330" y="12"/>
                      </a:lnTo>
                      <a:lnTo>
                        <a:pt x="432" y="0"/>
                      </a:lnTo>
                      <a:lnTo>
                        <a:pt x="366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1" name="Freeform 86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14" cy="180"/>
                </a:xfrm>
                <a:custGeom>
                  <a:avLst/>
                  <a:gdLst>
                    <a:gd name="T0" fmla="*/ 0 w 114"/>
                    <a:gd name="T1" fmla="*/ 0 h 180"/>
                    <a:gd name="T2" fmla="*/ 114 w 114"/>
                    <a:gd name="T3" fmla="*/ 180 h 180"/>
                    <a:gd name="T4" fmla="*/ 108 w 114"/>
                    <a:gd name="T5" fmla="*/ 138 h 180"/>
                    <a:gd name="T6" fmla="*/ 114 w 114"/>
                    <a:gd name="T7" fmla="*/ 180 h 180"/>
                    <a:gd name="T8" fmla="*/ 78 w 114"/>
                    <a:gd name="T9" fmla="*/ 156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180"/>
                    <a:gd name="T17" fmla="*/ 114 w 114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180">
                      <a:moveTo>
                        <a:pt x="0" y="0"/>
                      </a:moveTo>
                      <a:lnTo>
                        <a:pt x="114" y="180"/>
                      </a:lnTo>
                      <a:lnTo>
                        <a:pt x="108" y="138"/>
                      </a:lnTo>
                      <a:lnTo>
                        <a:pt x="114" y="180"/>
                      </a:lnTo>
                      <a:lnTo>
                        <a:pt x="78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2" name="Freeform 863"/>
                <p:cNvSpPr>
                  <a:spLocks/>
                </p:cNvSpPr>
                <p:nvPr/>
              </p:nvSpPr>
              <p:spPr bwMode="auto">
                <a:xfrm>
                  <a:off x="2693" y="1895"/>
                  <a:ext cx="264" cy="204"/>
                </a:xfrm>
                <a:custGeom>
                  <a:avLst/>
                  <a:gdLst>
                    <a:gd name="T0" fmla="*/ 264 w 264"/>
                    <a:gd name="T1" fmla="*/ 204 h 204"/>
                    <a:gd name="T2" fmla="*/ 0 w 264"/>
                    <a:gd name="T3" fmla="*/ 0 h 204"/>
                    <a:gd name="T4" fmla="*/ 36 w 264"/>
                    <a:gd name="T5" fmla="*/ 60 h 204"/>
                    <a:gd name="T6" fmla="*/ 0 w 264"/>
                    <a:gd name="T7" fmla="*/ 0 h 204"/>
                    <a:gd name="T8" fmla="*/ 72 w 264"/>
                    <a:gd name="T9" fmla="*/ 18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204"/>
                    <a:gd name="T17" fmla="*/ 264 w 264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204">
                      <a:moveTo>
                        <a:pt x="264" y="204"/>
                      </a:moveTo>
                      <a:lnTo>
                        <a:pt x="0" y="0"/>
                      </a:lnTo>
                      <a:lnTo>
                        <a:pt x="36" y="60"/>
                      </a:lnTo>
                      <a:lnTo>
                        <a:pt x="0" y="0"/>
                      </a:lnTo>
                      <a:lnTo>
                        <a:pt x="72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3" name="Freeform 86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50" cy="246"/>
                </a:xfrm>
                <a:custGeom>
                  <a:avLst/>
                  <a:gdLst>
                    <a:gd name="T0" fmla="*/ 0 w 450"/>
                    <a:gd name="T1" fmla="*/ 0 h 246"/>
                    <a:gd name="T2" fmla="*/ 450 w 450"/>
                    <a:gd name="T3" fmla="*/ 246 h 246"/>
                    <a:gd name="T4" fmla="*/ 378 w 450"/>
                    <a:gd name="T5" fmla="*/ 162 h 246"/>
                    <a:gd name="T6" fmla="*/ 450 w 450"/>
                    <a:gd name="T7" fmla="*/ 246 h 246"/>
                    <a:gd name="T8" fmla="*/ 342 w 450"/>
                    <a:gd name="T9" fmla="*/ 234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50"/>
                    <a:gd name="T16" fmla="*/ 0 h 246"/>
                    <a:gd name="T17" fmla="*/ 450 w 450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50" h="246">
                      <a:moveTo>
                        <a:pt x="0" y="0"/>
                      </a:moveTo>
                      <a:lnTo>
                        <a:pt x="450" y="246"/>
                      </a:lnTo>
                      <a:lnTo>
                        <a:pt x="378" y="162"/>
                      </a:lnTo>
                      <a:lnTo>
                        <a:pt x="450" y="246"/>
                      </a:lnTo>
                      <a:lnTo>
                        <a:pt x="342" y="23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4" name="Freeform 865"/>
                <p:cNvSpPr>
                  <a:spLocks/>
                </p:cNvSpPr>
                <p:nvPr/>
              </p:nvSpPr>
              <p:spPr bwMode="auto">
                <a:xfrm>
                  <a:off x="2567" y="1571"/>
                  <a:ext cx="390" cy="528"/>
                </a:xfrm>
                <a:custGeom>
                  <a:avLst/>
                  <a:gdLst>
                    <a:gd name="T0" fmla="*/ 390 w 390"/>
                    <a:gd name="T1" fmla="*/ 528 h 528"/>
                    <a:gd name="T2" fmla="*/ 0 w 390"/>
                    <a:gd name="T3" fmla="*/ 0 h 528"/>
                    <a:gd name="T4" fmla="*/ 36 w 390"/>
                    <a:gd name="T5" fmla="*/ 132 h 528"/>
                    <a:gd name="T6" fmla="*/ 0 w 390"/>
                    <a:gd name="T7" fmla="*/ 0 h 528"/>
                    <a:gd name="T8" fmla="*/ 120 w 390"/>
                    <a:gd name="T9" fmla="*/ 72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0"/>
                    <a:gd name="T16" fmla="*/ 0 h 528"/>
                    <a:gd name="T17" fmla="*/ 390 w 390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0" h="528">
                      <a:moveTo>
                        <a:pt x="390" y="528"/>
                      </a:moveTo>
                      <a:lnTo>
                        <a:pt x="0" y="0"/>
                      </a:lnTo>
                      <a:lnTo>
                        <a:pt x="36" y="132"/>
                      </a:lnTo>
                      <a:lnTo>
                        <a:pt x="0" y="0"/>
                      </a:lnTo>
                      <a:lnTo>
                        <a:pt x="12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5" name="Freeform 86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2" cy="240"/>
                </a:xfrm>
                <a:custGeom>
                  <a:avLst/>
                  <a:gdLst>
                    <a:gd name="T0" fmla="*/ 0 w 42"/>
                    <a:gd name="T1" fmla="*/ 0 h 240"/>
                    <a:gd name="T2" fmla="*/ 30 w 42"/>
                    <a:gd name="T3" fmla="*/ 240 h 240"/>
                    <a:gd name="T4" fmla="*/ 42 w 42"/>
                    <a:gd name="T5" fmla="*/ 192 h 240"/>
                    <a:gd name="T6" fmla="*/ 30 w 42"/>
                    <a:gd name="T7" fmla="*/ 240 h 240"/>
                    <a:gd name="T8" fmla="*/ 6 w 42"/>
                    <a:gd name="T9" fmla="*/ 19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240"/>
                    <a:gd name="T17" fmla="*/ 42 w 42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240">
                      <a:moveTo>
                        <a:pt x="0" y="0"/>
                      </a:moveTo>
                      <a:lnTo>
                        <a:pt x="30" y="240"/>
                      </a:lnTo>
                      <a:lnTo>
                        <a:pt x="42" y="192"/>
                      </a:lnTo>
                      <a:lnTo>
                        <a:pt x="30" y="240"/>
                      </a:lnTo>
                      <a:lnTo>
                        <a:pt x="6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6" name="Freeform 867"/>
                <p:cNvSpPr>
                  <a:spLocks/>
                </p:cNvSpPr>
                <p:nvPr/>
              </p:nvSpPr>
              <p:spPr bwMode="auto">
                <a:xfrm>
                  <a:off x="2573" y="1715"/>
                  <a:ext cx="384" cy="384"/>
                </a:xfrm>
                <a:custGeom>
                  <a:avLst/>
                  <a:gdLst>
                    <a:gd name="T0" fmla="*/ 384 w 384"/>
                    <a:gd name="T1" fmla="*/ 384 h 384"/>
                    <a:gd name="T2" fmla="*/ 0 w 384"/>
                    <a:gd name="T3" fmla="*/ 0 h 384"/>
                    <a:gd name="T4" fmla="*/ 48 w 384"/>
                    <a:gd name="T5" fmla="*/ 108 h 384"/>
                    <a:gd name="T6" fmla="*/ 0 w 384"/>
                    <a:gd name="T7" fmla="*/ 0 h 384"/>
                    <a:gd name="T8" fmla="*/ 108 w 384"/>
                    <a:gd name="T9" fmla="*/ 48 h 3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384"/>
                    <a:gd name="T17" fmla="*/ 384 w 384"/>
                    <a:gd name="T18" fmla="*/ 384 h 3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384">
                      <a:moveTo>
                        <a:pt x="384" y="384"/>
                      </a:moveTo>
                      <a:lnTo>
                        <a:pt x="0" y="0"/>
                      </a:lnTo>
                      <a:lnTo>
                        <a:pt x="48" y="108"/>
                      </a:lnTo>
                      <a:lnTo>
                        <a:pt x="0" y="0"/>
                      </a:lnTo>
                      <a:lnTo>
                        <a:pt x="10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7" name="Freeform 868"/>
                <p:cNvSpPr>
                  <a:spLocks/>
                </p:cNvSpPr>
                <p:nvPr/>
              </p:nvSpPr>
              <p:spPr bwMode="auto">
                <a:xfrm>
                  <a:off x="2957" y="1553"/>
                  <a:ext cx="468" cy="546"/>
                </a:xfrm>
                <a:custGeom>
                  <a:avLst/>
                  <a:gdLst>
                    <a:gd name="T0" fmla="*/ 0 w 468"/>
                    <a:gd name="T1" fmla="*/ 546 h 546"/>
                    <a:gd name="T2" fmla="*/ 468 w 468"/>
                    <a:gd name="T3" fmla="*/ 0 h 546"/>
                    <a:gd name="T4" fmla="*/ 330 w 468"/>
                    <a:gd name="T5" fmla="*/ 72 h 546"/>
                    <a:gd name="T6" fmla="*/ 468 w 468"/>
                    <a:gd name="T7" fmla="*/ 0 h 546"/>
                    <a:gd name="T8" fmla="*/ 420 w 468"/>
                    <a:gd name="T9" fmla="*/ 144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8"/>
                    <a:gd name="T16" fmla="*/ 0 h 546"/>
                    <a:gd name="T17" fmla="*/ 468 w 468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8" h="546">
                      <a:moveTo>
                        <a:pt x="0" y="546"/>
                      </a:moveTo>
                      <a:lnTo>
                        <a:pt x="468" y="0"/>
                      </a:lnTo>
                      <a:lnTo>
                        <a:pt x="330" y="72"/>
                      </a:lnTo>
                      <a:lnTo>
                        <a:pt x="468" y="0"/>
                      </a:lnTo>
                      <a:lnTo>
                        <a:pt x="420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8" name="Freeform 869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192" cy="36"/>
                </a:xfrm>
                <a:custGeom>
                  <a:avLst/>
                  <a:gdLst>
                    <a:gd name="T0" fmla="*/ 0 w 192"/>
                    <a:gd name="T1" fmla="*/ 36 h 36"/>
                    <a:gd name="T2" fmla="*/ 192 w 192"/>
                    <a:gd name="T3" fmla="*/ 6 h 36"/>
                    <a:gd name="T4" fmla="*/ 150 w 192"/>
                    <a:gd name="T5" fmla="*/ 0 h 36"/>
                    <a:gd name="T6" fmla="*/ 192 w 192"/>
                    <a:gd name="T7" fmla="*/ 6 h 36"/>
                    <a:gd name="T8" fmla="*/ 156 w 192"/>
                    <a:gd name="T9" fmla="*/ 3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36"/>
                    <a:gd name="T17" fmla="*/ 192 w 19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36">
                      <a:moveTo>
                        <a:pt x="0" y="36"/>
                      </a:moveTo>
                      <a:lnTo>
                        <a:pt x="192" y="6"/>
                      </a:lnTo>
                      <a:lnTo>
                        <a:pt x="150" y="0"/>
                      </a:lnTo>
                      <a:lnTo>
                        <a:pt x="192" y="6"/>
                      </a:lnTo>
                      <a:lnTo>
                        <a:pt x="15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099" name="Freeform 870"/>
                <p:cNvSpPr>
                  <a:spLocks/>
                </p:cNvSpPr>
                <p:nvPr/>
              </p:nvSpPr>
              <p:spPr bwMode="auto">
                <a:xfrm>
                  <a:off x="2957" y="1709"/>
                  <a:ext cx="654" cy="390"/>
                </a:xfrm>
                <a:custGeom>
                  <a:avLst/>
                  <a:gdLst>
                    <a:gd name="T0" fmla="*/ 0 w 654"/>
                    <a:gd name="T1" fmla="*/ 390 h 390"/>
                    <a:gd name="T2" fmla="*/ 654 w 654"/>
                    <a:gd name="T3" fmla="*/ 0 h 390"/>
                    <a:gd name="T4" fmla="*/ 492 w 654"/>
                    <a:gd name="T5" fmla="*/ 24 h 390"/>
                    <a:gd name="T6" fmla="*/ 654 w 654"/>
                    <a:gd name="T7" fmla="*/ 0 h 390"/>
                    <a:gd name="T8" fmla="*/ 558 w 654"/>
                    <a:gd name="T9" fmla="*/ 132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4"/>
                    <a:gd name="T16" fmla="*/ 0 h 390"/>
                    <a:gd name="T17" fmla="*/ 654 w 654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4" h="390">
                      <a:moveTo>
                        <a:pt x="0" y="390"/>
                      </a:moveTo>
                      <a:lnTo>
                        <a:pt x="654" y="0"/>
                      </a:lnTo>
                      <a:lnTo>
                        <a:pt x="492" y="24"/>
                      </a:lnTo>
                      <a:lnTo>
                        <a:pt x="654" y="0"/>
                      </a:lnTo>
                      <a:lnTo>
                        <a:pt x="55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0" name="Freeform 871"/>
                <p:cNvSpPr>
                  <a:spLocks/>
                </p:cNvSpPr>
                <p:nvPr/>
              </p:nvSpPr>
              <p:spPr bwMode="auto">
                <a:xfrm>
                  <a:off x="2423" y="2057"/>
                  <a:ext cx="534" cy="84"/>
                </a:xfrm>
                <a:custGeom>
                  <a:avLst/>
                  <a:gdLst>
                    <a:gd name="T0" fmla="*/ 534 w 534"/>
                    <a:gd name="T1" fmla="*/ 42 h 84"/>
                    <a:gd name="T2" fmla="*/ 0 w 534"/>
                    <a:gd name="T3" fmla="*/ 42 h 84"/>
                    <a:gd name="T4" fmla="*/ 108 w 534"/>
                    <a:gd name="T5" fmla="*/ 84 h 84"/>
                    <a:gd name="T6" fmla="*/ 0 w 534"/>
                    <a:gd name="T7" fmla="*/ 42 h 84"/>
                    <a:gd name="T8" fmla="*/ 102 w 534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34"/>
                    <a:gd name="T16" fmla="*/ 0 h 84"/>
                    <a:gd name="T17" fmla="*/ 534 w 534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34" h="84">
                      <a:moveTo>
                        <a:pt x="534" y="42"/>
                      </a:moveTo>
                      <a:lnTo>
                        <a:pt x="0" y="42"/>
                      </a:lnTo>
                      <a:lnTo>
                        <a:pt x="108" y="84"/>
                      </a:lnTo>
                      <a:lnTo>
                        <a:pt x="0" y="42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1" name="Freeform 87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56" cy="222"/>
                </a:xfrm>
                <a:custGeom>
                  <a:avLst/>
                  <a:gdLst>
                    <a:gd name="T0" fmla="*/ 0 w 756"/>
                    <a:gd name="T1" fmla="*/ 0 h 222"/>
                    <a:gd name="T2" fmla="*/ 756 w 756"/>
                    <a:gd name="T3" fmla="*/ 204 h 222"/>
                    <a:gd name="T4" fmla="*/ 624 w 756"/>
                    <a:gd name="T5" fmla="*/ 102 h 222"/>
                    <a:gd name="T6" fmla="*/ 756 w 756"/>
                    <a:gd name="T7" fmla="*/ 204 h 222"/>
                    <a:gd name="T8" fmla="*/ 588 w 756"/>
                    <a:gd name="T9" fmla="*/ 222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6"/>
                    <a:gd name="T16" fmla="*/ 0 h 222"/>
                    <a:gd name="T17" fmla="*/ 756 w 756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6" h="222">
                      <a:moveTo>
                        <a:pt x="0" y="0"/>
                      </a:moveTo>
                      <a:lnTo>
                        <a:pt x="756" y="204"/>
                      </a:lnTo>
                      <a:lnTo>
                        <a:pt x="624" y="102"/>
                      </a:lnTo>
                      <a:lnTo>
                        <a:pt x="756" y="204"/>
                      </a:lnTo>
                      <a:lnTo>
                        <a:pt x="588" y="22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2" name="Freeform 87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78" cy="114"/>
                </a:xfrm>
                <a:custGeom>
                  <a:avLst/>
                  <a:gdLst>
                    <a:gd name="T0" fmla="*/ 0 w 78"/>
                    <a:gd name="T1" fmla="*/ 0 h 114"/>
                    <a:gd name="T2" fmla="*/ 78 w 78"/>
                    <a:gd name="T3" fmla="*/ 114 h 114"/>
                    <a:gd name="T4" fmla="*/ 72 w 78"/>
                    <a:gd name="T5" fmla="*/ 84 h 114"/>
                    <a:gd name="T6" fmla="*/ 78 w 78"/>
                    <a:gd name="T7" fmla="*/ 114 h 114"/>
                    <a:gd name="T8" fmla="*/ 54 w 78"/>
                    <a:gd name="T9" fmla="*/ 96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114"/>
                    <a:gd name="T17" fmla="*/ 78 w 78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114">
                      <a:moveTo>
                        <a:pt x="0" y="0"/>
                      </a:moveTo>
                      <a:lnTo>
                        <a:pt x="78" y="114"/>
                      </a:lnTo>
                      <a:lnTo>
                        <a:pt x="72" y="84"/>
                      </a:lnTo>
                      <a:lnTo>
                        <a:pt x="78" y="114"/>
                      </a:lnTo>
                      <a:lnTo>
                        <a:pt x="54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3" name="Freeform 87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02" cy="198"/>
                </a:xfrm>
                <a:custGeom>
                  <a:avLst/>
                  <a:gdLst>
                    <a:gd name="T0" fmla="*/ 0 w 402"/>
                    <a:gd name="T1" fmla="*/ 0 h 198"/>
                    <a:gd name="T2" fmla="*/ 402 w 402"/>
                    <a:gd name="T3" fmla="*/ 198 h 198"/>
                    <a:gd name="T4" fmla="*/ 342 w 402"/>
                    <a:gd name="T5" fmla="*/ 126 h 198"/>
                    <a:gd name="T6" fmla="*/ 402 w 402"/>
                    <a:gd name="T7" fmla="*/ 198 h 198"/>
                    <a:gd name="T8" fmla="*/ 306 w 402"/>
                    <a:gd name="T9" fmla="*/ 192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198"/>
                    <a:gd name="T17" fmla="*/ 402 w 402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198">
                      <a:moveTo>
                        <a:pt x="0" y="0"/>
                      </a:moveTo>
                      <a:lnTo>
                        <a:pt x="402" y="198"/>
                      </a:lnTo>
                      <a:lnTo>
                        <a:pt x="342" y="126"/>
                      </a:lnTo>
                      <a:lnTo>
                        <a:pt x="402" y="198"/>
                      </a:lnTo>
                      <a:lnTo>
                        <a:pt x="306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4" name="Freeform 87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6" cy="222"/>
                </a:xfrm>
                <a:custGeom>
                  <a:avLst/>
                  <a:gdLst>
                    <a:gd name="T0" fmla="*/ 0 w 36"/>
                    <a:gd name="T1" fmla="*/ 0 h 222"/>
                    <a:gd name="T2" fmla="*/ 18 w 36"/>
                    <a:gd name="T3" fmla="*/ 222 h 222"/>
                    <a:gd name="T4" fmla="*/ 36 w 36"/>
                    <a:gd name="T5" fmla="*/ 174 h 222"/>
                    <a:gd name="T6" fmla="*/ 18 w 36"/>
                    <a:gd name="T7" fmla="*/ 222 h 222"/>
                    <a:gd name="T8" fmla="*/ 0 w 36"/>
                    <a:gd name="T9" fmla="*/ 180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22"/>
                    <a:gd name="T17" fmla="*/ 36 w 36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22">
                      <a:moveTo>
                        <a:pt x="0" y="0"/>
                      </a:moveTo>
                      <a:lnTo>
                        <a:pt x="18" y="222"/>
                      </a:lnTo>
                      <a:lnTo>
                        <a:pt x="36" y="174"/>
                      </a:lnTo>
                      <a:lnTo>
                        <a:pt x="18" y="222"/>
                      </a:lnTo>
                      <a:lnTo>
                        <a:pt x="0" y="18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5" name="Freeform 876"/>
                <p:cNvSpPr>
                  <a:spLocks/>
                </p:cNvSpPr>
                <p:nvPr/>
              </p:nvSpPr>
              <p:spPr bwMode="auto">
                <a:xfrm>
                  <a:off x="2885" y="1763"/>
                  <a:ext cx="72" cy="336"/>
                </a:xfrm>
                <a:custGeom>
                  <a:avLst/>
                  <a:gdLst>
                    <a:gd name="T0" fmla="*/ 72 w 72"/>
                    <a:gd name="T1" fmla="*/ 336 h 336"/>
                    <a:gd name="T2" fmla="*/ 18 w 72"/>
                    <a:gd name="T3" fmla="*/ 0 h 336"/>
                    <a:gd name="T4" fmla="*/ 0 w 72"/>
                    <a:gd name="T5" fmla="*/ 72 h 336"/>
                    <a:gd name="T6" fmla="*/ 18 w 72"/>
                    <a:gd name="T7" fmla="*/ 0 h 336"/>
                    <a:gd name="T8" fmla="*/ 54 w 72"/>
                    <a:gd name="T9" fmla="*/ 60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336"/>
                    <a:gd name="T17" fmla="*/ 72 w 72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336">
                      <a:moveTo>
                        <a:pt x="72" y="336"/>
                      </a:moveTo>
                      <a:lnTo>
                        <a:pt x="18" y="0"/>
                      </a:lnTo>
                      <a:lnTo>
                        <a:pt x="0" y="72"/>
                      </a:lnTo>
                      <a:lnTo>
                        <a:pt x="18" y="0"/>
                      </a:lnTo>
                      <a:lnTo>
                        <a:pt x="54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6" name="Freeform 87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2" cy="6"/>
                </a:xfrm>
                <a:custGeom>
                  <a:avLst/>
                  <a:gdLst>
                    <a:gd name="T0" fmla="*/ 0 w 42"/>
                    <a:gd name="T1" fmla="*/ 0 h 6"/>
                    <a:gd name="T2" fmla="*/ 42 w 42"/>
                    <a:gd name="T3" fmla="*/ 0 h 6"/>
                    <a:gd name="T4" fmla="*/ 36 w 42"/>
                    <a:gd name="T5" fmla="*/ 0 h 6"/>
                    <a:gd name="T6" fmla="*/ 42 w 42"/>
                    <a:gd name="T7" fmla="*/ 0 h 6"/>
                    <a:gd name="T8" fmla="*/ 36 w 42"/>
                    <a:gd name="T9" fmla="*/ 6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6"/>
                    <a:gd name="T17" fmla="*/ 42 w 42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6">
                      <a:moveTo>
                        <a:pt x="0" y="0"/>
                      </a:move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42" y="0"/>
                      </a:lnTo>
                      <a:lnTo>
                        <a:pt x="3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7" name="Freeform 878"/>
                <p:cNvSpPr>
                  <a:spLocks/>
                </p:cNvSpPr>
                <p:nvPr/>
              </p:nvSpPr>
              <p:spPr bwMode="auto">
                <a:xfrm>
                  <a:off x="2669" y="2099"/>
                  <a:ext cx="288" cy="450"/>
                </a:xfrm>
                <a:custGeom>
                  <a:avLst/>
                  <a:gdLst>
                    <a:gd name="T0" fmla="*/ 288 w 288"/>
                    <a:gd name="T1" fmla="*/ 0 h 450"/>
                    <a:gd name="T2" fmla="*/ 0 w 288"/>
                    <a:gd name="T3" fmla="*/ 450 h 450"/>
                    <a:gd name="T4" fmla="*/ 96 w 288"/>
                    <a:gd name="T5" fmla="*/ 384 h 450"/>
                    <a:gd name="T6" fmla="*/ 0 w 288"/>
                    <a:gd name="T7" fmla="*/ 450 h 450"/>
                    <a:gd name="T8" fmla="*/ 24 w 288"/>
                    <a:gd name="T9" fmla="*/ 336 h 4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450"/>
                    <a:gd name="T17" fmla="*/ 288 w 288"/>
                    <a:gd name="T18" fmla="*/ 450 h 4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450">
                      <a:moveTo>
                        <a:pt x="288" y="0"/>
                      </a:moveTo>
                      <a:lnTo>
                        <a:pt x="0" y="450"/>
                      </a:lnTo>
                      <a:lnTo>
                        <a:pt x="96" y="384"/>
                      </a:lnTo>
                      <a:lnTo>
                        <a:pt x="0" y="450"/>
                      </a:lnTo>
                      <a:lnTo>
                        <a:pt x="24" y="3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8" name="Freeform 879"/>
                <p:cNvSpPr>
                  <a:spLocks/>
                </p:cNvSpPr>
                <p:nvPr/>
              </p:nvSpPr>
              <p:spPr bwMode="auto">
                <a:xfrm>
                  <a:off x="2957" y="1949"/>
                  <a:ext cx="108" cy="150"/>
                </a:xfrm>
                <a:custGeom>
                  <a:avLst/>
                  <a:gdLst>
                    <a:gd name="T0" fmla="*/ 0 w 108"/>
                    <a:gd name="T1" fmla="*/ 150 h 150"/>
                    <a:gd name="T2" fmla="*/ 108 w 108"/>
                    <a:gd name="T3" fmla="*/ 0 h 150"/>
                    <a:gd name="T4" fmla="*/ 78 w 108"/>
                    <a:gd name="T5" fmla="*/ 18 h 150"/>
                    <a:gd name="T6" fmla="*/ 108 w 108"/>
                    <a:gd name="T7" fmla="*/ 0 h 150"/>
                    <a:gd name="T8" fmla="*/ 102 w 108"/>
                    <a:gd name="T9" fmla="*/ 36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150"/>
                    <a:gd name="T17" fmla="*/ 108 w 10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150">
                      <a:moveTo>
                        <a:pt x="0" y="150"/>
                      </a:moveTo>
                      <a:lnTo>
                        <a:pt x="108" y="0"/>
                      </a:lnTo>
                      <a:lnTo>
                        <a:pt x="78" y="18"/>
                      </a:lnTo>
                      <a:lnTo>
                        <a:pt x="108" y="0"/>
                      </a:lnTo>
                      <a:lnTo>
                        <a:pt x="102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09" name="Freeform 88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26" cy="570"/>
                </a:xfrm>
                <a:custGeom>
                  <a:avLst/>
                  <a:gdLst>
                    <a:gd name="T0" fmla="*/ 0 w 126"/>
                    <a:gd name="T1" fmla="*/ 0 h 570"/>
                    <a:gd name="T2" fmla="*/ 96 w 126"/>
                    <a:gd name="T3" fmla="*/ 570 h 570"/>
                    <a:gd name="T4" fmla="*/ 126 w 126"/>
                    <a:gd name="T5" fmla="*/ 450 h 570"/>
                    <a:gd name="T6" fmla="*/ 96 w 126"/>
                    <a:gd name="T7" fmla="*/ 570 h 570"/>
                    <a:gd name="T8" fmla="*/ 30 w 126"/>
                    <a:gd name="T9" fmla="*/ 468 h 5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570"/>
                    <a:gd name="T17" fmla="*/ 126 w 126"/>
                    <a:gd name="T18" fmla="*/ 570 h 5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570">
                      <a:moveTo>
                        <a:pt x="0" y="0"/>
                      </a:moveTo>
                      <a:lnTo>
                        <a:pt x="96" y="570"/>
                      </a:lnTo>
                      <a:lnTo>
                        <a:pt x="126" y="450"/>
                      </a:lnTo>
                      <a:lnTo>
                        <a:pt x="96" y="570"/>
                      </a:lnTo>
                      <a:lnTo>
                        <a:pt x="30" y="4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0" name="Freeform 881"/>
                <p:cNvSpPr>
                  <a:spLocks/>
                </p:cNvSpPr>
                <p:nvPr/>
              </p:nvSpPr>
              <p:spPr bwMode="auto">
                <a:xfrm>
                  <a:off x="2957" y="2021"/>
                  <a:ext cx="210" cy="78"/>
                </a:xfrm>
                <a:custGeom>
                  <a:avLst/>
                  <a:gdLst>
                    <a:gd name="T0" fmla="*/ 0 w 210"/>
                    <a:gd name="T1" fmla="*/ 78 h 78"/>
                    <a:gd name="T2" fmla="*/ 210 w 210"/>
                    <a:gd name="T3" fmla="*/ 6 h 78"/>
                    <a:gd name="T4" fmla="*/ 162 w 210"/>
                    <a:gd name="T5" fmla="*/ 0 h 78"/>
                    <a:gd name="T6" fmla="*/ 210 w 210"/>
                    <a:gd name="T7" fmla="*/ 6 h 78"/>
                    <a:gd name="T8" fmla="*/ 174 w 210"/>
                    <a:gd name="T9" fmla="*/ 36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78"/>
                    <a:gd name="T17" fmla="*/ 210 w 21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78">
                      <a:moveTo>
                        <a:pt x="0" y="78"/>
                      </a:moveTo>
                      <a:lnTo>
                        <a:pt x="210" y="6"/>
                      </a:lnTo>
                      <a:lnTo>
                        <a:pt x="162" y="0"/>
                      </a:lnTo>
                      <a:lnTo>
                        <a:pt x="210" y="6"/>
                      </a:lnTo>
                      <a:lnTo>
                        <a:pt x="174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1" name="Freeform 882"/>
                <p:cNvSpPr>
                  <a:spLocks/>
                </p:cNvSpPr>
                <p:nvPr/>
              </p:nvSpPr>
              <p:spPr bwMode="auto">
                <a:xfrm>
                  <a:off x="2957" y="2033"/>
                  <a:ext cx="378" cy="66"/>
                </a:xfrm>
                <a:custGeom>
                  <a:avLst/>
                  <a:gdLst>
                    <a:gd name="T0" fmla="*/ 0 w 378"/>
                    <a:gd name="T1" fmla="*/ 66 h 66"/>
                    <a:gd name="T2" fmla="*/ 378 w 378"/>
                    <a:gd name="T3" fmla="*/ 24 h 66"/>
                    <a:gd name="T4" fmla="*/ 300 w 378"/>
                    <a:gd name="T5" fmla="*/ 0 h 66"/>
                    <a:gd name="T6" fmla="*/ 378 w 378"/>
                    <a:gd name="T7" fmla="*/ 24 h 66"/>
                    <a:gd name="T8" fmla="*/ 306 w 378"/>
                    <a:gd name="T9" fmla="*/ 6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8"/>
                    <a:gd name="T16" fmla="*/ 0 h 66"/>
                    <a:gd name="T17" fmla="*/ 378 w 378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8" h="66">
                      <a:moveTo>
                        <a:pt x="0" y="66"/>
                      </a:moveTo>
                      <a:lnTo>
                        <a:pt x="378" y="24"/>
                      </a:lnTo>
                      <a:lnTo>
                        <a:pt x="300" y="0"/>
                      </a:lnTo>
                      <a:lnTo>
                        <a:pt x="378" y="24"/>
                      </a:lnTo>
                      <a:lnTo>
                        <a:pt x="306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2" name="Freeform 88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0" cy="180"/>
                </a:xfrm>
                <a:custGeom>
                  <a:avLst/>
                  <a:gdLst>
                    <a:gd name="T0" fmla="*/ 0 w 60"/>
                    <a:gd name="T1" fmla="*/ 0 h 180"/>
                    <a:gd name="T2" fmla="*/ 54 w 60"/>
                    <a:gd name="T3" fmla="*/ 180 h 180"/>
                    <a:gd name="T4" fmla="*/ 60 w 60"/>
                    <a:gd name="T5" fmla="*/ 138 h 180"/>
                    <a:gd name="T6" fmla="*/ 54 w 60"/>
                    <a:gd name="T7" fmla="*/ 180 h 180"/>
                    <a:gd name="T8" fmla="*/ 30 w 60"/>
                    <a:gd name="T9" fmla="*/ 150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180"/>
                    <a:gd name="T17" fmla="*/ 60 w 60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180">
                      <a:moveTo>
                        <a:pt x="0" y="0"/>
                      </a:moveTo>
                      <a:lnTo>
                        <a:pt x="54" y="180"/>
                      </a:lnTo>
                      <a:lnTo>
                        <a:pt x="60" y="138"/>
                      </a:lnTo>
                      <a:lnTo>
                        <a:pt x="54" y="180"/>
                      </a:lnTo>
                      <a:lnTo>
                        <a:pt x="3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3" name="Freeform 884"/>
                <p:cNvSpPr>
                  <a:spLocks/>
                </p:cNvSpPr>
                <p:nvPr/>
              </p:nvSpPr>
              <p:spPr bwMode="auto">
                <a:xfrm>
                  <a:off x="2639" y="2099"/>
                  <a:ext cx="318" cy="96"/>
                </a:xfrm>
                <a:custGeom>
                  <a:avLst/>
                  <a:gdLst>
                    <a:gd name="T0" fmla="*/ 318 w 318"/>
                    <a:gd name="T1" fmla="*/ 0 h 96"/>
                    <a:gd name="T2" fmla="*/ 0 w 318"/>
                    <a:gd name="T3" fmla="*/ 90 h 96"/>
                    <a:gd name="T4" fmla="*/ 72 w 318"/>
                    <a:gd name="T5" fmla="*/ 96 h 96"/>
                    <a:gd name="T6" fmla="*/ 0 w 318"/>
                    <a:gd name="T7" fmla="*/ 90 h 96"/>
                    <a:gd name="T8" fmla="*/ 54 w 318"/>
                    <a:gd name="T9" fmla="*/ 4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8"/>
                    <a:gd name="T16" fmla="*/ 0 h 96"/>
                    <a:gd name="T17" fmla="*/ 318 w 318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8" h="96">
                      <a:moveTo>
                        <a:pt x="318" y="0"/>
                      </a:moveTo>
                      <a:lnTo>
                        <a:pt x="0" y="90"/>
                      </a:lnTo>
                      <a:lnTo>
                        <a:pt x="72" y="96"/>
                      </a:lnTo>
                      <a:lnTo>
                        <a:pt x="0" y="90"/>
                      </a:lnTo>
                      <a:lnTo>
                        <a:pt x="54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4" name="Freeform 885"/>
                <p:cNvSpPr>
                  <a:spLocks/>
                </p:cNvSpPr>
                <p:nvPr/>
              </p:nvSpPr>
              <p:spPr bwMode="auto">
                <a:xfrm>
                  <a:off x="2957" y="1541"/>
                  <a:ext cx="444" cy="558"/>
                </a:xfrm>
                <a:custGeom>
                  <a:avLst/>
                  <a:gdLst>
                    <a:gd name="T0" fmla="*/ 0 w 444"/>
                    <a:gd name="T1" fmla="*/ 558 h 558"/>
                    <a:gd name="T2" fmla="*/ 444 w 444"/>
                    <a:gd name="T3" fmla="*/ 0 h 558"/>
                    <a:gd name="T4" fmla="*/ 312 w 444"/>
                    <a:gd name="T5" fmla="*/ 78 h 558"/>
                    <a:gd name="T6" fmla="*/ 444 w 444"/>
                    <a:gd name="T7" fmla="*/ 0 h 558"/>
                    <a:gd name="T8" fmla="*/ 402 w 444"/>
                    <a:gd name="T9" fmla="*/ 150 h 5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4"/>
                    <a:gd name="T16" fmla="*/ 0 h 558"/>
                    <a:gd name="T17" fmla="*/ 444 w 444"/>
                    <a:gd name="T18" fmla="*/ 558 h 5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4" h="558">
                      <a:moveTo>
                        <a:pt x="0" y="558"/>
                      </a:moveTo>
                      <a:lnTo>
                        <a:pt x="444" y="0"/>
                      </a:lnTo>
                      <a:lnTo>
                        <a:pt x="312" y="78"/>
                      </a:lnTo>
                      <a:lnTo>
                        <a:pt x="444" y="0"/>
                      </a:lnTo>
                      <a:lnTo>
                        <a:pt x="402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5" name="Freeform 886"/>
                <p:cNvSpPr>
                  <a:spLocks/>
                </p:cNvSpPr>
                <p:nvPr/>
              </p:nvSpPr>
              <p:spPr bwMode="auto">
                <a:xfrm>
                  <a:off x="2549" y="1967"/>
                  <a:ext cx="408" cy="132"/>
                </a:xfrm>
                <a:custGeom>
                  <a:avLst/>
                  <a:gdLst>
                    <a:gd name="T0" fmla="*/ 408 w 408"/>
                    <a:gd name="T1" fmla="*/ 132 h 132"/>
                    <a:gd name="T2" fmla="*/ 0 w 408"/>
                    <a:gd name="T3" fmla="*/ 12 h 132"/>
                    <a:gd name="T4" fmla="*/ 72 w 408"/>
                    <a:gd name="T5" fmla="*/ 66 h 132"/>
                    <a:gd name="T6" fmla="*/ 0 w 408"/>
                    <a:gd name="T7" fmla="*/ 12 h 132"/>
                    <a:gd name="T8" fmla="*/ 90 w 408"/>
                    <a:gd name="T9" fmla="*/ 0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8"/>
                    <a:gd name="T16" fmla="*/ 0 h 132"/>
                    <a:gd name="T17" fmla="*/ 408 w 408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8" h="132">
                      <a:moveTo>
                        <a:pt x="408" y="132"/>
                      </a:moveTo>
                      <a:lnTo>
                        <a:pt x="0" y="12"/>
                      </a:lnTo>
                      <a:lnTo>
                        <a:pt x="72" y="66"/>
                      </a:lnTo>
                      <a:lnTo>
                        <a:pt x="0" y="12"/>
                      </a:lnTo>
                      <a:lnTo>
                        <a:pt x="9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6" name="Freeform 887"/>
                <p:cNvSpPr>
                  <a:spLocks/>
                </p:cNvSpPr>
                <p:nvPr/>
              </p:nvSpPr>
              <p:spPr bwMode="auto">
                <a:xfrm>
                  <a:off x="2951" y="2063"/>
                  <a:ext cx="6" cy="36"/>
                </a:xfrm>
                <a:custGeom>
                  <a:avLst/>
                  <a:gdLst>
                    <a:gd name="T0" fmla="*/ 6 w 6"/>
                    <a:gd name="T1" fmla="*/ 36 h 36"/>
                    <a:gd name="T2" fmla="*/ 0 w 6"/>
                    <a:gd name="T3" fmla="*/ 0 h 36"/>
                    <a:gd name="T4" fmla="*/ 0 w 6"/>
                    <a:gd name="T5" fmla="*/ 6 h 36"/>
                    <a:gd name="T6" fmla="*/ 0 w 6"/>
                    <a:gd name="T7" fmla="*/ 0 h 36"/>
                    <a:gd name="T8" fmla="*/ 6 w 6"/>
                    <a:gd name="T9" fmla="*/ 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6"/>
                    <a:gd name="T17" fmla="*/ 6 w 6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6">
                      <a:moveTo>
                        <a:pt x="6" y="36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7" name="Freeform 88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306"/>
                </a:xfrm>
                <a:custGeom>
                  <a:avLst/>
                  <a:gdLst>
                    <a:gd name="T0" fmla="*/ 0 w 252"/>
                    <a:gd name="T1" fmla="*/ 0 h 306"/>
                    <a:gd name="T2" fmla="*/ 252 w 252"/>
                    <a:gd name="T3" fmla="*/ 306 h 306"/>
                    <a:gd name="T4" fmla="*/ 222 w 252"/>
                    <a:gd name="T5" fmla="*/ 222 h 306"/>
                    <a:gd name="T6" fmla="*/ 252 w 252"/>
                    <a:gd name="T7" fmla="*/ 306 h 306"/>
                    <a:gd name="T8" fmla="*/ 174 w 252"/>
                    <a:gd name="T9" fmla="*/ 264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306"/>
                    <a:gd name="T17" fmla="*/ 252 w 252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306">
                      <a:moveTo>
                        <a:pt x="0" y="0"/>
                      </a:moveTo>
                      <a:lnTo>
                        <a:pt x="252" y="306"/>
                      </a:lnTo>
                      <a:lnTo>
                        <a:pt x="222" y="222"/>
                      </a:lnTo>
                      <a:lnTo>
                        <a:pt x="252" y="306"/>
                      </a:lnTo>
                      <a:lnTo>
                        <a:pt x="174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8" name="Freeform 889"/>
                <p:cNvSpPr>
                  <a:spLocks/>
                </p:cNvSpPr>
                <p:nvPr/>
              </p:nvSpPr>
              <p:spPr bwMode="auto">
                <a:xfrm>
                  <a:off x="2651" y="2003"/>
                  <a:ext cx="306" cy="96"/>
                </a:xfrm>
                <a:custGeom>
                  <a:avLst/>
                  <a:gdLst>
                    <a:gd name="T0" fmla="*/ 306 w 306"/>
                    <a:gd name="T1" fmla="*/ 96 h 96"/>
                    <a:gd name="T2" fmla="*/ 0 w 306"/>
                    <a:gd name="T3" fmla="*/ 6 h 96"/>
                    <a:gd name="T4" fmla="*/ 54 w 306"/>
                    <a:gd name="T5" fmla="*/ 48 h 96"/>
                    <a:gd name="T6" fmla="*/ 0 w 306"/>
                    <a:gd name="T7" fmla="*/ 6 h 96"/>
                    <a:gd name="T8" fmla="*/ 66 w 306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96"/>
                    <a:gd name="T17" fmla="*/ 306 w 30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96">
                      <a:moveTo>
                        <a:pt x="306" y="96"/>
                      </a:moveTo>
                      <a:lnTo>
                        <a:pt x="0" y="6"/>
                      </a:lnTo>
                      <a:lnTo>
                        <a:pt x="54" y="48"/>
                      </a:lnTo>
                      <a:lnTo>
                        <a:pt x="0" y="6"/>
                      </a:lnTo>
                      <a:lnTo>
                        <a:pt x="6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19" name="Freeform 89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72"/>
                </a:xfrm>
                <a:custGeom>
                  <a:avLst/>
                  <a:gdLst>
                    <a:gd name="T0" fmla="*/ 0 w 90"/>
                    <a:gd name="T1" fmla="*/ 0 h 72"/>
                    <a:gd name="T2" fmla="*/ 90 w 90"/>
                    <a:gd name="T3" fmla="*/ 72 h 72"/>
                    <a:gd name="T4" fmla="*/ 78 w 90"/>
                    <a:gd name="T5" fmla="*/ 48 h 72"/>
                    <a:gd name="T6" fmla="*/ 90 w 90"/>
                    <a:gd name="T7" fmla="*/ 72 h 72"/>
                    <a:gd name="T8" fmla="*/ 66 w 90"/>
                    <a:gd name="T9" fmla="*/ 66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72"/>
                    <a:gd name="T17" fmla="*/ 90 w 9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72">
                      <a:moveTo>
                        <a:pt x="0" y="0"/>
                      </a:moveTo>
                      <a:lnTo>
                        <a:pt x="90" y="72"/>
                      </a:lnTo>
                      <a:lnTo>
                        <a:pt x="78" y="48"/>
                      </a:lnTo>
                      <a:lnTo>
                        <a:pt x="90" y="72"/>
                      </a:lnTo>
                      <a:lnTo>
                        <a:pt x="66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0" name="Freeform 891"/>
                <p:cNvSpPr>
                  <a:spLocks/>
                </p:cNvSpPr>
                <p:nvPr/>
              </p:nvSpPr>
              <p:spPr bwMode="auto">
                <a:xfrm>
                  <a:off x="2879" y="1823"/>
                  <a:ext cx="78" cy="276"/>
                </a:xfrm>
                <a:custGeom>
                  <a:avLst/>
                  <a:gdLst>
                    <a:gd name="T0" fmla="*/ 78 w 78"/>
                    <a:gd name="T1" fmla="*/ 276 h 276"/>
                    <a:gd name="T2" fmla="*/ 12 w 78"/>
                    <a:gd name="T3" fmla="*/ 0 h 276"/>
                    <a:gd name="T4" fmla="*/ 0 w 78"/>
                    <a:gd name="T5" fmla="*/ 60 h 276"/>
                    <a:gd name="T6" fmla="*/ 12 w 78"/>
                    <a:gd name="T7" fmla="*/ 0 h 276"/>
                    <a:gd name="T8" fmla="*/ 48 w 78"/>
                    <a:gd name="T9" fmla="*/ 48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276"/>
                    <a:gd name="T17" fmla="*/ 78 w 7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276">
                      <a:moveTo>
                        <a:pt x="78" y="276"/>
                      </a:moveTo>
                      <a:lnTo>
                        <a:pt x="12" y="0"/>
                      </a:lnTo>
                      <a:lnTo>
                        <a:pt x="0" y="60"/>
                      </a:lnTo>
                      <a:lnTo>
                        <a:pt x="12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1" name="Freeform 892"/>
                <p:cNvSpPr>
                  <a:spLocks/>
                </p:cNvSpPr>
                <p:nvPr/>
              </p:nvSpPr>
              <p:spPr bwMode="auto">
                <a:xfrm>
                  <a:off x="2759" y="2099"/>
                  <a:ext cx="198" cy="54"/>
                </a:xfrm>
                <a:custGeom>
                  <a:avLst/>
                  <a:gdLst>
                    <a:gd name="T0" fmla="*/ 198 w 198"/>
                    <a:gd name="T1" fmla="*/ 0 h 54"/>
                    <a:gd name="T2" fmla="*/ 0 w 198"/>
                    <a:gd name="T3" fmla="*/ 54 h 54"/>
                    <a:gd name="T4" fmla="*/ 42 w 198"/>
                    <a:gd name="T5" fmla="*/ 54 h 54"/>
                    <a:gd name="T6" fmla="*/ 0 w 198"/>
                    <a:gd name="T7" fmla="*/ 54 h 54"/>
                    <a:gd name="T8" fmla="*/ 36 w 198"/>
                    <a:gd name="T9" fmla="*/ 24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54"/>
                    <a:gd name="T17" fmla="*/ 198 w 198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54">
                      <a:moveTo>
                        <a:pt x="198" y="0"/>
                      </a:moveTo>
                      <a:lnTo>
                        <a:pt x="0" y="54"/>
                      </a:lnTo>
                      <a:lnTo>
                        <a:pt x="42" y="54"/>
                      </a:lnTo>
                      <a:lnTo>
                        <a:pt x="0" y="54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2" name="Freeform 893"/>
                <p:cNvSpPr>
                  <a:spLocks/>
                </p:cNvSpPr>
                <p:nvPr/>
              </p:nvSpPr>
              <p:spPr bwMode="auto">
                <a:xfrm>
                  <a:off x="2957" y="2003"/>
                  <a:ext cx="222" cy="96"/>
                </a:xfrm>
                <a:custGeom>
                  <a:avLst/>
                  <a:gdLst>
                    <a:gd name="T0" fmla="*/ 0 w 222"/>
                    <a:gd name="T1" fmla="*/ 96 h 96"/>
                    <a:gd name="T2" fmla="*/ 222 w 222"/>
                    <a:gd name="T3" fmla="*/ 0 h 96"/>
                    <a:gd name="T4" fmla="*/ 168 w 222"/>
                    <a:gd name="T5" fmla="*/ 0 h 96"/>
                    <a:gd name="T6" fmla="*/ 222 w 222"/>
                    <a:gd name="T7" fmla="*/ 0 h 96"/>
                    <a:gd name="T8" fmla="*/ 186 w 222"/>
                    <a:gd name="T9" fmla="*/ 3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96"/>
                    <a:gd name="T17" fmla="*/ 222 w 22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96">
                      <a:moveTo>
                        <a:pt x="0" y="96"/>
                      </a:moveTo>
                      <a:lnTo>
                        <a:pt x="222" y="0"/>
                      </a:lnTo>
                      <a:lnTo>
                        <a:pt x="168" y="0"/>
                      </a:lnTo>
                      <a:lnTo>
                        <a:pt x="222" y="0"/>
                      </a:lnTo>
                      <a:lnTo>
                        <a:pt x="186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3" name="Freeform 894"/>
                <p:cNvSpPr>
                  <a:spLocks/>
                </p:cNvSpPr>
                <p:nvPr/>
              </p:nvSpPr>
              <p:spPr bwMode="auto">
                <a:xfrm>
                  <a:off x="2957" y="2069"/>
                  <a:ext cx="474" cy="78"/>
                </a:xfrm>
                <a:custGeom>
                  <a:avLst/>
                  <a:gdLst>
                    <a:gd name="T0" fmla="*/ 0 w 474"/>
                    <a:gd name="T1" fmla="*/ 30 h 78"/>
                    <a:gd name="T2" fmla="*/ 474 w 474"/>
                    <a:gd name="T3" fmla="*/ 42 h 78"/>
                    <a:gd name="T4" fmla="*/ 378 w 474"/>
                    <a:gd name="T5" fmla="*/ 0 h 78"/>
                    <a:gd name="T6" fmla="*/ 474 w 474"/>
                    <a:gd name="T7" fmla="*/ 42 h 78"/>
                    <a:gd name="T8" fmla="*/ 378 w 474"/>
                    <a:gd name="T9" fmla="*/ 7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78"/>
                    <a:gd name="T17" fmla="*/ 474 w 474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78">
                      <a:moveTo>
                        <a:pt x="0" y="30"/>
                      </a:moveTo>
                      <a:lnTo>
                        <a:pt x="474" y="42"/>
                      </a:lnTo>
                      <a:lnTo>
                        <a:pt x="378" y="0"/>
                      </a:lnTo>
                      <a:lnTo>
                        <a:pt x="474" y="42"/>
                      </a:lnTo>
                      <a:lnTo>
                        <a:pt x="378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4" name="Freeform 895"/>
                <p:cNvSpPr>
                  <a:spLocks/>
                </p:cNvSpPr>
                <p:nvPr/>
              </p:nvSpPr>
              <p:spPr bwMode="auto">
                <a:xfrm>
                  <a:off x="2939" y="2099"/>
                  <a:ext cx="18" cy="114"/>
                </a:xfrm>
                <a:custGeom>
                  <a:avLst/>
                  <a:gdLst>
                    <a:gd name="T0" fmla="*/ 18 w 18"/>
                    <a:gd name="T1" fmla="*/ 0 h 114"/>
                    <a:gd name="T2" fmla="*/ 6 w 18"/>
                    <a:gd name="T3" fmla="*/ 114 h 114"/>
                    <a:gd name="T4" fmla="*/ 18 w 18"/>
                    <a:gd name="T5" fmla="*/ 90 h 114"/>
                    <a:gd name="T6" fmla="*/ 6 w 18"/>
                    <a:gd name="T7" fmla="*/ 114 h 114"/>
                    <a:gd name="T8" fmla="*/ 0 w 18"/>
                    <a:gd name="T9" fmla="*/ 9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14"/>
                    <a:gd name="T17" fmla="*/ 18 w 18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14">
                      <a:moveTo>
                        <a:pt x="18" y="0"/>
                      </a:moveTo>
                      <a:lnTo>
                        <a:pt x="6" y="114"/>
                      </a:lnTo>
                      <a:lnTo>
                        <a:pt x="18" y="90"/>
                      </a:lnTo>
                      <a:lnTo>
                        <a:pt x="6" y="114"/>
                      </a:lnTo>
                      <a:lnTo>
                        <a:pt x="0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5" name="Freeform 896"/>
                <p:cNvSpPr>
                  <a:spLocks/>
                </p:cNvSpPr>
                <p:nvPr/>
              </p:nvSpPr>
              <p:spPr bwMode="auto">
                <a:xfrm>
                  <a:off x="2789" y="1811"/>
                  <a:ext cx="168" cy="288"/>
                </a:xfrm>
                <a:custGeom>
                  <a:avLst/>
                  <a:gdLst>
                    <a:gd name="T0" fmla="*/ 168 w 168"/>
                    <a:gd name="T1" fmla="*/ 288 h 288"/>
                    <a:gd name="T2" fmla="*/ 0 w 168"/>
                    <a:gd name="T3" fmla="*/ 0 h 288"/>
                    <a:gd name="T4" fmla="*/ 12 w 168"/>
                    <a:gd name="T5" fmla="*/ 72 h 288"/>
                    <a:gd name="T6" fmla="*/ 0 w 168"/>
                    <a:gd name="T7" fmla="*/ 0 h 288"/>
                    <a:gd name="T8" fmla="*/ 54 w 168"/>
                    <a:gd name="T9" fmla="*/ 42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288"/>
                    <a:gd name="T17" fmla="*/ 168 w 168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288">
                      <a:moveTo>
                        <a:pt x="168" y="288"/>
                      </a:moveTo>
                      <a:lnTo>
                        <a:pt x="0" y="0"/>
                      </a:lnTo>
                      <a:lnTo>
                        <a:pt x="12" y="72"/>
                      </a:lnTo>
                      <a:lnTo>
                        <a:pt x="0" y="0"/>
                      </a:lnTo>
                      <a:lnTo>
                        <a:pt x="54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6" name="Freeform 897"/>
                <p:cNvSpPr>
                  <a:spLocks/>
                </p:cNvSpPr>
                <p:nvPr/>
              </p:nvSpPr>
              <p:spPr bwMode="auto">
                <a:xfrm>
                  <a:off x="2555" y="2099"/>
                  <a:ext cx="402" cy="102"/>
                </a:xfrm>
                <a:custGeom>
                  <a:avLst/>
                  <a:gdLst>
                    <a:gd name="T0" fmla="*/ 402 w 402"/>
                    <a:gd name="T1" fmla="*/ 0 h 102"/>
                    <a:gd name="T2" fmla="*/ 0 w 402"/>
                    <a:gd name="T3" fmla="*/ 90 h 102"/>
                    <a:gd name="T4" fmla="*/ 84 w 402"/>
                    <a:gd name="T5" fmla="*/ 102 h 102"/>
                    <a:gd name="T6" fmla="*/ 0 w 402"/>
                    <a:gd name="T7" fmla="*/ 90 h 102"/>
                    <a:gd name="T8" fmla="*/ 72 w 402"/>
                    <a:gd name="T9" fmla="*/ 3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102"/>
                    <a:gd name="T17" fmla="*/ 402 w 402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102">
                      <a:moveTo>
                        <a:pt x="402" y="0"/>
                      </a:moveTo>
                      <a:lnTo>
                        <a:pt x="0" y="90"/>
                      </a:lnTo>
                      <a:lnTo>
                        <a:pt x="84" y="102"/>
                      </a:lnTo>
                      <a:lnTo>
                        <a:pt x="0" y="90"/>
                      </a:lnTo>
                      <a:lnTo>
                        <a:pt x="72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7" name="Freeform 898"/>
                <p:cNvSpPr>
                  <a:spLocks/>
                </p:cNvSpPr>
                <p:nvPr/>
              </p:nvSpPr>
              <p:spPr bwMode="auto">
                <a:xfrm>
                  <a:off x="2159" y="1841"/>
                  <a:ext cx="798" cy="258"/>
                </a:xfrm>
                <a:custGeom>
                  <a:avLst/>
                  <a:gdLst>
                    <a:gd name="T0" fmla="*/ 798 w 798"/>
                    <a:gd name="T1" fmla="*/ 258 h 258"/>
                    <a:gd name="T2" fmla="*/ 0 w 798"/>
                    <a:gd name="T3" fmla="*/ 18 h 258"/>
                    <a:gd name="T4" fmla="*/ 144 w 798"/>
                    <a:gd name="T5" fmla="*/ 126 h 258"/>
                    <a:gd name="T6" fmla="*/ 0 w 798"/>
                    <a:gd name="T7" fmla="*/ 18 h 258"/>
                    <a:gd name="T8" fmla="*/ 180 w 798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8"/>
                    <a:gd name="T16" fmla="*/ 0 h 258"/>
                    <a:gd name="T17" fmla="*/ 798 w 798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8" h="258">
                      <a:moveTo>
                        <a:pt x="798" y="258"/>
                      </a:moveTo>
                      <a:lnTo>
                        <a:pt x="0" y="18"/>
                      </a:lnTo>
                      <a:lnTo>
                        <a:pt x="144" y="126"/>
                      </a:lnTo>
                      <a:lnTo>
                        <a:pt x="0" y="18"/>
                      </a:lnTo>
                      <a:lnTo>
                        <a:pt x="18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8" name="Freeform 899"/>
                <p:cNvSpPr>
                  <a:spLocks/>
                </p:cNvSpPr>
                <p:nvPr/>
              </p:nvSpPr>
              <p:spPr bwMode="auto">
                <a:xfrm>
                  <a:off x="2957" y="1805"/>
                  <a:ext cx="186" cy="294"/>
                </a:xfrm>
                <a:custGeom>
                  <a:avLst/>
                  <a:gdLst>
                    <a:gd name="T0" fmla="*/ 0 w 186"/>
                    <a:gd name="T1" fmla="*/ 294 h 294"/>
                    <a:gd name="T2" fmla="*/ 186 w 186"/>
                    <a:gd name="T3" fmla="*/ 0 h 294"/>
                    <a:gd name="T4" fmla="*/ 126 w 186"/>
                    <a:gd name="T5" fmla="*/ 48 h 294"/>
                    <a:gd name="T6" fmla="*/ 186 w 186"/>
                    <a:gd name="T7" fmla="*/ 0 h 294"/>
                    <a:gd name="T8" fmla="*/ 168 w 186"/>
                    <a:gd name="T9" fmla="*/ 72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294"/>
                    <a:gd name="T17" fmla="*/ 186 w 186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294">
                      <a:moveTo>
                        <a:pt x="0" y="294"/>
                      </a:moveTo>
                      <a:lnTo>
                        <a:pt x="186" y="0"/>
                      </a:lnTo>
                      <a:lnTo>
                        <a:pt x="126" y="48"/>
                      </a:lnTo>
                      <a:lnTo>
                        <a:pt x="186" y="0"/>
                      </a:lnTo>
                      <a:lnTo>
                        <a:pt x="168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29" name="Freeform 900"/>
                <p:cNvSpPr>
                  <a:spLocks/>
                </p:cNvSpPr>
                <p:nvPr/>
              </p:nvSpPr>
              <p:spPr bwMode="auto">
                <a:xfrm>
                  <a:off x="2645" y="2087"/>
                  <a:ext cx="312" cy="48"/>
                </a:xfrm>
                <a:custGeom>
                  <a:avLst/>
                  <a:gdLst>
                    <a:gd name="T0" fmla="*/ 312 w 312"/>
                    <a:gd name="T1" fmla="*/ 12 h 48"/>
                    <a:gd name="T2" fmla="*/ 0 w 312"/>
                    <a:gd name="T3" fmla="*/ 30 h 48"/>
                    <a:gd name="T4" fmla="*/ 60 w 312"/>
                    <a:gd name="T5" fmla="*/ 48 h 48"/>
                    <a:gd name="T6" fmla="*/ 0 w 312"/>
                    <a:gd name="T7" fmla="*/ 30 h 48"/>
                    <a:gd name="T8" fmla="*/ 60 w 312"/>
                    <a:gd name="T9" fmla="*/ 0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2"/>
                    <a:gd name="T16" fmla="*/ 0 h 48"/>
                    <a:gd name="T17" fmla="*/ 312 w 31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2" h="48">
                      <a:moveTo>
                        <a:pt x="312" y="12"/>
                      </a:moveTo>
                      <a:lnTo>
                        <a:pt x="0" y="30"/>
                      </a:lnTo>
                      <a:lnTo>
                        <a:pt x="60" y="48"/>
                      </a:lnTo>
                      <a:lnTo>
                        <a:pt x="0" y="30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0" name="Freeform 901"/>
                <p:cNvSpPr>
                  <a:spLocks/>
                </p:cNvSpPr>
                <p:nvPr/>
              </p:nvSpPr>
              <p:spPr bwMode="auto">
                <a:xfrm>
                  <a:off x="2933" y="2099"/>
                  <a:ext cx="90" cy="540"/>
                </a:xfrm>
                <a:custGeom>
                  <a:avLst/>
                  <a:gdLst>
                    <a:gd name="T0" fmla="*/ 24 w 90"/>
                    <a:gd name="T1" fmla="*/ 0 h 540"/>
                    <a:gd name="T2" fmla="*/ 48 w 90"/>
                    <a:gd name="T3" fmla="*/ 540 h 540"/>
                    <a:gd name="T4" fmla="*/ 90 w 90"/>
                    <a:gd name="T5" fmla="*/ 426 h 540"/>
                    <a:gd name="T6" fmla="*/ 48 w 90"/>
                    <a:gd name="T7" fmla="*/ 540 h 540"/>
                    <a:gd name="T8" fmla="*/ 0 w 90"/>
                    <a:gd name="T9" fmla="*/ 432 h 5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540"/>
                    <a:gd name="T17" fmla="*/ 90 w 90"/>
                    <a:gd name="T18" fmla="*/ 540 h 5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540">
                      <a:moveTo>
                        <a:pt x="24" y="0"/>
                      </a:moveTo>
                      <a:lnTo>
                        <a:pt x="48" y="540"/>
                      </a:lnTo>
                      <a:lnTo>
                        <a:pt x="90" y="426"/>
                      </a:lnTo>
                      <a:lnTo>
                        <a:pt x="48" y="540"/>
                      </a:lnTo>
                      <a:lnTo>
                        <a:pt x="0" y="4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1" name="Freeform 902"/>
                <p:cNvSpPr>
                  <a:spLocks/>
                </p:cNvSpPr>
                <p:nvPr/>
              </p:nvSpPr>
              <p:spPr bwMode="auto">
                <a:xfrm>
                  <a:off x="2411" y="2099"/>
                  <a:ext cx="546" cy="204"/>
                </a:xfrm>
                <a:custGeom>
                  <a:avLst/>
                  <a:gdLst>
                    <a:gd name="T0" fmla="*/ 546 w 546"/>
                    <a:gd name="T1" fmla="*/ 0 h 204"/>
                    <a:gd name="T2" fmla="*/ 0 w 546"/>
                    <a:gd name="T3" fmla="*/ 198 h 204"/>
                    <a:gd name="T4" fmla="*/ 126 w 546"/>
                    <a:gd name="T5" fmla="*/ 204 h 204"/>
                    <a:gd name="T6" fmla="*/ 0 w 546"/>
                    <a:gd name="T7" fmla="*/ 198 h 204"/>
                    <a:gd name="T8" fmla="*/ 96 w 546"/>
                    <a:gd name="T9" fmla="*/ 114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6"/>
                    <a:gd name="T16" fmla="*/ 0 h 204"/>
                    <a:gd name="T17" fmla="*/ 546 w 546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6" h="204">
                      <a:moveTo>
                        <a:pt x="546" y="0"/>
                      </a:moveTo>
                      <a:lnTo>
                        <a:pt x="0" y="198"/>
                      </a:lnTo>
                      <a:lnTo>
                        <a:pt x="126" y="204"/>
                      </a:lnTo>
                      <a:lnTo>
                        <a:pt x="0" y="198"/>
                      </a:lnTo>
                      <a:lnTo>
                        <a:pt x="96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2" name="Freeform 903"/>
                <p:cNvSpPr>
                  <a:spLocks/>
                </p:cNvSpPr>
                <p:nvPr/>
              </p:nvSpPr>
              <p:spPr bwMode="auto">
                <a:xfrm>
                  <a:off x="2957" y="1439"/>
                  <a:ext cx="414" cy="660"/>
                </a:xfrm>
                <a:custGeom>
                  <a:avLst/>
                  <a:gdLst>
                    <a:gd name="T0" fmla="*/ 0 w 414"/>
                    <a:gd name="T1" fmla="*/ 660 h 660"/>
                    <a:gd name="T2" fmla="*/ 414 w 414"/>
                    <a:gd name="T3" fmla="*/ 0 h 660"/>
                    <a:gd name="T4" fmla="*/ 282 w 414"/>
                    <a:gd name="T5" fmla="*/ 102 h 660"/>
                    <a:gd name="T6" fmla="*/ 414 w 414"/>
                    <a:gd name="T7" fmla="*/ 0 h 660"/>
                    <a:gd name="T8" fmla="*/ 384 w 414"/>
                    <a:gd name="T9" fmla="*/ 168 h 6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4"/>
                    <a:gd name="T16" fmla="*/ 0 h 660"/>
                    <a:gd name="T17" fmla="*/ 414 w 414"/>
                    <a:gd name="T18" fmla="*/ 660 h 6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4" h="660">
                      <a:moveTo>
                        <a:pt x="0" y="660"/>
                      </a:moveTo>
                      <a:lnTo>
                        <a:pt x="414" y="0"/>
                      </a:lnTo>
                      <a:lnTo>
                        <a:pt x="282" y="102"/>
                      </a:lnTo>
                      <a:lnTo>
                        <a:pt x="414" y="0"/>
                      </a:lnTo>
                      <a:lnTo>
                        <a:pt x="384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3" name="Freeform 90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84" cy="522"/>
                </a:xfrm>
                <a:custGeom>
                  <a:avLst/>
                  <a:gdLst>
                    <a:gd name="T0" fmla="*/ 0 w 84"/>
                    <a:gd name="T1" fmla="*/ 0 h 522"/>
                    <a:gd name="T2" fmla="*/ 54 w 84"/>
                    <a:gd name="T3" fmla="*/ 522 h 522"/>
                    <a:gd name="T4" fmla="*/ 84 w 84"/>
                    <a:gd name="T5" fmla="*/ 414 h 522"/>
                    <a:gd name="T6" fmla="*/ 54 w 84"/>
                    <a:gd name="T7" fmla="*/ 522 h 522"/>
                    <a:gd name="T8" fmla="*/ 0 w 84"/>
                    <a:gd name="T9" fmla="*/ 420 h 5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522"/>
                    <a:gd name="T17" fmla="*/ 84 w 84"/>
                    <a:gd name="T18" fmla="*/ 522 h 5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522">
                      <a:moveTo>
                        <a:pt x="0" y="0"/>
                      </a:moveTo>
                      <a:lnTo>
                        <a:pt x="54" y="522"/>
                      </a:lnTo>
                      <a:lnTo>
                        <a:pt x="84" y="414"/>
                      </a:lnTo>
                      <a:lnTo>
                        <a:pt x="54" y="522"/>
                      </a:lnTo>
                      <a:lnTo>
                        <a:pt x="0" y="4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4" name="Freeform 905"/>
                <p:cNvSpPr>
                  <a:spLocks/>
                </p:cNvSpPr>
                <p:nvPr/>
              </p:nvSpPr>
              <p:spPr bwMode="auto">
                <a:xfrm>
                  <a:off x="2957" y="1973"/>
                  <a:ext cx="84" cy="126"/>
                </a:xfrm>
                <a:custGeom>
                  <a:avLst/>
                  <a:gdLst>
                    <a:gd name="T0" fmla="*/ 0 w 84"/>
                    <a:gd name="T1" fmla="*/ 126 h 126"/>
                    <a:gd name="T2" fmla="*/ 84 w 84"/>
                    <a:gd name="T3" fmla="*/ 0 h 126"/>
                    <a:gd name="T4" fmla="*/ 60 w 84"/>
                    <a:gd name="T5" fmla="*/ 18 h 126"/>
                    <a:gd name="T6" fmla="*/ 84 w 84"/>
                    <a:gd name="T7" fmla="*/ 0 h 126"/>
                    <a:gd name="T8" fmla="*/ 78 w 84"/>
                    <a:gd name="T9" fmla="*/ 36 h 1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26"/>
                    <a:gd name="T17" fmla="*/ 84 w 84"/>
                    <a:gd name="T18" fmla="*/ 126 h 1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26">
                      <a:moveTo>
                        <a:pt x="0" y="126"/>
                      </a:moveTo>
                      <a:lnTo>
                        <a:pt x="84" y="0"/>
                      </a:lnTo>
                      <a:lnTo>
                        <a:pt x="60" y="18"/>
                      </a:lnTo>
                      <a:lnTo>
                        <a:pt x="84" y="0"/>
                      </a:lnTo>
                      <a:lnTo>
                        <a:pt x="78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5" name="Freeform 906"/>
                <p:cNvSpPr>
                  <a:spLocks/>
                </p:cNvSpPr>
                <p:nvPr/>
              </p:nvSpPr>
              <p:spPr bwMode="auto">
                <a:xfrm>
                  <a:off x="2927" y="2039"/>
                  <a:ext cx="30" cy="60"/>
                </a:xfrm>
                <a:custGeom>
                  <a:avLst/>
                  <a:gdLst>
                    <a:gd name="T0" fmla="*/ 30 w 30"/>
                    <a:gd name="T1" fmla="*/ 60 h 60"/>
                    <a:gd name="T2" fmla="*/ 0 w 30"/>
                    <a:gd name="T3" fmla="*/ 0 h 60"/>
                    <a:gd name="T4" fmla="*/ 0 w 30"/>
                    <a:gd name="T5" fmla="*/ 18 h 60"/>
                    <a:gd name="T6" fmla="*/ 0 w 30"/>
                    <a:gd name="T7" fmla="*/ 0 h 60"/>
                    <a:gd name="T8" fmla="*/ 12 w 30"/>
                    <a:gd name="T9" fmla="*/ 12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60"/>
                    <a:gd name="T17" fmla="*/ 30 w 30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60">
                      <a:moveTo>
                        <a:pt x="30" y="6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0" y="0"/>
                      </a:lnTo>
                      <a:lnTo>
                        <a:pt x="1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6" name="Freeform 907"/>
                <p:cNvSpPr>
                  <a:spLocks/>
                </p:cNvSpPr>
                <p:nvPr/>
              </p:nvSpPr>
              <p:spPr bwMode="auto">
                <a:xfrm>
                  <a:off x="2393" y="2099"/>
                  <a:ext cx="564" cy="456"/>
                </a:xfrm>
                <a:custGeom>
                  <a:avLst/>
                  <a:gdLst>
                    <a:gd name="T0" fmla="*/ 564 w 564"/>
                    <a:gd name="T1" fmla="*/ 0 h 456"/>
                    <a:gd name="T2" fmla="*/ 0 w 564"/>
                    <a:gd name="T3" fmla="*/ 456 h 456"/>
                    <a:gd name="T4" fmla="*/ 150 w 564"/>
                    <a:gd name="T5" fmla="*/ 408 h 456"/>
                    <a:gd name="T6" fmla="*/ 0 w 564"/>
                    <a:gd name="T7" fmla="*/ 456 h 456"/>
                    <a:gd name="T8" fmla="*/ 78 w 564"/>
                    <a:gd name="T9" fmla="*/ 318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4"/>
                    <a:gd name="T16" fmla="*/ 0 h 456"/>
                    <a:gd name="T17" fmla="*/ 564 w 564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4" h="456">
                      <a:moveTo>
                        <a:pt x="564" y="0"/>
                      </a:moveTo>
                      <a:lnTo>
                        <a:pt x="0" y="456"/>
                      </a:lnTo>
                      <a:lnTo>
                        <a:pt x="150" y="408"/>
                      </a:lnTo>
                      <a:lnTo>
                        <a:pt x="0" y="456"/>
                      </a:lnTo>
                      <a:lnTo>
                        <a:pt x="78" y="3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7" name="Freeform 90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72"/>
                </a:xfrm>
                <a:custGeom>
                  <a:avLst/>
                  <a:gdLst>
                    <a:gd name="T0" fmla="*/ 0 w 252"/>
                    <a:gd name="T1" fmla="*/ 0 h 72"/>
                    <a:gd name="T2" fmla="*/ 252 w 252"/>
                    <a:gd name="T3" fmla="*/ 66 h 72"/>
                    <a:gd name="T4" fmla="*/ 204 w 252"/>
                    <a:gd name="T5" fmla="*/ 36 h 72"/>
                    <a:gd name="T6" fmla="*/ 252 w 252"/>
                    <a:gd name="T7" fmla="*/ 66 h 72"/>
                    <a:gd name="T8" fmla="*/ 198 w 252"/>
                    <a:gd name="T9" fmla="*/ 72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72"/>
                    <a:gd name="T17" fmla="*/ 252 w 252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72">
                      <a:moveTo>
                        <a:pt x="0" y="0"/>
                      </a:moveTo>
                      <a:lnTo>
                        <a:pt x="252" y="66"/>
                      </a:lnTo>
                      <a:lnTo>
                        <a:pt x="204" y="36"/>
                      </a:lnTo>
                      <a:lnTo>
                        <a:pt x="252" y="66"/>
                      </a:lnTo>
                      <a:lnTo>
                        <a:pt x="198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8" name="Freeform 909"/>
                <p:cNvSpPr>
                  <a:spLocks/>
                </p:cNvSpPr>
                <p:nvPr/>
              </p:nvSpPr>
              <p:spPr bwMode="auto">
                <a:xfrm>
                  <a:off x="2459" y="2099"/>
                  <a:ext cx="498" cy="114"/>
                </a:xfrm>
                <a:custGeom>
                  <a:avLst/>
                  <a:gdLst>
                    <a:gd name="T0" fmla="*/ 498 w 498"/>
                    <a:gd name="T1" fmla="*/ 0 h 114"/>
                    <a:gd name="T2" fmla="*/ 0 w 498"/>
                    <a:gd name="T3" fmla="*/ 96 h 114"/>
                    <a:gd name="T4" fmla="*/ 108 w 498"/>
                    <a:gd name="T5" fmla="*/ 114 h 114"/>
                    <a:gd name="T6" fmla="*/ 0 w 498"/>
                    <a:gd name="T7" fmla="*/ 96 h 114"/>
                    <a:gd name="T8" fmla="*/ 90 w 498"/>
                    <a:gd name="T9" fmla="*/ 36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8"/>
                    <a:gd name="T16" fmla="*/ 0 h 114"/>
                    <a:gd name="T17" fmla="*/ 498 w 498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8" h="114">
                      <a:moveTo>
                        <a:pt x="498" y="0"/>
                      </a:moveTo>
                      <a:lnTo>
                        <a:pt x="0" y="96"/>
                      </a:lnTo>
                      <a:lnTo>
                        <a:pt x="108" y="114"/>
                      </a:lnTo>
                      <a:lnTo>
                        <a:pt x="0" y="96"/>
                      </a:lnTo>
                      <a:lnTo>
                        <a:pt x="9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39" name="Freeform 910"/>
                <p:cNvSpPr>
                  <a:spLocks/>
                </p:cNvSpPr>
                <p:nvPr/>
              </p:nvSpPr>
              <p:spPr bwMode="auto">
                <a:xfrm>
                  <a:off x="2711" y="1883"/>
                  <a:ext cx="246" cy="216"/>
                </a:xfrm>
                <a:custGeom>
                  <a:avLst/>
                  <a:gdLst>
                    <a:gd name="T0" fmla="*/ 246 w 246"/>
                    <a:gd name="T1" fmla="*/ 216 h 216"/>
                    <a:gd name="T2" fmla="*/ 0 w 246"/>
                    <a:gd name="T3" fmla="*/ 0 h 216"/>
                    <a:gd name="T4" fmla="*/ 36 w 246"/>
                    <a:gd name="T5" fmla="*/ 66 h 216"/>
                    <a:gd name="T6" fmla="*/ 0 w 246"/>
                    <a:gd name="T7" fmla="*/ 0 h 216"/>
                    <a:gd name="T8" fmla="*/ 66 w 246"/>
                    <a:gd name="T9" fmla="*/ 24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216"/>
                    <a:gd name="T17" fmla="*/ 246 w 24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216">
                      <a:moveTo>
                        <a:pt x="246" y="216"/>
                      </a:moveTo>
                      <a:lnTo>
                        <a:pt x="0" y="0"/>
                      </a:lnTo>
                      <a:lnTo>
                        <a:pt x="36" y="66"/>
                      </a:lnTo>
                      <a:lnTo>
                        <a:pt x="0" y="0"/>
                      </a:lnTo>
                      <a:lnTo>
                        <a:pt x="6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0" name="Freeform 911"/>
                <p:cNvSpPr>
                  <a:spLocks/>
                </p:cNvSpPr>
                <p:nvPr/>
              </p:nvSpPr>
              <p:spPr bwMode="auto">
                <a:xfrm>
                  <a:off x="2939" y="1997"/>
                  <a:ext cx="18" cy="102"/>
                </a:xfrm>
                <a:custGeom>
                  <a:avLst/>
                  <a:gdLst>
                    <a:gd name="T0" fmla="*/ 18 w 18"/>
                    <a:gd name="T1" fmla="*/ 102 h 102"/>
                    <a:gd name="T2" fmla="*/ 6 w 18"/>
                    <a:gd name="T3" fmla="*/ 0 h 102"/>
                    <a:gd name="T4" fmla="*/ 0 w 18"/>
                    <a:gd name="T5" fmla="*/ 18 h 102"/>
                    <a:gd name="T6" fmla="*/ 6 w 18"/>
                    <a:gd name="T7" fmla="*/ 0 h 102"/>
                    <a:gd name="T8" fmla="*/ 18 w 18"/>
                    <a:gd name="T9" fmla="*/ 18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02"/>
                    <a:gd name="T17" fmla="*/ 18 w 1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02">
                      <a:moveTo>
                        <a:pt x="18" y="102"/>
                      </a:moveTo>
                      <a:lnTo>
                        <a:pt x="6" y="0"/>
                      </a:lnTo>
                      <a:lnTo>
                        <a:pt x="0" y="18"/>
                      </a:lnTo>
                      <a:lnTo>
                        <a:pt x="6" y="0"/>
                      </a:lnTo>
                      <a:lnTo>
                        <a:pt x="1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1" name="Freeform 91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6" cy="312"/>
                </a:xfrm>
                <a:custGeom>
                  <a:avLst/>
                  <a:gdLst>
                    <a:gd name="T0" fmla="*/ 0 w 156"/>
                    <a:gd name="T1" fmla="*/ 0 h 312"/>
                    <a:gd name="T2" fmla="*/ 156 w 156"/>
                    <a:gd name="T3" fmla="*/ 312 h 312"/>
                    <a:gd name="T4" fmla="*/ 150 w 156"/>
                    <a:gd name="T5" fmla="*/ 234 h 312"/>
                    <a:gd name="T6" fmla="*/ 156 w 156"/>
                    <a:gd name="T7" fmla="*/ 312 h 312"/>
                    <a:gd name="T8" fmla="*/ 96 w 156"/>
                    <a:gd name="T9" fmla="*/ 264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312"/>
                    <a:gd name="T17" fmla="*/ 156 w 156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312">
                      <a:moveTo>
                        <a:pt x="0" y="0"/>
                      </a:moveTo>
                      <a:lnTo>
                        <a:pt x="156" y="312"/>
                      </a:lnTo>
                      <a:lnTo>
                        <a:pt x="150" y="234"/>
                      </a:lnTo>
                      <a:lnTo>
                        <a:pt x="156" y="312"/>
                      </a:lnTo>
                      <a:lnTo>
                        <a:pt x="96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2" name="Freeform 91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0" cy="30"/>
                </a:xfrm>
                <a:custGeom>
                  <a:avLst/>
                  <a:gdLst>
                    <a:gd name="T0" fmla="*/ 0 w 30"/>
                    <a:gd name="T1" fmla="*/ 0 h 30"/>
                    <a:gd name="T2" fmla="*/ 30 w 30"/>
                    <a:gd name="T3" fmla="*/ 30 h 30"/>
                    <a:gd name="T4" fmla="*/ 30 w 30"/>
                    <a:gd name="T5" fmla="*/ 24 h 30"/>
                    <a:gd name="T6" fmla="*/ 30 w 30"/>
                    <a:gd name="T7" fmla="*/ 30 h 30"/>
                    <a:gd name="T8" fmla="*/ 24 w 30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30"/>
                    <a:gd name="T17" fmla="*/ 30 w 30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30">
                      <a:moveTo>
                        <a:pt x="0" y="0"/>
                      </a:moveTo>
                      <a:lnTo>
                        <a:pt x="30" y="30"/>
                      </a:lnTo>
                      <a:lnTo>
                        <a:pt x="30" y="24"/>
                      </a:lnTo>
                      <a:lnTo>
                        <a:pt x="30" y="30"/>
                      </a:lnTo>
                      <a:lnTo>
                        <a:pt x="2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3" name="Freeform 914"/>
                <p:cNvSpPr>
                  <a:spLocks/>
                </p:cNvSpPr>
                <p:nvPr/>
              </p:nvSpPr>
              <p:spPr bwMode="auto">
                <a:xfrm>
                  <a:off x="2957" y="1517"/>
                  <a:ext cx="216" cy="582"/>
                </a:xfrm>
                <a:custGeom>
                  <a:avLst/>
                  <a:gdLst>
                    <a:gd name="T0" fmla="*/ 0 w 216"/>
                    <a:gd name="T1" fmla="*/ 582 h 582"/>
                    <a:gd name="T2" fmla="*/ 210 w 216"/>
                    <a:gd name="T3" fmla="*/ 0 h 582"/>
                    <a:gd name="T4" fmla="*/ 120 w 216"/>
                    <a:gd name="T5" fmla="*/ 102 h 582"/>
                    <a:gd name="T6" fmla="*/ 210 w 216"/>
                    <a:gd name="T7" fmla="*/ 0 h 582"/>
                    <a:gd name="T8" fmla="*/ 216 w 216"/>
                    <a:gd name="T9" fmla="*/ 132 h 5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582"/>
                    <a:gd name="T17" fmla="*/ 216 w 216"/>
                    <a:gd name="T18" fmla="*/ 582 h 5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582">
                      <a:moveTo>
                        <a:pt x="0" y="582"/>
                      </a:moveTo>
                      <a:lnTo>
                        <a:pt x="210" y="0"/>
                      </a:lnTo>
                      <a:lnTo>
                        <a:pt x="120" y="102"/>
                      </a:lnTo>
                      <a:lnTo>
                        <a:pt x="210" y="0"/>
                      </a:lnTo>
                      <a:lnTo>
                        <a:pt x="216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4" name="Freeform 91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2" cy="30"/>
                </a:xfrm>
                <a:custGeom>
                  <a:avLst/>
                  <a:gdLst>
                    <a:gd name="T0" fmla="*/ 0 w 102"/>
                    <a:gd name="T1" fmla="*/ 0 h 30"/>
                    <a:gd name="T2" fmla="*/ 102 w 102"/>
                    <a:gd name="T3" fmla="*/ 24 h 30"/>
                    <a:gd name="T4" fmla="*/ 84 w 102"/>
                    <a:gd name="T5" fmla="*/ 12 h 30"/>
                    <a:gd name="T6" fmla="*/ 102 w 102"/>
                    <a:gd name="T7" fmla="*/ 24 h 30"/>
                    <a:gd name="T8" fmla="*/ 78 w 102"/>
                    <a:gd name="T9" fmla="*/ 3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0"/>
                    <a:gd name="T17" fmla="*/ 102 w 102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0">
                      <a:moveTo>
                        <a:pt x="0" y="0"/>
                      </a:moveTo>
                      <a:lnTo>
                        <a:pt x="102" y="24"/>
                      </a:lnTo>
                      <a:lnTo>
                        <a:pt x="84" y="12"/>
                      </a:lnTo>
                      <a:lnTo>
                        <a:pt x="102" y="24"/>
                      </a:lnTo>
                      <a:lnTo>
                        <a:pt x="78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5" name="Freeform 916"/>
                <p:cNvSpPr>
                  <a:spLocks/>
                </p:cNvSpPr>
                <p:nvPr/>
              </p:nvSpPr>
              <p:spPr bwMode="auto">
                <a:xfrm>
                  <a:off x="2951" y="2099"/>
                  <a:ext cx="30" cy="186"/>
                </a:xfrm>
                <a:custGeom>
                  <a:avLst/>
                  <a:gdLst>
                    <a:gd name="T0" fmla="*/ 6 w 30"/>
                    <a:gd name="T1" fmla="*/ 0 h 186"/>
                    <a:gd name="T2" fmla="*/ 18 w 30"/>
                    <a:gd name="T3" fmla="*/ 186 h 186"/>
                    <a:gd name="T4" fmla="*/ 30 w 30"/>
                    <a:gd name="T5" fmla="*/ 144 h 186"/>
                    <a:gd name="T6" fmla="*/ 18 w 30"/>
                    <a:gd name="T7" fmla="*/ 186 h 186"/>
                    <a:gd name="T8" fmla="*/ 0 w 30"/>
                    <a:gd name="T9" fmla="*/ 150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6"/>
                    <a:gd name="T17" fmla="*/ 30 w 30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6">
                      <a:moveTo>
                        <a:pt x="6" y="0"/>
                      </a:moveTo>
                      <a:lnTo>
                        <a:pt x="18" y="186"/>
                      </a:lnTo>
                      <a:lnTo>
                        <a:pt x="30" y="144"/>
                      </a:lnTo>
                      <a:lnTo>
                        <a:pt x="18" y="186"/>
                      </a:lnTo>
                      <a:lnTo>
                        <a:pt x="0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6" name="Freeform 917"/>
                <p:cNvSpPr>
                  <a:spLocks/>
                </p:cNvSpPr>
                <p:nvPr/>
              </p:nvSpPr>
              <p:spPr bwMode="auto">
                <a:xfrm>
                  <a:off x="2429" y="1937"/>
                  <a:ext cx="528" cy="162"/>
                </a:xfrm>
                <a:custGeom>
                  <a:avLst/>
                  <a:gdLst>
                    <a:gd name="T0" fmla="*/ 528 w 528"/>
                    <a:gd name="T1" fmla="*/ 162 h 162"/>
                    <a:gd name="T2" fmla="*/ 0 w 528"/>
                    <a:gd name="T3" fmla="*/ 12 h 162"/>
                    <a:gd name="T4" fmla="*/ 90 w 528"/>
                    <a:gd name="T5" fmla="*/ 84 h 162"/>
                    <a:gd name="T6" fmla="*/ 0 w 528"/>
                    <a:gd name="T7" fmla="*/ 12 h 162"/>
                    <a:gd name="T8" fmla="*/ 114 w 52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8"/>
                    <a:gd name="T16" fmla="*/ 0 h 162"/>
                    <a:gd name="T17" fmla="*/ 528 w 528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8" h="162">
                      <a:moveTo>
                        <a:pt x="528" y="162"/>
                      </a:moveTo>
                      <a:lnTo>
                        <a:pt x="0" y="12"/>
                      </a:lnTo>
                      <a:lnTo>
                        <a:pt x="90" y="84"/>
                      </a:lnTo>
                      <a:lnTo>
                        <a:pt x="0" y="12"/>
                      </a:lnTo>
                      <a:lnTo>
                        <a:pt x="11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7" name="Freeform 918"/>
                <p:cNvSpPr>
                  <a:spLocks/>
                </p:cNvSpPr>
                <p:nvPr/>
              </p:nvSpPr>
              <p:spPr bwMode="auto">
                <a:xfrm>
                  <a:off x="2819" y="1979"/>
                  <a:ext cx="138" cy="120"/>
                </a:xfrm>
                <a:custGeom>
                  <a:avLst/>
                  <a:gdLst>
                    <a:gd name="T0" fmla="*/ 138 w 138"/>
                    <a:gd name="T1" fmla="*/ 120 h 120"/>
                    <a:gd name="T2" fmla="*/ 0 w 138"/>
                    <a:gd name="T3" fmla="*/ 0 h 120"/>
                    <a:gd name="T4" fmla="*/ 18 w 138"/>
                    <a:gd name="T5" fmla="*/ 36 h 120"/>
                    <a:gd name="T6" fmla="*/ 0 w 138"/>
                    <a:gd name="T7" fmla="*/ 0 h 120"/>
                    <a:gd name="T8" fmla="*/ 36 w 138"/>
                    <a:gd name="T9" fmla="*/ 12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20"/>
                    <a:gd name="T17" fmla="*/ 138 w 138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20">
                      <a:moveTo>
                        <a:pt x="138" y="120"/>
                      </a:moveTo>
                      <a:lnTo>
                        <a:pt x="0" y="0"/>
                      </a:lnTo>
                      <a:lnTo>
                        <a:pt x="18" y="36"/>
                      </a:lnTo>
                      <a:lnTo>
                        <a:pt x="0" y="0"/>
                      </a:lnTo>
                      <a:lnTo>
                        <a:pt x="36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8" name="Freeform 91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" cy="144"/>
                </a:xfrm>
                <a:custGeom>
                  <a:avLst/>
                  <a:gdLst>
                    <a:gd name="T0" fmla="*/ 0 w 24"/>
                    <a:gd name="T1" fmla="*/ 0 h 144"/>
                    <a:gd name="T2" fmla="*/ 18 w 24"/>
                    <a:gd name="T3" fmla="*/ 144 h 144"/>
                    <a:gd name="T4" fmla="*/ 24 w 24"/>
                    <a:gd name="T5" fmla="*/ 114 h 144"/>
                    <a:gd name="T6" fmla="*/ 18 w 24"/>
                    <a:gd name="T7" fmla="*/ 144 h 144"/>
                    <a:gd name="T8" fmla="*/ 0 w 24"/>
                    <a:gd name="T9" fmla="*/ 12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144"/>
                    <a:gd name="T17" fmla="*/ 24 w 2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144">
                      <a:moveTo>
                        <a:pt x="0" y="0"/>
                      </a:moveTo>
                      <a:lnTo>
                        <a:pt x="18" y="144"/>
                      </a:lnTo>
                      <a:lnTo>
                        <a:pt x="24" y="114"/>
                      </a:lnTo>
                      <a:lnTo>
                        <a:pt x="18" y="144"/>
                      </a:lnTo>
                      <a:lnTo>
                        <a:pt x="0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49" name="Freeform 920"/>
                <p:cNvSpPr>
                  <a:spLocks/>
                </p:cNvSpPr>
                <p:nvPr/>
              </p:nvSpPr>
              <p:spPr bwMode="auto">
                <a:xfrm>
                  <a:off x="2957" y="1877"/>
                  <a:ext cx="78" cy="222"/>
                </a:xfrm>
                <a:custGeom>
                  <a:avLst/>
                  <a:gdLst>
                    <a:gd name="T0" fmla="*/ 0 w 78"/>
                    <a:gd name="T1" fmla="*/ 222 h 222"/>
                    <a:gd name="T2" fmla="*/ 72 w 78"/>
                    <a:gd name="T3" fmla="*/ 0 h 222"/>
                    <a:gd name="T4" fmla="*/ 42 w 78"/>
                    <a:gd name="T5" fmla="*/ 36 h 222"/>
                    <a:gd name="T6" fmla="*/ 72 w 78"/>
                    <a:gd name="T7" fmla="*/ 0 h 222"/>
                    <a:gd name="T8" fmla="*/ 78 w 78"/>
                    <a:gd name="T9" fmla="*/ 48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222"/>
                    <a:gd name="T17" fmla="*/ 78 w 78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222">
                      <a:moveTo>
                        <a:pt x="0" y="222"/>
                      </a:moveTo>
                      <a:lnTo>
                        <a:pt x="72" y="0"/>
                      </a:lnTo>
                      <a:lnTo>
                        <a:pt x="42" y="36"/>
                      </a:lnTo>
                      <a:lnTo>
                        <a:pt x="72" y="0"/>
                      </a:lnTo>
                      <a:lnTo>
                        <a:pt x="7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0" name="Freeform 921"/>
                <p:cNvSpPr>
                  <a:spLocks/>
                </p:cNvSpPr>
                <p:nvPr/>
              </p:nvSpPr>
              <p:spPr bwMode="auto">
                <a:xfrm>
                  <a:off x="2957" y="2057"/>
                  <a:ext cx="48" cy="42"/>
                </a:xfrm>
                <a:custGeom>
                  <a:avLst/>
                  <a:gdLst>
                    <a:gd name="T0" fmla="*/ 0 w 48"/>
                    <a:gd name="T1" fmla="*/ 42 h 42"/>
                    <a:gd name="T2" fmla="*/ 48 w 48"/>
                    <a:gd name="T3" fmla="*/ 0 h 42"/>
                    <a:gd name="T4" fmla="*/ 36 w 48"/>
                    <a:gd name="T5" fmla="*/ 0 h 42"/>
                    <a:gd name="T6" fmla="*/ 48 w 48"/>
                    <a:gd name="T7" fmla="*/ 0 h 42"/>
                    <a:gd name="T8" fmla="*/ 42 w 48"/>
                    <a:gd name="T9" fmla="*/ 12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42"/>
                    <a:gd name="T17" fmla="*/ 48 w 48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42">
                      <a:moveTo>
                        <a:pt x="0" y="42"/>
                      </a:moveTo>
                      <a:lnTo>
                        <a:pt x="48" y="0"/>
                      </a:lnTo>
                      <a:lnTo>
                        <a:pt x="36" y="0"/>
                      </a:lnTo>
                      <a:lnTo>
                        <a:pt x="48" y="0"/>
                      </a:lnTo>
                      <a:lnTo>
                        <a:pt x="4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1" name="Freeform 922"/>
                <p:cNvSpPr>
                  <a:spLocks/>
                </p:cNvSpPr>
                <p:nvPr/>
              </p:nvSpPr>
              <p:spPr bwMode="auto">
                <a:xfrm>
                  <a:off x="2651" y="1697"/>
                  <a:ext cx="306" cy="402"/>
                </a:xfrm>
                <a:custGeom>
                  <a:avLst/>
                  <a:gdLst>
                    <a:gd name="T0" fmla="*/ 306 w 306"/>
                    <a:gd name="T1" fmla="*/ 402 h 402"/>
                    <a:gd name="T2" fmla="*/ 0 w 306"/>
                    <a:gd name="T3" fmla="*/ 0 h 402"/>
                    <a:gd name="T4" fmla="*/ 30 w 306"/>
                    <a:gd name="T5" fmla="*/ 102 h 402"/>
                    <a:gd name="T6" fmla="*/ 0 w 306"/>
                    <a:gd name="T7" fmla="*/ 0 h 402"/>
                    <a:gd name="T8" fmla="*/ 90 w 306"/>
                    <a:gd name="T9" fmla="*/ 54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402"/>
                    <a:gd name="T17" fmla="*/ 306 w 306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402">
                      <a:moveTo>
                        <a:pt x="306" y="402"/>
                      </a:moveTo>
                      <a:lnTo>
                        <a:pt x="0" y="0"/>
                      </a:lnTo>
                      <a:lnTo>
                        <a:pt x="30" y="102"/>
                      </a:lnTo>
                      <a:lnTo>
                        <a:pt x="0" y="0"/>
                      </a:lnTo>
                      <a:lnTo>
                        <a:pt x="90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2" name="Freeform 92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66" cy="786"/>
                </a:xfrm>
                <a:custGeom>
                  <a:avLst/>
                  <a:gdLst>
                    <a:gd name="T0" fmla="*/ 0 w 366"/>
                    <a:gd name="T1" fmla="*/ 0 h 786"/>
                    <a:gd name="T2" fmla="*/ 366 w 366"/>
                    <a:gd name="T3" fmla="*/ 786 h 786"/>
                    <a:gd name="T4" fmla="*/ 360 w 366"/>
                    <a:gd name="T5" fmla="*/ 600 h 786"/>
                    <a:gd name="T6" fmla="*/ 366 w 366"/>
                    <a:gd name="T7" fmla="*/ 786 h 786"/>
                    <a:gd name="T8" fmla="*/ 228 w 366"/>
                    <a:gd name="T9" fmla="*/ 660 h 7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786"/>
                    <a:gd name="T17" fmla="*/ 366 w 366"/>
                    <a:gd name="T18" fmla="*/ 786 h 7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786">
                      <a:moveTo>
                        <a:pt x="0" y="0"/>
                      </a:moveTo>
                      <a:lnTo>
                        <a:pt x="366" y="786"/>
                      </a:lnTo>
                      <a:lnTo>
                        <a:pt x="360" y="600"/>
                      </a:lnTo>
                      <a:lnTo>
                        <a:pt x="366" y="786"/>
                      </a:lnTo>
                      <a:lnTo>
                        <a:pt x="228" y="6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3" name="Freeform 924"/>
                <p:cNvSpPr>
                  <a:spLocks/>
                </p:cNvSpPr>
                <p:nvPr/>
              </p:nvSpPr>
              <p:spPr bwMode="auto">
                <a:xfrm>
                  <a:off x="2315" y="1949"/>
                  <a:ext cx="642" cy="150"/>
                </a:xfrm>
                <a:custGeom>
                  <a:avLst/>
                  <a:gdLst>
                    <a:gd name="T0" fmla="*/ 642 w 642"/>
                    <a:gd name="T1" fmla="*/ 150 h 150"/>
                    <a:gd name="T2" fmla="*/ 0 w 642"/>
                    <a:gd name="T3" fmla="*/ 30 h 150"/>
                    <a:gd name="T4" fmla="*/ 120 w 642"/>
                    <a:gd name="T5" fmla="*/ 102 h 150"/>
                    <a:gd name="T6" fmla="*/ 0 w 642"/>
                    <a:gd name="T7" fmla="*/ 30 h 150"/>
                    <a:gd name="T8" fmla="*/ 138 w 642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2"/>
                    <a:gd name="T16" fmla="*/ 0 h 150"/>
                    <a:gd name="T17" fmla="*/ 642 w 642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2" h="150">
                      <a:moveTo>
                        <a:pt x="642" y="150"/>
                      </a:moveTo>
                      <a:lnTo>
                        <a:pt x="0" y="30"/>
                      </a:lnTo>
                      <a:lnTo>
                        <a:pt x="120" y="102"/>
                      </a:lnTo>
                      <a:lnTo>
                        <a:pt x="0" y="30"/>
                      </a:lnTo>
                      <a:lnTo>
                        <a:pt x="13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4" name="Freeform 925"/>
                <p:cNvSpPr>
                  <a:spLocks/>
                </p:cNvSpPr>
                <p:nvPr/>
              </p:nvSpPr>
              <p:spPr bwMode="auto">
                <a:xfrm>
                  <a:off x="2693" y="2099"/>
                  <a:ext cx="264" cy="372"/>
                </a:xfrm>
                <a:custGeom>
                  <a:avLst/>
                  <a:gdLst>
                    <a:gd name="T0" fmla="*/ 264 w 264"/>
                    <a:gd name="T1" fmla="*/ 0 h 372"/>
                    <a:gd name="T2" fmla="*/ 0 w 264"/>
                    <a:gd name="T3" fmla="*/ 372 h 372"/>
                    <a:gd name="T4" fmla="*/ 84 w 264"/>
                    <a:gd name="T5" fmla="*/ 318 h 372"/>
                    <a:gd name="T6" fmla="*/ 0 w 264"/>
                    <a:gd name="T7" fmla="*/ 372 h 372"/>
                    <a:gd name="T8" fmla="*/ 24 w 264"/>
                    <a:gd name="T9" fmla="*/ 276 h 3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372"/>
                    <a:gd name="T17" fmla="*/ 264 w 264"/>
                    <a:gd name="T18" fmla="*/ 372 h 3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372">
                      <a:moveTo>
                        <a:pt x="264" y="0"/>
                      </a:moveTo>
                      <a:lnTo>
                        <a:pt x="0" y="372"/>
                      </a:lnTo>
                      <a:lnTo>
                        <a:pt x="84" y="318"/>
                      </a:lnTo>
                      <a:lnTo>
                        <a:pt x="0" y="372"/>
                      </a:lnTo>
                      <a:lnTo>
                        <a:pt x="24" y="2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5" name="Freeform 92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810" cy="282"/>
                </a:xfrm>
                <a:custGeom>
                  <a:avLst/>
                  <a:gdLst>
                    <a:gd name="T0" fmla="*/ 0 w 810"/>
                    <a:gd name="T1" fmla="*/ 0 h 282"/>
                    <a:gd name="T2" fmla="*/ 810 w 810"/>
                    <a:gd name="T3" fmla="*/ 276 h 282"/>
                    <a:gd name="T4" fmla="*/ 672 w 810"/>
                    <a:gd name="T5" fmla="*/ 156 h 282"/>
                    <a:gd name="T6" fmla="*/ 810 w 810"/>
                    <a:gd name="T7" fmla="*/ 276 h 282"/>
                    <a:gd name="T8" fmla="*/ 624 w 810"/>
                    <a:gd name="T9" fmla="*/ 282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0"/>
                    <a:gd name="T16" fmla="*/ 0 h 282"/>
                    <a:gd name="T17" fmla="*/ 810 w 810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0" h="282">
                      <a:moveTo>
                        <a:pt x="0" y="0"/>
                      </a:moveTo>
                      <a:lnTo>
                        <a:pt x="810" y="276"/>
                      </a:lnTo>
                      <a:lnTo>
                        <a:pt x="672" y="156"/>
                      </a:lnTo>
                      <a:lnTo>
                        <a:pt x="810" y="276"/>
                      </a:lnTo>
                      <a:lnTo>
                        <a:pt x="624" y="28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156" name="Freeform 927"/>
                <p:cNvSpPr>
                  <a:spLocks/>
                </p:cNvSpPr>
                <p:nvPr/>
              </p:nvSpPr>
              <p:spPr bwMode="auto">
                <a:xfrm>
                  <a:off x="2585" y="1991"/>
                  <a:ext cx="372" cy="108"/>
                </a:xfrm>
                <a:custGeom>
                  <a:avLst/>
                  <a:gdLst>
                    <a:gd name="T0" fmla="*/ 372 w 372"/>
                    <a:gd name="T1" fmla="*/ 108 h 108"/>
                    <a:gd name="T2" fmla="*/ 0 w 372"/>
                    <a:gd name="T3" fmla="*/ 12 h 108"/>
                    <a:gd name="T4" fmla="*/ 66 w 372"/>
                    <a:gd name="T5" fmla="*/ 60 h 108"/>
                    <a:gd name="T6" fmla="*/ 0 w 372"/>
                    <a:gd name="T7" fmla="*/ 12 h 108"/>
                    <a:gd name="T8" fmla="*/ 78 w 372"/>
                    <a:gd name="T9" fmla="*/ 0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108"/>
                    <a:gd name="T17" fmla="*/ 372 w 37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108">
                      <a:moveTo>
                        <a:pt x="372" y="108"/>
                      </a:moveTo>
                      <a:lnTo>
                        <a:pt x="0" y="12"/>
                      </a:lnTo>
                      <a:lnTo>
                        <a:pt x="66" y="60"/>
                      </a:lnTo>
                      <a:lnTo>
                        <a:pt x="0" y="12"/>
                      </a:lnTo>
                      <a:lnTo>
                        <a:pt x="7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22727" name="Group 928"/>
              <p:cNvGrpSpPr>
                <a:grpSpLocks/>
              </p:cNvGrpSpPr>
              <p:nvPr/>
            </p:nvGrpSpPr>
            <p:grpSpPr bwMode="auto">
              <a:xfrm>
                <a:off x="2464" y="2786"/>
                <a:ext cx="988" cy="1063"/>
                <a:chOff x="2087" y="1199"/>
                <a:chExt cx="1680" cy="1812"/>
              </a:xfrm>
            </p:grpSpPr>
            <p:sp>
              <p:nvSpPr>
                <p:cNvPr id="22757" name="Freeform 929"/>
                <p:cNvSpPr>
                  <a:spLocks/>
                </p:cNvSpPr>
                <p:nvPr/>
              </p:nvSpPr>
              <p:spPr bwMode="auto">
                <a:xfrm>
                  <a:off x="2735" y="2099"/>
                  <a:ext cx="222" cy="348"/>
                </a:xfrm>
                <a:custGeom>
                  <a:avLst/>
                  <a:gdLst>
                    <a:gd name="T0" fmla="*/ 222 w 222"/>
                    <a:gd name="T1" fmla="*/ 0 h 348"/>
                    <a:gd name="T2" fmla="*/ 0 w 222"/>
                    <a:gd name="T3" fmla="*/ 348 h 348"/>
                    <a:gd name="T4" fmla="*/ 72 w 222"/>
                    <a:gd name="T5" fmla="*/ 294 h 348"/>
                    <a:gd name="T6" fmla="*/ 0 w 222"/>
                    <a:gd name="T7" fmla="*/ 348 h 348"/>
                    <a:gd name="T8" fmla="*/ 12 w 222"/>
                    <a:gd name="T9" fmla="*/ 258 h 3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348"/>
                    <a:gd name="T17" fmla="*/ 222 w 222"/>
                    <a:gd name="T18" fmla="*/ 348 h 3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348">
                      <a:moveTo>
                        <a:pt x="222" y="0"/>
                      </a:moveTo>
                      <a:lnTo>
                        <a:pt x="0" y="348"/>
                      </a:lnTo>
                      <a:lnTo>
                        <a:pt x="72" y="294"/>
                      </a:lnTo>
                      <a:lnTo>
                        <a:pt x="0" y="348"/>
                      </a:lnTo>
                      <a:lnTo>
                        <a:pt x="12" y="25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58" name="Freeform 930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180"/>
                </a:xfrm>
                <a:custGeom>
                  <a:avLst/>
                  <a:gdLst>
                    <a:gd name="T0" fmla="*/ 432 w 432"/>
                    <a:gd name="T1" fmla="*/ 0 h 180"/>
                    <a:gd name="T2" fmla="*/ 0 w 432"/>
                    <a:gd name="T3" fmla="*/ 180 h 180"/>
                    <a:gd name="T4" fmla="*/ 102 w 432"/>
                    <a:gd name="T5" fmla="*/ 174 h 180"/>
                    <a:gd name="T6" fmla="*/ 0 w 432"/>
                    <a:gd name="T7" fmla="*/ 180 h 180"/>
                    <a:gd name="T8" fmla="*/ 72 w 432"/>
                    <a:gd name="T9" fmla="*/ 108 h 1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180"/>
                    <a:gd name="T17" fmla="*/ 432 w 432"/>
                    <a:gd name="T18" fmla="*/ 180 h 1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180">
                      <a:moveTo>
                        <a:pt x="432" y="0"/>
                      </a:moveTo>
                      <a:lnTo>
                        <a:pt x="0" y="180"/>
                      </a:lnTo>
                      <a:lnTo>
                        <a:pt x="102" y="174"/>
                      </a:lnTo>
                      <a:lnTo>
                        <a:pt x="0" y="180"/>
                      </a:lnTo>
                      <a:lnTo>
                        <a:pt x="72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59" name="Freeform 93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62" cy="456"/>
                </a:xfrm>
                <a:custGeom>
                  <a:avLst/>
                  <a:gdLst>
                    <a:gd name="T0" fmla="*/ 0 w 162"/>
                    <a:gd name="T1" fmla="*/ 0 h 456"/>
                    <a:gd name="T2" fmla="*/ 162 w 162"/>
                    <a:gd name="T3" fmla="*/ 456 h 456"/>
                    <a:gd name="T4" fmla="*/ 162 w 162"/>
                    <a:gd name="T5" fmla="*/ 348 h 456"/>
                    <a:gd name="T6" fmla="*/ 162 w 162"/>
                    <a:gd name="T7" fmla="*/ 456 h 456"/>
                    <a:gd name="T8" fmla="*/ 90 w 162"/>
                    <a:gd name="T9" fmla="*/ 378 h 4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456"/>
                    <a:gd name="T17" fmla="*/ 162 w 162"/>
                    <a:gd name="T18" fmla="*/ 456 h 4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456">
                      <a:moveTo>
                        <a:pt x="0" y="0"/>
                      </a:moveTo>
                      <a:lnTo>
                        <a:pt x="162" y="456"/>
                      </a:lnTo>
                      <a:lnTo>
                        <a:pt x="162" y="348"/>
                      </a:lnTo>
                      <a:lnTo>
                        <a:pt x="162" y="456"/>
                      </a:lnTo>
                      <a:lnTo>
                        <a:pt x="90" y="3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0" name="Freeform 932"/>
                <p:cNvSpPr>
                  <a:spLocks/>
                </p:cNvSpPr>
                <p:nvPr/>
              </p:nvSpPr>
              <p:spPr bwMode="auto">
                <a:xfrm>
                  <a:off x="2933" y="2099"/>
                  <a:ext cx="24" cy="1"/>
                </a:xfrm>
                <a:custGeom>
                  <a:avLst/>
                  <a:gdLst>
                    <a:gd name="T0" fmla="*/ 24 w 24"/>
                    <a:gd name="T1" fmla="*/ 0 h 1"/>
                    <a:gd name="T2" fmla="*/ 0 w 24"/>
                    <a:gd name="T3" fmla="*/ 0 h 1"/>
                    <a:gd name="T4" fmla="*/ 6 w 24"/>
                    <a:gd name="T5" fmla="*/ 0 h 1"/>
                    <a:gd name="T6" fmla="*/ 0 w 24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"/>
                    <a:gd name="T13" fmla="*/ 0 h 1"/>
                    <a:gd name="T14" fmla="*/ 24 w 24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" h="1">
                      <a:moveTo>
                        <a:pt x="24" y="0"/>
                      </a:move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1" name="Freeform 933"/>
                <p:cNvSpPr>
                  <a:spLocks/>
                </p:cNvSpPr>
                <p:nvPr/>
              </p:nvSpPr>
              <p:spPr bwMode="auto">
                <a:xfrm>
                  <a:off x="2849" y="1793"/>
                  <a:ext cx="108" cy="306"/>
                </a:xfrm>
                <a:custGeom>
                  <a:avLst/>
                  <a:gdLst>
                    <a:gd name="T0" fmla="*/ 108 w 108"/>
                    <a:gd name="T1" fmla="*/ 306 h 306"/>
                    <a:gd name="T2" fmla="*/ 0 w 108"/>
                    <a:gd name="T3" fmla="*/ 0 h 306"/>
                    <a:gd name="T4" fmla="*/ 0 w 108"/>
                    <a:gd name="T5" fmla="*/ 72 h 306"/>
                    <a:gd name="T6" fmla="*/ 0 w 108"/>
                    <a:gd name="T7" fmla="*/ 0 h 306"/>
                    <a:gd name="T8" fmla="*/ 48 w 108"/>
                    <a:gd name="T9" fmla="*/ 54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306"/>
                    <a:gd name="T17" fmla="*/ 108 w 108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306">
                      <a:moveTo>
                        <a:pt x="108" y="306"/>
                      </a:moveTo>
                      <a:lnTo>
                        <a:pt x="0" y="0"/>
                      </a:lnTo>
                      <a:lnTo>
                        <a:pt x="0" y="72"/>
                      </a:lnTo>
                      <a:lnTo>
                        <a:pt x="0" y="0"/>
                      </a:lnTo>
                      <a:lnTo>
                        <a:pt x="4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2" name="Freeform 934"/>
                <p:cNvSpPr>
                  <a:spLocks/>
                </p:cNvSpPr>
                <p:nvPr/>
              </p:nvSpPr>
              <p:spPr bwMode="auto">
                <a:xfrm>
                  <a:off x="2957" y="1199"/>
                  <a:ext cx="228" cy="900"/>
                </a:xfrm>
                <a:custGeom>
                  <a:avLst/>
                  <a:gdLst>
                    <a:gd name="T0" fmla="*/ 0 w 228"/>
                    <a:gd name="T1" fmla="*/ 900 h 900"/>
                    <a:gd name="T2" fmla="*/ 198 w 228"/>
                    <a:gd name="T3" fmla="*/ 0 h 900"/>
                    <a:gd name="T4" fmla="*/ 84 w 228"/>
                    <a:gd name="T5" fmla="*/ 168 h 900"/>
                    <a:gd name="T6" fmla="*/ 198 w 228"/>
                    <a:gd name="T7" fmla="*/ 0 h 900"/>
                    <a:gd name="T8" fmla="*/ 228 w 228"/>
                    <a:gd name="T9" fmla="*/ 198 h 9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900"/>
                    <a:gd name="T17" fmla="*/ 228 w 228"/>
                    <a:gd name="T18" fmla="*/ 900 h 9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900">
                      <a:moveTo>
                        <a:pt x="0" y="900"/>
                      </a:moveTo>
                      <a:lnTo>
                        <a:pt x="198" y="0"/>
                      </a:lnTo>
                      <a:lnTo>
                        <a:pt x="84" y="168"/>
                      </a:lnTo>
                      <a:lnTo>
                        <a:pt x="198" y="0"/>
                      </a:lnTo>
                      <a:lnTo>
                        <a:pt x="228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3" name="Freeform 935"/>
                <p:cNvSpPr>
                  <a:spLocks/>
                </p:cNvSpPr>
                <p:nvPr/>
              </p:nvSpPr>
              <p:spPr bwMode="auto">
                <a:xfrm>
                  <a:off x="2573" y="2027"/>
                  <a:ext cx="384" cy="72"/>
                </a:xfrm>
                <a:custGeom>
                  <a:avLst/>
                  <a:gdLst>
                    <a:gd name="T0" fmla="*/ 384 w 384"/>
                    <a:gd name="T1" fmla="*/ 72 h 72"/>
                    <a:gd name="T2" fmla="*/ 0 w 384"/>
                    <a:gd name="T3" fmla="*/ 18 h 72"/>
                    <a:gd name="T4" fmla="*/ 72 w 384"/>
                    <a:gd name="T5" fmla="*/ 60 h 72"/>
                    <a:gd name="T6" fmla="*/ 0 w 384"/>
                    <a:gd name="T7" fmla="*/ 18 h 72"/>
                    <a:gd name="T8" fmla="*/ 84 w 384"/>
                    <a:gd name="T9" fmla="*/ 0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72"/>
                    <a:gd name="T17" fmla="*/ 384 w 384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72">
                      <a:moveTo>
                        <a:pt x="384" y="72"/>
                      </a:moveTo>
                      <a:lnTo>
                        <a:pt x="0" y="18"/>
                      </a:lnTo>
                      <a:lnTo>
                        <a:pt x="72" y="60"/>
                      </a:lnTo>
                      <a:lnTo>
                        <a:pt x="0" y="18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4" name="Freeform 93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0" cy="174"/>
                </a:xfrm>
                <a:custGeom>
                  <a:avLst/>
                  <a:gdLst>
                    <a:gd name="T0" fmla="*/ 0 w 240"/>
                    <a:gd name="T1" fmla="*/ 0 h 174"/>
                    <a:gd name="T2" fmla="*/ 240 w 240"/>
                    <a:gd name="T3" fmla="*/ 174 h 174"/>
                    <a:gd name="T4" fmla="*/ 210 w 240"/>
                    <a:gd name="T5" fmla="*/ 120 h 174"/>
                    <a:gd name="T6" fmla="*/ 240 w 240"/>
                    <a:gd name="T7" fmla="*/ 174 h 174"/>
                    <a:gd name="T8" fmla="*/ 180 w 240"/>
                    <a:gd name="T9" fmla="*/ 156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174"/>
                    <a:gd name="T17" fmla="*/ 240 w 240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174">
                      <a:moveTo>
                        <a:pt x="0" y="0"/>
                      </a:moveTo>
                      <a:lnTo>
                        <a:pt x="240" y="174"/>
                      </a:lnTo>
                      <a:lnTo>
                        <a:pt x="210" y="120"/>
                      </a:lnTo>
                      <a:lnTo>
                        <a:pt x="240" y="174"/>
                      </a:lnTo>
                      <a:lnTo>
                        <a:pt x="180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5" name="Freeform 937"/>
                <p:cNvSpPr>
                  <a:spLocks/>
                </p:cNvSpPr>
                <p:nvPr/>
              </p:nvSpPr>
              <p:spPr bwMode="auto">
                <a:xfrm>
                  <a:off x="2957" y="1583"/>
                  <a:ext cx="168" cy="516"/>
                </a:xfrm>
                <a:custGeom>
                  <a:avLst/>
                  <a:gdLst>
                    <a:gd name="T0" fmla="*/ 0 w 168"/>
                    <a:gd name="T1" fmla="*/ 516 h 516"/>
                    <a:gd name="T2" fmla="*/ 162 w 168"/>
                    <a:gd name="T3" fmla="*/ 0 h 516"/>
                    <a:gd name="T4" fmla="*/ 90 w 168"/>
                    <a:gd name="T5" fmla="*/ 90 h 516"/>
                    <a:gd name="T6" fmla="*/ 162 w 168"/>
                    <a:gd name="T7" fmla="*/ 0 h 516"/>
                    <a:gd name="T8" fmla="*/ 168 w 168"/>
                    <a:gd name="T9" fmla="*/ 114 h 5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516"/>
                    <a:gd name="T17" fmla="*/ 168 w 168"/>
                    <a:gd name="T18" fmla="*/ 516 h 5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516">
                      <a:moveTo>
                        <a:pt x="0" y="516"/>
                      </a:moveTo>
                      <a:lnTo>
                        <a:pt x="162" y="0"/>
                      </a:lnTo>
                      <a:lnTo>
                        <a:pt x="90" y="90"/>
                      </a:lnTo>
                      <a:lnTo>
                        <a:pt x="162" y="0"/>
                      </a:lnTo>
                      <a:lnTo>
                        <a:pt x="168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6" name="Freeform 938"/>
                <p:cNvSpPr>
                  <a:spLocks/>
                </p:cNvSpPr>
                <p:nvPr/>
              </p:nvSpPr>
              <p:spPr bwMode="auto">
                <a:xfrm>
                  <a:off x="2957" y="1823"/>
                  <a:ext cx="246" cy="276"/>
                </a:xfrm>
                <a:custGeom>
                  <a:avLst/>
                  <a:gdLst>
                    <a:gd name="T0" fmla="*/ 0 w 246"/>
                    <a:gd name="T1" fmla="*/ 276 h 276"/>
                    <a:gd name="T2" fmla="*/ 246 w 246"/>
                    <a:gd name="T3" fmla="*/ 0 h 276"/>
                    <a:gd name="T4" fmla="*/ 174 w 246"/>
                    <a:gd name="T5" fmla="*/ 36 h 276"/>
                    <a:gd name="T6" fmla="*/ 246 w 246"/>
                    <a:gd name="T7" fmla="*/ 0 h 276"/>
                    <a:gd name="T8" fmla="*/ 216 w 246"/>
                    <a:gd name="T9" fmla="*/ 78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276"/>
                    <a:gd name="T17" fmla="*/ 246 w 246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276">
                      <a:moveTo>
                        <a:pt x="0" y="276"/>
                      </a:moveTo>
                      <a:lnTo>
                        <a:pt x="246" y="0"/>
                      </a:lnTo>
                      <a:lnTo>
                        <a:pt x="174" y="36"/>
                      </a:lnTo>
                      <a:lnTo>
                        <a:pt x="246" y="0"/>
                      </a:lnTo>
                      <a:lnTo>
                        <a:pt x="216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7" name="Freeform 939"/>
                <p:cNvSpPr>
                  <a:spLocks/>
                </p:cNvSpPr>
                <p:nvPr/>
              </p:nvSpPr>
              <p:spPr bwMode="auto">
                <a:xfrm>
                  <a:off x="2891" y="2003"/>
                  <a:ext cx="66" cy="96"/>
                </a:xfrm>
                <a:custGeom>
                  <a:avLst/>
                  <a:gdLst>
                    <a:gd name="T0" fmla="*/ 66 w 66"/>
                    <a:gd name="T1" fmla="*/ 96 h 96"/>
                    <a:gd name="T2" fmla="*/ 0 w 66"/>
                    <a:gd name="T3" fmla="*/ 0 h 96"/>
                    <a:gd name="T4" fmla="*/ 6 w 66"/>
                    <a:gd name="T5" fmla="*/ 24 h 96"/>
                    <a:gd name="T6" fmla="*/ 0 w 66"/>
                    <a:gd name="T7" fmla="*/ 0 h 96"/>
                    <a:gd name="T8" fmla="*/ 18 w 66"/>
                    <a:gd name="T9" fmla="*/ 1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96"/>
                    <a:gd name="T17" fmla="*/ 66 w 66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96">
                      <a:moveTo>
                        <a:pt x="66" y="96"/>
                      </a:moveTo>
                      <a:lnTo>
                        <a:pt x="0" y="0"/>
                      </a:lnTo>
                      <a:lnTo>
                        <a:pt x="6" y="24"/>
                      </a:lnTo>
                      <a:lnTo>
                        <a:pt x="0" y="0"/>
                      </a:lnTo>
                      <a:lnTo>
                        <a:pt x="18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8" name="Freeform 940"/>
                <p:cNvSpPr>
                  <a:spLocks/>
                </p:cNvSpPr>
                <p:nvPr/>
              </p:nvSpPr>
              <p:spPr bwMode="auto">
                <a:xfrm>
                  <a:off x="2795" y="2099"/>
                  <a:ext cx="162" cy="48"/>
                </a:xfrm>
                <a:custGeom>
                  <a:avLst/>
                  <a:gdLst>
                    <a:gd name="T0" fmla="*/ 162 w 162"/>
                    <a:gd name="T1" fmla="*/ 0 h 48"/>
                    <a:gd name="T2" fmla="*/ 0 w 162"/>
                    <a:gd name="T3" fmla="*/ 42 h 48"/>
                    <a:gd name="T4" fmla="*/ 36 w 162"/>
                    <a:gd name="T5" fmla="*/ 48 h 48"/>
                    <a:gd name="T6" fmla="*/ 0 w 162"/>
                    <a:gd name="T7" fmla="*/ 42 h 48"/>
                    <a:gd name="T8" fmla="*/ 30 w 162"/>
                    <a:gd name="T9" fmla="*/ 24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48"/>
                    <a:gd name="T17" fmla="*/ 162 w 16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48">
                      <a:moveTo>
                        <a:pt x="162" y="0"/>
                      </a:moveTo>
                      <a:lnTo>
                        <a:pt x="0" y="42"/>
                      </a:lnTo>
                      <a:lnTo>
                        <a:pt x="36" y="48"/>
                      </a:lnTo>
                      <a:lnTo>
                        <a:pt x="0" y="42"/>
                      </a:lnTo>
                      <a:lnTo>
                        <a:pt x="30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69" name="Freeform 941"/>
                <p:cNvSpPr>
                  <a:spLocks/>
                </p:cNvSpPr>
                <p:nvPr/>
              </p:nvSpPr>
              <p:spPr bwMode="auto">
                <a:xfrm>
                  <a:off x="2909" y="1793"/>
                  <a:ext cx="48" cy="306"/>
                </a:xfrm>
                <a:custGeom>
                  <a:avLst/>
                  <a:gdLst>
                    <a:gd name="T0" fmla="*/ 48 w 48"/>
                    <a:gd name="T1" fmla="*/ 306 h 306"/>
                    <a:gd name="T2" fmla="*/ 18 w 48"/>
                    <a:gd name="T3" fmla="*/ 0 h 306"/>
                    <a:gd name="T4" fmla="*/ 0 w 48"/>
                    <a:gd name="T5" fmla="*/ 60 h 306"/>
                    <a:gd name="T6" fmla="*/ 18 w 48"/>
                    <a:gd name="T7" fmla="*/ 0 h 306"/>
                    <a:gd name="T8" fmla="*/ 48 w 48"/>
                    <a:gd name="T9" fmla="*/ 54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306"/>
                    <a:gd name="T17" fmla="*/ 48 w 48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306">
                      <a:moveTo>
                        <a:pt x="48" y="306"/>
                      </a:moveTo>
                      <a:lnTo>
                        <a:pt x="18" y="0"/>
                      </a:lnTo>
                      <a:lnTo>
                        <a:pt x="0" y="60"/>
                      </a:lnTo>
                      <a:lnTo>
                        <a:pt x="18" y="0"/>
                      </a:lnTo>
                      <a:lnTo>
                        <a:pt x="4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0" name="Freeform 942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132" cy="18"/>
                </a:xfrm>
                <a:custGeom>
                  <a:avLst/>
                  <a:gdLst>
                    <a:gd name="T0" fmla="*/ 0 w 132"/>
                    <a:gd name="T1" fmla="*/ 6 h 18"/>
                    <a:gd name="T2" fmla="*/ 132 w 132"/>
                    <a:gd name="T3" fmla="*/ 12 h 18"/>
                    <a:gd name="T4" fmla="*/ 108 w 132"/>
                    <a:gd name="T5" fmla="*/ 0 h 18"/>
                    <a:gd name="T6" fmla="*/ 132 w 132"/>
                    <a:gd name="T7" fmla="*/ 12 h 18"/>
                    <a:gd name="T8" fmla="*/ 108 w 132"/>
                    <a:gd name="T9" fmla="*/ 18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18"/>
                    <a:gd name="T17" fmla="*/ 132 w 132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18">
                      <a:moveTo>
                        <a:pt x="0" y="6"/>
                      </a:moveTo>
                      <a:lnTo>
                        <a:pt x="132" y="12"/>
                      </a:lnTo>
                      <a:lnTo>
                        <a:pt x="108" y="0"/>
                      </a:lnTo>
                      <a:lnTo>
                        <a:pt x="132" y="12"/>
                      </a:lnTo>
                      <a:lnTo>
                        <a:pt x="10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1" name="Freeform 943"/>
                <p:cNvSpPr>
                  <a:spLocks/>
                </p:cNvSpPr>
                <p:nvPr/>
              </p:nvSpPr>
              <p:spPr bwMode="auto">
                <a:xfrm>
                  <a:off x="2843" y="2099"/>
                  <a:ext cx="114" cy="72"/>
                </a:xfrm>
                <a:custGeom>
                  <a:avLst/>
                  <a:gdLst>
                    <a:gd name="T0" fmla="*/ 114 w 114"/>
                    <a:gd name="T1" fmla="*/ 0 h 72"/>
                    <a:gd name="T2" fmla="*/ 0 w 114"/>
                    <a:gd name="T3" fmla="*/ 72 h 72"/>
                    <a:gd name="T4" fmla="*/ 24 w 114"/>
                    <a:gd name="T5" fmla="*/ 66 h 72"/>
                    <a:gd name="T6" fmla="*/ 0 w 114"/>
                    <a:gd name="T7" fmla="*/ 72 h 72"/>
                    <a:gd name="T8" fmla="*/ 12 w 114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72"/>
                    <a:gd name="T17" fmla="*/ 114 w 114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72">
                      <a:moveTo>
                        <a:pt x="114" y="0"/>
                      </a:moveTo>
                      <a:lnTo>
                        <a:pt x="0" y="72"/>
                      </a:lnTo>
                      <a:lnTo>
                        <a:pt x="24" y="66"/>
                      </a:lnTo>
                      <a:lnTo>
                        <a:pt x="0" y="72"/>
                      </a:lnTo>
                      <a:lnTo>
                        <a:pt x="1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2" name="Freeform 944"/>
                <p:cNvSpPr>
                  <a:spLocks/>
                </p:cNvSpPr>
                <p:nvPr/>
              </p:nvSpPr>
              <p:spPr bwMode="auto">
                <a:xfrm>
                  <a:off x="2597" y="1865"/>
                  <a:ext cx="360" cy="234"/>
                </a:xfrm>
                <a:custGeom>
                  <a:avLst/>
                  <a:gdLst>
                    <a:gd name="T0" fmla="*/ 360 w 360"/>
                    <a:gd name="T1" fmla="*/ 234 h 234"/>
                    <a:gd name="T2" fmla="*/ 0 w 360"/>
                    <a:gd name="T3" fmla="*/ 0 h 234"/>
                    <a:gd name="T4" fmla="*/ 54 w 360"/>
                    <a:gd name="T5" fmla="*/ 72 h 234"/>
                    <a:gd name="T6" fmla="*/ 0 w 360"/>
                    <a:gd name="T7" fmla="*/ 0 h 234"/>
                    <a:gd name="T8" fmla="*/ 90 w 360"/>
                    <a:gd name="T9" fmla="*/ 18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234"/>
                    <a:gd name="T17" fmla="*/ 360 w 360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234">
                      <a:moveTo>
                        <a:pt x="360" y="234"/>
                      </a:moveTo>
                      <a:lnTo>
                        <a:pt x="0" y="0"/>
                      </a:lnTo>
                      <a:lnTo>
                        <a:pt x="54" y="72"/>
                      </a:lnTo>
                      <a:lnTo>
                        <a:pt x="0" y="0"/>
                      </a:lnTo>
                      <a:lnTo>
                        <a:pt x="9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3" name="Freeform 94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54" cy="312"/>
                </a:xfrm>
                <a:custGeom>
                  <a:avLst/>
                  <a:gdLst>
                    <a:gd name="T0" fmla="*/ 0 w 354"/>
                    <a:gd name="T1" fmla="*/ 0 h 312"/>
                    <a:gd name="T2" fmla="*/ 354 w 354"/>
                    <a:gd name="T3" fmla="*/ 312 h 312"/>
                    <a:gd name="T4" fmla="*/ 312 w 354"/>
                    <a:gd name="T5" fmla="*/ 222 h 312"/>
                    <a:gd name="T6" fmla="*/ 354 w 354"/>
                    <a:gd name="T7" fmla="*/ 312 h 312"/>
                    <a:gd name="T8" fmla="*/ 258 w 354"/>
                    <a:gd name="T9" fmla="*/ 276 h 3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312"/>
                    <a:gd name="T17" fmla="*/ 354 w 354"/>
                    <a:gd name="T18" fmla="*/ 312 h 3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312">
                      <a:moveTo>
                        <a:pt x="0" y="0"/>
                      </a:moveTo>
                      <a:lnTo>
                        <a:pt x="354" y="312"/>
                      </a:lnTo>
                      <a:lnTo>
                        <a:pt x="312" y="222"/>
                      </a:lnTo>
                      <a:lnTo>
                        <a:pt x="354" y="312"/>
                      </a:lnTo>
                      <a:lnTo>
                        <a:pt x="258" y="27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4" name="Freeform 94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22" cy="162"/>
                </a:xfrm>
                <a:custGeom>
                  <a:avLst/>
                  <a:gdLst>
                    <a:gd name="T0" fmla="*/ 0 w 522"/>
                    <a:gd name="T1" fmla="*/ 0 h 162"/>
                    <a:gd name="T2" fmla="*/ 522 w 522"/>
                    <a:gd name="T3" fmla="*/ 150 h 162"/>
                    <a:gd name="T4" fmla="*/ 432 w 522"/>
                    <a:gd name="T5" fmla="*/ 78 h 162"/>
                    <a:gd name="T6" fmla="*/ 522 w 522"/>
                    <a:gd name="T7" fmla="*/ 150 h 162"/>
                    <a:gd name="T8" fmla="*/ 408 w 522"/>
                    <a:gd name="T9" fmla="*/ 162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22"/>
                    <a:gd name="T16" fmla="*/ 0 h 162"/>
                    <a:gd name="T17" fmla="*/ 522 w 522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22" h="162">
                      <a:moveTo>
                        <a:pt x="0" y="0"/>
                      </a:moveTo>
                      <a:lnTo>
                        <a:pt x="522" y="150"/>
                      </a:lnTo>
                      <a:lnTo>
                        <a:pt x="432" y="78"/>
                      </a:lnTo>
                      <a:lnTo>
                        <a:pt x="522" y="150"/>
                      </a:lnTo>
                      <a:lnTo>
                        <a:pt x="408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5" name="Freeform 947"/>
                <p:cNvSpPr>
                  <a:spLocks/>
                </p:cNvSpPr>
                <p:nvPr/>
              </p:nvSpPr>
              <p:spPr bwMode="auto">
                <a:xfrm>
                  <a:off x="2957" y="1985"/>
                  <a:ext cx="54" cy="114"/>
                </a:xfrm>
                <a:custGeom>
                  <a:avLst/>
                  <a:gdLst>
                    <a:gd name="T0" fmla="*/ 0 w 54"/>
                    <a:gd name="T1" fmla="*/ 114 h 114"/>
                    <a:gd name="T2" fmla="*/ 54 w 54"/>
                    <a:gd name="T3" fmla="*/ 0 h 114"/>
                    <a:gd name="T4" fmla="*/ 36 w 54"/>
                    <a:gd name="T5" fmla="*/ 18 h 114"/>
                    <a:gd name="T6" fmla="*/ 54 w 54"/>
                    <a:gd name="T7" fmla="*/ 0 h 114"/>
                    <a:gd name="T8" fmla="*/ 54 w 54"/>
                    <a:gd name="T9" fmla="*/ 30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14"/>
                    <a:gd name="T17" fmla="*/ 54 w 54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14">
                      <a:moveTo>
                        <a:pt x="0" y="114"/>
                      </a:moveTo>
                      <a:lnTo>
                        <a:pt x="54" y="0"/>
                      </a:lnTo>
                      <a:lnTo>
                        <a:pt x="36" y="18"/>
                      </a:lnTo>
                      <a:lnTo>
                        <a:pt x="54" y="0"/>
                      </a:lnTo>
                      <a:lnTo>
                        <a:pt x="5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6" name="Freeform 948"/>
                <p:cNvSpPr>
                  <a:spLocks/>
                </p:cNvSpPr>
                <p:nvPr/>
              </p:nvSpPr>
              <p:spPr bwMode="auto">
                <a:xfrm>
                  <a:off x="2879" y="2099"/>
                  <a:ext cx="78" cy="42"/>
                </a:xfrm>
                <a:custGeom>
                  <a:avLst/>
                  <a:gdLst>
                    <a:gd name="T0" fmla="*/ 78 w 78"/>
                    <a:gd name="T1" fmla="*/ 0 h 42"/>
                    <a:gd name="T2" fmla="*/ 0 w 78"/>
                    <a:gd name="T3" fmla="*/ 42 h 42"/>
                    <a:gd name="T4" fmla="*/ 24 w 78"/>
                    <a:gd name="T5" fmla="*/ 36 h 42"/>
                    <a:gd name="T6" fmla="*/ 0 w 78"/>
                    <a:gd name="T7" fmla="*/ 42 h 42"/>
                    <a:gd name="T8" fmla="*/ 12 w 78"/>
                    <a:gd name="T9" fmla="*/ 24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2"/>
                    <a:gd name="T17" fmla="*/ 78 w 78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2">
                      <a:moveTo>
                        <a:pt x="78" y="0"/>
                      </a:moveTo>
                      <a:lnTo>
                        <a:pt x="0" y="42"/>
                      </a:lnTo>
                      <a:lnTo>
                        <a:pt x="24" y="36"/>
                      </a:lnTo>
                      <a:lnTo>
                        <a:pt x="0" y="42"/>
                      </a:lnTo>
                      <a:lnTo>
                        <a:pt x="12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7" name="Freeform 949"/>
                <p:cNvSpPr>
                  <a:spLocks/>
                </p:cNvSpPr>
                <p:nvPr/>
              </p:nvSpPr>
              <p:spPr bwMode="auto">
                <a:xfrm>
                  <a:off x="2597" y="2075"/>
                  <a:ext cx="360" cy="54"/>
                </a:xfrm>
                <a:custGeom>
                  <a:avLst/>
                  <a:gdLst>
                    <a:gd name="T0" fmla="*/ 360 w 360"/>
                    <a:gd name="T1" fmla="*/ 24 h 54"/>
                    <a:gd name="T2" fmla="*/ 0 w 360"/>
                    <a:gd name="T3" fmla="*/ 30 h 54"/>
                    <a:gd name="T4" fmla="*/ 72 w 360"/>
                    <a:gd name="T5" fmla="*/ 54 h 54"/>
                    <a:gd name="T6" fmla="*/ 0 w 360"/>
                    <a:gd name="T7" fmla="*/ 30 h 54"/>
                    <a:gd name="T8" fmla="*/ 72 w 360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54"/>
                    <a:gd name="T17" fmla="*/ 360 w 360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54">
                      <a:moveTo>
                        <a:pt x="360" y="24"/>
                      </a:moveTo>
                      <a:lnTo>
                        <a:pt x="0" y="30"/>
                      </a:lnTo>
                      <a:lnTo>
                        <a:pt x="72" y="54"/>
                      </a:lnTo>
                      <a:lnTo>
                        <a:pt x="0" y="30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8" name="Freeform 950"/>
                <p:cNvSpPr>
                  <a:spLocks/>
                </p:cNvSpPr>
                <p:nvPr/>
              </p:nvSpPr>
              <p:spPr bwMode="auto">
                <a:xfrm>
                  <a:off x="2957" y="1523"/>
                  <a:ext cx="198" cy="576"/>
                </a:xfrm>
                <a:custGeom>
                  <a:avLst/>
                  <a:gdLst>
                    <a:gd name="T0" fmla="*/ 0 w 198"/>
                    <a:gd name="T1" fmla="*/ 576 h 576"/>
                    <a:gd name="T2" fmla="*/ 192 w 198"/>
                    <a:gd name="T3" fmla="*/ 0 h 576"/>
                    <a:gd name="T4" fmla="*/ 108 w 198"/>
                    <a:gd name="T5" fmla="*/ 102 h 576"/>
                    <a:gd name="T6" fmla="*/ 192 w 198"/>
                    <a:gd name="T7" fmla="*/ 0 h 576"/>
                    <a:gd name="T8" fmla="*/ 198 w 198"/>
                    <a:gd name="T9" fmla="*/ 132 h 5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576"/>
                    <a:gd name="T17" fmla="*/ 198 w 198"/>
                    <a:gd name="T18" fmla="*/ 576 h 5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576">
                      <a:moveTo>
                        <a:pt x="0" y="576"/>
                      </a:moveTo>
                      <a:lnTo>
                        <a:pt x="192" y="0"/>
                      </a:lnTo>
                      <a:lnTo>
                        <a:pt x="108" y="102"/>
                      </a:lnTo>
                      <a:lnTo>
                        <a:pt x="192" y="0"/>
                      </a:lnTo>
                      <a:lnTo>
                        <a:pt x="19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79" name="Freeform 951"/>
                <p:cNvSpPr>
                  <a:spLocks/>
                </p:cNvSpPr>
                <p:nvPr/>
              </p:nvSpPr>
              <p:spPr bwMode="auto">
                <a:xfrm>
                  <a:off x="2939" y="1601"/>
                  <a:ext cx="78" cy="498"/>
                </a:xfrm>
                <a:custGeom>
                  <a:avLst/>
                  <a:gdLst>
                    <a:gd name="T0" fmla="*/ 18 w 78"/>
                    <a:gd name="T1" fmla="*/ 498 h 498"/>
                    <a:gd name="T2" fmla="*/ 42 w 78"/>
                    <a:gd name="T3" fmla="*/ 0 h 498"/>
                    <a:gd name="T4" fmla="*/ 0 w 78"/>
                    <a:gd name="T5" fmla="*/ 96 h 498"/>
                    <a:gd name="T6" fmla="*/ 42 w 78"/>
                    <a:gd name="T7" fmla="*/ 0 h 498"/>
                    <a:gd name="T8" fmla="*/ 78 w 78"/>
                    <a:gd name="T9" fmla="*/ 102 h 4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98"/>
                    <a:gd name="T17" fmla="*/ 78 w 78"/>
                    <a:gd name="T18" fmla="*/ 498 h 4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98">
                      <a:moveTo>
                        <a:pt x="18" y="498"/>
                      </a:moveTo>
                      <a:lnTo>
                        <a:pt x="42" y="0"/>
                      </a:lnTo>
                      <a:lnTo>
                        <a:pt x="0" y="96"/>
                      </a:lnTo>
                      <a:lnTo>
                        <a:pt x="42" y="0"/>
                      </a:lnTo>
                      <a:lnTo>
                        <a:pt x="78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0" name="Freeform 952"/>
                <p:cNvSpPr>
                  <a:spLocks/>
                </p:cNvSpPr>
                <p:nvPr/>
              </p:nvSpPr>
              <p:spPr bwMode="auto">
                <a:xfrm>
                  <a:off x="2831" y="2099"/>
                  <a:ext cx="126" cy="396"/>
                </a:xfrm>
                <a:custGeom>
                  <a:avLst/>
                  <a:gdLst>
                    <a:gd name="T0" fmla="*/ 126 w 126"/>
                    <a:gd name="T1" fmla="*/ 0 h 396"/>
                    <a:gd name="T2" fmla="*/ 12 w 126"/>
                    <a:gd name="T3" fmla="*/ 396 h 396"/>
                    <a:gd name="T4" fmla="*/ 66 w 126"/>
                    <a:gd name="T5" fmla="*/ 324 h 396"/>
                    <a:gd name="T6" fmla="*/ 12 w 126"/>
                    <a:gd name="T7" fmla="*/ 396 h 396"/>
                    <a:gd name="T8" fmla="*/ 0 w 126"/>
                    <a:gd name="T9" fmla="*/ 306 h 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396"/>
                    <a:gd name="T17" fmla="*/ 126 w 126"/>
                    <a:gd name="T18" fmla="*/ 396 h 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396">
                      <a:moveTo>
                        <a:pt x="126" y="0"/>
                      </a:moveTo>
                      <a:lnTo>
                        <a:pt x="12" y="396"/>
                      </a:lnTo>
                      <a:lnTo>
                        <a:pt x="66" y="324"/>
                      </a:lnTo>
                      <a:lnTo>
                        <a:pt x="12" y="396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1" name="Freeform 953"/>
                <p:cNvSpPr>
                  <a:spLocks/>
                </p:cNvSpPr>
                <p:nvPr/>
              </p:nvSpPr>
              <p:spPr bwMode="auto">
                <a:xfrm>
                  <a:off x="2735" y="2099"/>
                  <a:ext cx="222" cy="168"/>
                </a:xfrm>
                <a:custGeom>
                  <a:avLst/>
                  <a:gdLst>
                    <a:gd name="T0" fmla="*/ 222 w 222"/>
                    <a:gd name="T1" fmla="*/ 0 h 168"/>
                    <a:gd name="T2" fmla="*/ 0 w 222"/>
                    <a:gd name="T3" fmla="*/ 168 h 168"/>
                    <a:gd name="T4" fmla="*/ 60 w 222"/>
                    <a:gd name="T5" fmla="*/ 156 h 168"/>
                    <a:gd name="T6" fmla="*/ 0 w 222"/>
                    <a:gd name="T7" fmla="*/ 168 h 168"/>
                    <a:gd name="T8" fmla="*/ 30 w 222"/>
                    <a:gd name="T9" fmla="*/ 120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168"/>
                    <a:gd name="T17" fmla="*/ 222 w 222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168">
                      <a:moveTo>
                        <a:pt x="222" y="0"/>
                      </a:moveTo>
                      <a:lnTo>
                        <a:pt x="0" y="168"/>
                      </a:lnTo>
                      <a:lnTo>
                        <a:pt x="60" y="156"/>
                      </a:lnTo>
                      <a:lnTo>
                        <a:pt x="0" y="168"/>
                      </a:lnTo>
                      <a:lnTo>
                        <a:pt x="30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2" name="Freeform 95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408"/>
                </a:xfrm>
                <a:custGeom>
                  <a:avLst/>
                  <a:gdLst>
                    <a:gd name="T0" fmla="*/ 0 w 192"/>
                    <a:gd name="T1" fmla="*/ 0 h 408"/>
                    <a:gd name="T2" fmla="*/ 192 w 192"/>
                    <a:gd name="T3" fmla="*/ 408 h 408"/>
                    <a:gd name="T4" fmla="*/ 186 w 192"/>
                    <a:gd name="T5" fmla="*/ 312 h 408"/>
                    <a:gd name="T6" fmla="*/ 192 w 192"/>
                    <a:gd name="T7" fmla="*/ 408 h 408"/>
                    <a:gd name="T8" fmla="*/ 120 w 192"/>
                    <a:gd name="T9" fmla="*/ 342 h 4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408"/>
                    <a:gd name="T17" fmla="*/ 192 w 192"/>
                    <a:gd name="T18" fmla="*/ 408 h 4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408">
                      <a:moveTo>
                        <a:pt x="0" y="0"/>
                      </a:moveTo>
                      <a:lnTo>
                        <a:pt x="192" y="408"/>
                      </a:lnTo>
                      <a:lnTo>
                        <a:pt x="186" y="312"/>
                      </a:lnTo>
                      <a:lnTo>
                        <a:pt x="192" y="408"/>
                      </a:lnTo>
                      <a:lnTo>
                        <a:pt x="120" y="3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3" name="Freeform 955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60" cy="336"/>
                </a:xfrm>
                <a:custGeom>
                  <a:avLst/>
                  <a:gdLst>
                    <a:gd name="T0" fmla="*/ 60 w 60"/>
                    <a:gd name="T1" fmla="*/ 0 h 336"/>
                    <a:gd name="T2" fmla="*/ 24 w 60"/>
                    <a:gd name="T3" fmla="*/ 336 h 336"/>
                    <a:gd name="T4" fmla="*/ 54 w 60"/>
                    <a:gd name="T5" fmla="*/ 270 h 336"/>
                    <a:gd name="T6" fmla="*/ 24 w 60"/>
                    <a:gd name="T7" fmla="*/ 336 h 336"/>
                    <a:gd name="T8" fmla="*/ 0 w 60"/>
                    <a:gd name="T9" fmla="*/ 264 h 3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336"/>
                    <a:gd name="T17" fmla="*/ 60 w 60"/>
                    <a:gd name="T18" fmla="*/ 336 h 3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336">
                      <a:moveTo>
                        <a:pt x="60" y="0"/>
                      </a:moveTo>
                      <a:lnTo>
                        <a:pt x="24" y="336"/>
                      </a:lnTo>
                      <a:lnTo>
                        <a:pt x="54" y="270"/>
                      </a:lnTo>
                      <a:lnTo>
                        <a:pt x="24" y="336"/>
                      </a:lnTo>
                      <a:lnTo>
                        <a:pt x="0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4" name="Freeform 956"/>
                <p:cNvSpPr>
                  <a:spLocks/>
                </p:cNvSpPr>
                <p:nvPr/>
              </p:nvSpPr>
              <p:spPr bwMode="auto">
                <a:xfrm>
                  <a:off x="2111" y="1967"/>
                  <a:ext cx="846" cy="132"/>
                </a:xfrm>
                <a:custGeom>
                  <a:avLst/>
                  <a:gdLst>
                    <a:gd name="T0" fmla="*/ 846 w 846"/>
                    <a:gd name="T1" fmla="*/ 132 h 132"/>
                    <a:gd name="T2" fmla="*/ 0 w 846"/>
                    <a:gd name="T3" fmla="*/ 54 h 132"/>
                    <a:gd name="T4" fmla="*/ 162 w 846"/>
                    <a:gd name="T5" fmla="*/ 132 h 132"/>
                    <a:gd name="T6" fmla="*/ 0 w 846"/>
                    <a:gd name="T7" fmla="*/ 54 h 132"/>
                    <a:gd name="T8" fmla="*/ 180 w 846"/>
                    <a:gd name="T9" fmla="*/ 0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6"/>
                    <a:gd name="T16" fmla="*/ 0 h 132"/>
                    <a:gd name="T17" fmla="*/ 846 w 846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6" h="132">
                      <a:moveTo>
                        <a:pt x="846" y="132"/>
                      </a:moveTo>
                      <a:lnTo>
                        <a:pt x="0" y="54"/>
                      </a:lnTo>
                      <a:lnTo>
                        <a:pt x="162" y="132"/>
                      </a:lnTo>
                      <a:lnTo>
                        <a:pt x="0" y="54"/>
                      </a:lnTo>
                      <a:lnTo>
                        <a:pt x="18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5" name="Freeform 957"/>
                <p:cNvSpPr>
                  <a:spLocks/>
                </p:cNvSpPr>
                <p:nvPr/>
              </p:nvSpPr>
              <p:spPr bwMode="auto">
                <a:xfrm>
                  <a:off x="2693" y="1745"/>
                  <a:ext cx="264" cy="354"/>
                </a:xfrm>
                <a:custGeom>
                  <a:avLst/>
                  <a:gdLst>
                    <a:gd name="T0" fmla="*/ 264 w 264"/>
                    <a:gd name="T1" fmla="*/ 354 h 354"/>
                    <a:gd name="T2" fmla="*/ 0 w 264"/>
                    <a:gd name="T3" fmla="*/ 0 h 354"/>
                    <a:gd name="T4" fmla="*/ 24 w 264"/>
                    <a:gd name="T5" fmla="*/ 96 h 354"/>
                    <a:gd name="T6" fmla="*/ 0 w 264"/>
                    <a:gd name="T7" fmla="*/ 0 h 354"/>
                    <a:gd name="T8" fmla="*/ 84 w 264"/>
                    <a:gd name="T9" fmla="*/ 54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354"/>
                    <a:gd name="T17" fmla="*/ 264 w 264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354">
                      <a:moveTo>
                        <a:pt x="264" y="354"/>
                      </a:moveTo>
                      <a:lnTo>
                        <a:pt x="0" y="0"/>
                      </a:lnTo>
                      <a:lnTo>
                        <a:pt x="24" y="96"/>
                      </a:lnTo>
                      <a:lnTo>
                        <a:pt x="0" y="0"/>
                      </a:lnTo>
                      <a:lnTo>
                        <a:pt x="84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6" name="Freeform 958"/>
                <p:cNvSpPr>
                  <a:spLocks/>
                </p:cNvSpPr>
                <p:nvPr/>
              </p:nvSpPr>
              <p:spPr bwMode="auto">
                <a:xfrm>
                  <a:off x="2855" y="1745"/>
                  <a:ext cx="102" cy="354"/>
                </a:xfrm>
                <a:custGeom>
                  <a:avLst/>
                  <a:gdLst>
                    <a:gd name="T0" fmla="*/ 102 w 102"/>
                    <a:gd name="T1" fmla="*/ 354 h 354"/>
                    <a:gd name="T2" fmla="*/ 12 w 102"/>
                    <a:gd name="T3" fmla="*/ 0 h 354"/>
                    <a:gd name="T4" fmla="*/ 0 w 102"/>
                    <a:gd name="T5" fmla="*/ 78 h 354"/>
                    <a:gd name="T6" fmla="*/ 12 w 102"/>
                    <a:gd name="T7" fmla="*/ 0 h 354"/>
                    <a:gd name="T8" fmla="*/ 60 w 102"/>
                    <a:gd name="T9" fmla="*/ 60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354"/>
                    <a:gd name="T17" fmla="*/ 102 w 102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354">
                      <a:moveTo>
                        <a:pt x="102" y="354"/>
                      </a:moveTo>
                      <a:lnTo>
                        <a:pt x="12" y="0"/>
                      </a:lnTo>
                      <a:lnTo>
                        <a:pt x="0" y="78"/>
                      </a:lnTo>
                      <a:lnTo>
                        <a:pt x="12" y="0"/>
                      </a:lnTo>
                      <a:lnTo>
                        <a:pt x="60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7" name="Freeform 959"/>
                <p:cNvSpPr>
                  <a:spLocks/>
                </p:cNvSpPr>
                <p:nvPr/>
              </p:nvSpPr>
              <p:spPr bwMode="auto">
                <a:xfrm>
                  <a:off x="2957" y="1445"/>
                  <a:ext cx="318" cy="654"/>
                </a:xfrm>
                <a:custGeom>
                  <a:avLst/>
                  <a:gdLst>
                    <a:gd name="T0" fmla="*/ 0 w 318"/>
                    <a:gd name="T1" fmla="*/ 654 h 654"/>
                    <a:gd name="T2" fmla="*/ 318 w 318"/>
                    <a:gd name="T3" fmla="*/ 0 h 654"/>
                    <a:gd name="T4" fmla="*/ 204 w 318"/>
                    <a:gd name="T5" fmla="*/ 102 h 654"/>
                    <a:gd name="T6" fmla="*/ 318 w 318"/>
                    <a:gd name="T7" fmla="*/ 0 h 654"/>
                    <a:gd name="T8" fmla="*/ 306 w 318"/>
                    <a:gd name="T9" fmla="*/ 156 h 6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8"/>
                    <a:gd name="T16" fmla="*/ 0 h 654"/>
                    <a:gd name="T17" fmla="*/ 318 w 318"/>
                    <a:gd name="T18" fmla="*/ 654 h 6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8" h="654">
                      <a:moveTo>
                        <a:pt x="0" y="654"/>
                      </a:moveTo>
                      <a:lnTo>
                        <a:pt x="318" y="0"/>
                      </a:lnTo>
                      <a:lnTo>
                        <a:pt x="204" y="102"/>
                      </a:lnTo>
                      <a:lnTo>
                        <a:pt x="318" y="0"/>
                      </a:lnTo>
                      <a:lnTo>
                        <a:pt x="306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8" name="Freeform 960"/>
                <p:cNvSpPr>
                  <a:spLocks/>
                </p:cNvSpPr>
                <p:nvPr/>
              </p:nvSpPr>
              <p:spPr bwMode="auto">
                <a:xfrm>
                  <a:off x="2753" y="2099"/>
                  <a:ext cx="204" cy="348"/>
                </a:xfrm>
                <a:custGeom>
                  <a:avLst/>
                  <a:gdLst>
                    <a:gd name="T0" fmla="*/ 204 w 204"/>
                    <a:gd name="T1" fmla="*/ 0 h 348"/>
                    <a:gd name="T2" fmla="*/ 0 w 204"/>
                    <a:gd name="T3" fmla="*/ 348 h 348"/>
                    <a:gd name="T4" fmla="*/ 72 w 204"/>
                    <a:gd name="T5" fmla="*/ 294 h 348"/>
                    <a:gd name="T6" fmla="*/ 0 w 204"/>
                    <a:gd name="T7" fmla="*/ 348 h 348"/>
                    <a:gd name="T8" fmla="*/ 18 w 204"/>
                    <a:gd name="T9" fmla="*/ 264 h 3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48"/>
                    <a:gd name="T17" fmla="*/ 204 w 204"/>
                    <a:gd name="T18" fmla="*/ 348 h 3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48">
                      <a:moveTo>
                        <a:pt x="204" y="0"/>
                      </a:moveTo>
                      <a:lnTo>
                        <a:pt x="0" y="348"/>
                      </a:lnTo>
                      <a:lnTo>
                        <a:pt x="72" y="294"/>
                      </a:lnTo>
                      <a:lnTo>
                        <a:pt x="0" y="348"/>
                      </a:lnTo>
                      <a:lnTo>
                        <a:pt x="18" y="26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89" name="Freeform 96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88" cy="120"/>
                </a:xfrm>
                <a:custGeom>
                  <a:avLst/>
                  <a:gdLst>
                    <a:gd name="T0" fmla="*/ 0 w 288"/>
                    <a:gd name="T1" fmla="*/ 0 h 120"/>
                    <a:gd name="T2" fmla="*/ 288 w 288"/>
                    <a:gd name="T3" fmla="*/ 120 h 120"/>
                    <a:gd name="T4" fmla="*/ 240 w 288"/>
                    <a:gd name="T5" fmla="*/ 72 h 120"/>
                    <a:gd name="T6" fmla="*/ 288 w 288"/>
                    <a:gd name="T7" fmla="*/ 120 h 120"/>
                    <a:gd name="T8" fmla="*/ 222 w 288"/>
                    <a:gd name="T9" fmla="*/ 120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"/>
                    <a:gd name="T16" fmla="*/ 0 h 120"/>
                    <a:gd name="T17" fmla="*/ 288 w 288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" h="120">
                      <a:moveTo>
                        <a:pt x="0" y="0"/>
                      </a:moveTo>
                      <a:lnTo>
                        <a:pt x="288" y="120"/>
                      </a:lnTo>
                      <a:lnTo>
                        <a:pt x="240" y="72"/>
                      </a:lnTo>
                      <a:lnTo>
                        <a:pt x="288" y="120"/>
                      </a:lnTo>
                      <a:lnTo>
                        <a:pt x="22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0" name="Freeform 962"/>
                <p:cNvSpPr>
                  <a:spLocks/>
                </p:cNvSpPr>
                <p:nvPr/>
              </p:nvSpPr>
              <p:spPr bwMode="auto">
                <a:xfrm>
                  <a:off x="2837" y="1949"/>
                  <a:ext cx="120" cy="150"/>
                </a:xfrm>
                <a:custGeom>
                  <a:avLst/>
                  <a:gdLst>
                    <a:gd name="T0" fmla="*/ 120 w 120"/>
                    <a:gd name="T1" fmla="*/ 150 h 150"/>
                    <a:gd name="T2" fmla="*/ 0 w 120"/>
                    <a:gd name="T3" fmla="*/ 0 h 150"/>
                    <a:gd name="T4" fmla="*/ 12 w 120"/>
                    <a:gd name="T5" fmla="*/ 36 h 150"/>
                    <a:gd name="T6" fmla="*/ 0 w 120"/>
                    <a:gd name="T7" fmla="*/ 0 h 150"/>
                    <a:gd name="T8" fmla="*/ 36 w 120"/>
                    <a:gd name="T9" fmla="*/ 18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"/>
                    <a:gd name="T16" fmla="*/ 0 h 150"/>
                    <a:gd name="T17" fmla="*/ 120 w 120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" h="150">
                      <a:moveTo>
                        <a:pt x="120" y="150"/>
                      </a:moveTo>
                      <a:lnTo>
                        <a:pt x="0" y="0"/>
                      </a:lnTo>
                      <a:lnTo>
                        <a:pt x="12" y="36"/>
                      </a:lnTo>
                      <a:lnTo>
                        <a:pt x="0" y="0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1" name="Freeform 963"/>
                <p:cNvSpPr>
                  <a:spLocks/>
                </p:cNvSpPr>
                <p:nvPr/>
              </p:nvSpPr>
              <p:spPr bwMode="auto">
                <a:xfrm>
                  <a:off x="2957" y="1979"/>
                  <a:ext cx="138" cy="120"/>
                </a:xfrm>
                <a:custGeom>
                  <a:avLst/>
                  <a:gdLst>
                    <a:gd name="T0" fmla="*/ 0 w 138"/>
                    <a:gd name="T1" fmla="*/ 120 h 120"/>
                    <a:gd name="T2" fmla="*/ 138 w 138"/>
                    <a:gd name="T3" fmla="*/ 0 h 120"/>
                    <a:gd name="T4" fmla="*/ 102 w 138"/>
                    <a:gd name="T5" fmla="*/ 12 h 120"/>
                    <a:gd name="T6" fmla="*/ 138 w 138"/>
                    <a:gd name="T7" fmla="*/ 0 h 120"/>
                    <a:gd name="T8" fmla="*/ 120 w 138"/>
                    <a:gd name="T9" fmla="*/ 36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20"/>
                    <a:gd name="T17" fmla="*/ 138 w 138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20">
                      <a:moveTo>
                        <a:pt x="0" y="120"/>
                      </a:moveTo>
                      <a:lnTo>
                        <a:pt x="138" y="0"/>
                      </a:lnTo>
                      <a:lnTo>
                        <a:pt x="102" y="12"/>
                      </a:lnTo>
                      <a:lnTo>
                        <a:pt x="138" y="0"/>
                      </a:lnTo>
                      <a:lnTo>
                        <a:pt x="12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2" name="Freeform 964"/>
                <p:cNvSpPr>
                  <a:spLocks/>
                </p:cNvSpPr>
                <p:nvPr/>
              </p:nvSpPr>
              <p:spPr bwMode="auto">
                <a:xfrm>
                  <a:off x="2957" y="1835"/>
                  <a:ext cx="336" cy="264"/>
                </a:xfrm>
                <a:custGeom>
                  <a:avLst/>
                  <a:gdLst>
                    <a:gd name="T0" fmla="*/ 0 w 336"/>
                    <a:gd name="T1" fmla="*/ 264 h 264"/>
                    <a:gd name="T2" fmla="*/ 336 w 336"/>
                    <a:gd name="T3" fmla="*/ 0 h 264"/>
                    <a:gd name="T4" fmla="*/ 252 w 336"/>
                    <a:gd name="T5" fmla="*/ 24 h 264"/>
                    <a:gd name="T6" fmla="*/ 336 w 336"/>
                    <a:gd name="T7" fmla="*/ 0 h 264"/>
                    <a:gd name="T8" fmla="*/ 294 w 336"/>
                    <a:gd name="T9" fmla="*/ 78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264"/>
                    <a:gd name="T17" fmla="*/ 336 w 336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264">
                      <a:moveTo>
                        <a:pt x="0" y="264"/>
                      </a:moveTo>
                      <a:lnTo>
                        <a:pt x="336" y="0"/>
                      </a:lnTo>
                      <a:lnTo>
                        <a:pt x="252" y="24"/>
                      </a:lnTo>
                      <a:lnTo>
                        <a:pt x="336" y="0"/>
                      </a:lnTo>
                      <a:lnTo>
                        <a:pt x="294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3" name="Freeform 965"/>
                <p:cNvSpPr>
                  <a:spLocks/>
                </p:cNvSpPr>
                <p:nvPr/>
              </p:nvSpPr>
              <p:spPr bwMode="auto">
                <a:xfrm>
                  <a:off x="2597" y="1967"/>
                  <a:ext cx="360" cy="132"/>
                </a:xfrm>
                <a:custGeom>
                  <a:avLst/>
                  <a:gdLst>
                    <a:gd name="T0" fmla="*/ 360 w 360"/>
                    <a:gd name="T1" fmla="*/ 132 h 132"/>
                    <a:gd name="T2" fmla="*/ 0 w 360"/>
                    <a:gd name="T3" fmla="*/ 6 h 132"/>
                    <a:gd name="T4" fmla="*/ 60 w 360"/>
                    <a:gd name="T5" fmla="*/ 60 h 132"/>
                    <a:gd name="T6" fmla="*/ 0 w 360"/>
                    <a:gd name="T7" fmla="*/ 6 h 132"/>
                    <a:gd name="T8" fmla="*/ 78 w 360"/>
                    <a:gd name="T9" fmla="*/ 0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0"/>
                    <a:gd name="T16" fmla="*/ 0 h 132"/>
                    <a:gd name="T17" fmla="*/ 360 w 360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0" h="132">
                      <a:moveTo>
                        <a:pt x="360" y="132"/>
                      </a:moveTo>
                      <a:lnTo>
                        <a:pt x="0" y="6"/>
                      </a:lnTo>
                      <a:lnTo>
                        <a:pt x="60" y="60"/>
                      </a:lnTo>
                      <a:lnTo>
                        <a:pt x="0" y="6"/>
                      </a:lnTo>
                      <a:lnTo>
                        <a:pt x="7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4" name="Freeform 966"/>
                <p:cNvSpPr>
                  <a:spLocks/>
                </p:cNvSpPr>
                <p:nvPr/>
              </p:nvSpPr>
              <p:spPr bwMode="auto">
                <a:xfrm>
                  <a:off x="2777" y="2099"/>
                  <a:ext cx="180" cy="300"/>
                </a:xfrm>
                <a:custGeom>
                  <a:avLst/>
                  <a:gdLst>
                    <a:gd name="T0" fmla="*/ 180 w 180"/>
                    <a:gd name="T1" fmla="*/ 0 h 300"/>
                    <a:gd name="T2" fmla="*/ 0 w 180"/>
                    <a:gd name="T3" fmla="*/ 300 h 300"/>
                    <a:gd name="T4" fmla="*/ 60 w 180"/>
                    <a:gd name="T5" fmla="*/ 252 h 300"/>
                    <a:gd name="T6" fmla="*/ 0 w 180"/>
                    <a:gd name="T7" fmla="*/ 300 h 300"/>
                    <a:gd name="T8" fmla="*/ 12 w 180"/>
                    <a:gd name="T9" fmla="*/ 222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300"/>
                    <a:gd name="T17" fmla="*/ 180 w 180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300">
                      <a:moveTo>
                        <a:pt x="180" y="0"/>
                      </a:moveTo>
                      <a:lnTo>
                        <a:pt x="0" y="300"/>
                      </a:lnTo>
                      <a:lnTo>
                        <a:pt x="60" y="252"/>
                      </a:lnTo>
                      <a:lnTo>
                        <a:pt x="0" y="300"/>
                      </a:lnTo>
                      <a:lnTo>
                        <a:pt x="12" y="22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5" name="Freeform 967"/>
                <p:cNvSpPr>
                  <a:spLocks/>
                </p:cNvSpPr>
                <p:nvPr/>
              </p:nvSpPr>
              <p:spPr bwMode="auto">
                <a:xfrm>
                  <a:off x="2957" y="2075"/>
                  <a:ext cx="36" cy="24"/>
                </a:xfrm>
                <a:custGeom>
                  <a:avLst/>
                  <a:gdLst>
                    <a:gd name="T0" fmla="*/ 0 w 36"/>
                    <a:gd name="T1" fmla="*/ 24 h 24"/>
                    <a:gd name="T2" fmla="*/ 36 w 36"/>
                    <a:gd name="T3" fmla="*/ 0 h 24"/>
                    <a:gd name="T4" fmla="*/ 24 w 36"/>
                    <a:gd name="T5" fmla="*/ 0 h 24"/>
                    <a:gd name="T6" fmla="*/ 36 w 36"/>
                    <a:gd name="T7" fmla="*/ 0 h 24"/>
                    <a:gd name="T8" fmla="*/ 30 w 36"/>
                    <a:gd name="T9" fmla="*/ 6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4"/>
                    <a:gd name="T17" fmla="*/ 36 w 36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4">
                      <a:moveTo>
                        <a:pt x="0" y="24"/>
                      </a:move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36" y="0"/>
                      </a:lnTo>
                      <a:lnTo>
                        <a:pt x="30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6" name="Freeform 968"/>
                <p:cNvSpPr>
                  <a:spLocks/>
                </p:cNvSpPr>
                <p:nvPr/>
              </p:nvSpPr>
              <p:spPr bwMode="auto">
                <a:xfrm>
                  <a:off x="2795" y="1931"/>
                  <a:ext cx="162" cy="168"/>
                </a:xfrm>
                <a:custGeom>
                  <a:avLst/>
                  <a:gdLst>
                    <a:gd name="T0" fmla="*/ 162 w 162"/>
                    <a:gd name="T1" fmla="*/ 168 h 168"/>
                    <a:gd name="T2" fmla="*/ 0 w 162"/>
                    <a:gd name="T3" fmla="*/ 0 h 168"/>
                    <a:gd name="T4" fmla="*/ 18 w 162"/>
                    <a:gd name="T5" fmla="*/ 48 h 168"/>
                    <a:gd name="T6" fmla="*/ 0 w 162"/>
                    <a:gd name="T7" fmla="*/ 0 h 168"/>
                    <a:gd name="T8" fmla="*/ 48 w 162"/>
                    <a:gd name="T9" fmla="*/ 18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168"/>
                    <a:gd name="T17" fmla="*/ 162 w 162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168">
                      <a:moveTo>
                        <a:pt x="162" y="168"/>
                      </a:moveTo>
                      <a:lnTo>
                        <a:pt x="0" y="0"/>
                      </a:lnTo>
                      <a:lnTo>
                        <a:pt x="18" y="48"/>
                      </a:lnTo>
                      <a:lnTo>
                        <a:pt x="0" y="0"/>
                      </a:lnTo>
                      <a:lnTo>
                        <a:pt x="48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7" name="Freeform 969"/>
                <p:cNvSpPr>
                  <a:spLocks/>
                </p:cNvSpPr>
                <p:nvPr/>
              </p:nvSpPr>
              <p:spPr bwMode="auto">
                <a:xfrm>
                  <a:off x="2957" y="1931"/>
                  <a:ext cx="210" cy="168"/>
                </a:xfrm>
                <a:custGeom>
                  <a:avLst/>
                  <a:gdLst>
                    <a:gd name="T0" fmla="*/ 0 w 210"/>
                    <a:gd name="T1" fmla="*/ 168 h 168"/>
                    <a:gd name="T2" fmla="*/ 210 w 210"/>
                    <a:gd name="T3" fmla="*/ 0 h 168"/>
                    <a:gd name="T4" fmla="*/ 156 w 210"/>
                    <a:gd name="T5" fmla="*/ 18 h 168"/>
                    <a:gd name="T6" fmla="*/ 210 w 210"/>
                    <a:gd name="T7" fmla="*/ 0 h 168"/>
                    <a:gd name="T8" fmla="*/ 180 w 210"/>
                    <a:gd name="T9" fmla="*/ 48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168"/>
                    <a:gd name="T17" fmla="*/ 210 w 210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168">
                      <a:moveTo>
                        <a:pt x="0" y="168"/>
                      </a:moveTo>
                      <a:lnTo>
                        <a:pt x="210" y="0"/>
                      </a:lnTo>
                      <a:lnTo>
                        <a:pt x="156" y="18"/>
                      </a:lnTo>
                      <a:lnTo>
                        <a:pt x="210" y="0"/>
                      </a:lnTo>
                      <a:lnTo>
                        <a:pt x="18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8" name="Freeform 970"/>
                <p:cNvSpPr>
                  <a:spLocks/>
                </p:cNvSpPr>
                <p:nvPr/>
              </p:nvSpPr>
              <p:spPr bwMode="auto">
                <a:xfrm>
                  <a:off x="2801" y="2099"/>
                  <a:ext cx="156" cy="402"/>
                </a:xfrm>
                <a:custGeom>
                  <a:avLst/>
                  <a:gdLst>
                    <a:gd name="T0" fmla="*/ 156 w 156"/>
                    <a:gd name="T1" fmla="*/ 0 h 402"/>
                    <a:gd name="T2" fmla="*/ 0 w 156"/>
                    <a:gd name="T3" fmla="*/ 402 h 402"/>
                    <a:gd name="T4" fmla="*/ 66 w 156"/>
                    <a:gd name="T5" fmla="*/ 336 h 402"/>
                    <a:gd name="T6" fmla="*/ 0 w 156"/>
                    <a:gd name="T7" fmla="*/ 402 h 402"/>
                    <a:gd name="T8" fmla="*/ 0 w 156"/>
                    <a:gd name="T9" fmla="*/ 306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402"/>
                    <a:gd name="T17" fmla="*/ 156 w 156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402">
                      <a:moveTo>
                        <a:pt x="156" y="0"/>
                      </a:moveTo>
                      <a:lnTo>
                        <a:pt x="0" y="402"/>
                      </a:lnTo>
                      <a:lnTo>
                        <a:pt x="66" y="336"/>
                      </a:lnTo>
                      <a:lnTo>
                        <a:pt x="0" y="402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799" name="Freeform 971"/>
                <p:cNvSpPr>
                  <a:spLocks/>
                </p:cNvSpPr>
                <p:nvPr/>
              </p:nvSpPr>
              <p:spPr bwMode="auto">
                <a:xfrm>
                  <a:off x="2771" y="2099"/>
                  <a:ext cx="186" cy="168"/>
                </a:xfrm>
                <a:custGeom>
                  <a:avLst/>
                  <a:gdLst>
                    <a:gd name="T0" fmla="*/ 186 w 186"/>
                    <a:gd name="T1" fmla="*/ 0 h 168"/>
                    <a:gd name="T2" fmla="*/ 0 w 186"/>
                    <a:gd name="T3" fmla="*/ 168 h 168"/>
                    <a:gd name="T4" fmla="*/ 48 w 186"/>
                    <a:gd name="T5" fmla="*/ 150 h 168"/>
                    <a:gd name="T6" fmla="*/ 0 w 186"/>
                    <a:gd name="T7" fmla="*/ 168 h 168"/>
                    <a:gd name="T8" fmla="*/ 24 w 186"/>
                    <a:gd name="T9" fmla="*/ 120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168"/>
                    <a:gd name="T17" fmla="*/ 186 w 186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168">
                      <a:moveTo>
                        <a:pt x="186" y="0"/>
                      </a:moveTo>
                      <a:lnTo>
                        <a:pt x="0" y="168"/>
                      </a:lnTo>
                      <a:lnTo>
                        <a:pt x="48" y="150"/>
                      </a:lnTo>
                      <a:lnTo>
                        <a:pt x="0" y="168"/>
                      </a:lnTo>
                      <a:lnTo>
                        <a:pt x="24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0" name="Freeform 972"/>
                <p:cNvSpPr>
                  <a:spLocks/>
                </p:cNvSpPr>
                <p:nvPr/>
              </p:nvSpPr>
              <p:spPr bwMode="auto">
                <a:xfrm>
                  <a:off x="2957" y="1883"/>
                  <a:ext cx="36" cy="216"/>
                </a:xfrm>
                <a:custGeom>
                  <a:avLst/>
                  <a:gdLst>
                    <a:gd name="T0" fmla="*/ 0 w 36"/>
                    <a:gd name="T1" fmla="*/ 216 h 216"/>
                    <a:gd name="T2" fmla="*/ 24 w 36"/>
                    <a:gd name="T3" fmla="*/ 0 h 216"/>
                    <a:gd name="T4" fmla="*/ 6 w 36"/>
                    <a:gd name="T5" fmla="*/ 42 h 216"/>
                    <a:gd name="T6" fmla="*/ 24 w 36"/>
                    <a:gd name="T7" fmla="*/ 0 h 216"/>
                    <a:gd name="T8" fmla="*/ 36 w 36"/>
                    <a:gd name="T9" fmla="*/ 48 h 2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216"/>
                    <a:gd name="T17" fmla="*/ 36 w 36"/>
                    <a:gd name="T18" fmla="*/ 216 h 2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216">
                      <a:moveTo>
                        <a:pt x="0" y="216"/>
                      </a:moveTo>
                      <a:lnTo>
                        <a:pt x="24" y="0"/>
                      </a:lnTo>
                      <a:lnTo>
                        <a:pt x="6" y="42"/>
                      </a:lnTo>
                      <a:lnTo>
                        <a:pt x="24" y="0"/>
                      </a:lnTo>
                      <a:lnTo>
                        <a:pt x="3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1" name="Freeform 973"/>
                <p:cNvSpPr>
                  <a:spLocks/>
                </p:cNvSpPr>
                <p:nvPr/>
              </p:nvSpPr>
              <p:spPr bwMode="auto">
                <a:xfrm>
                  <a:off x="2957" y="2045"/>
                  <a:ext cx="654" cy="102"/>
                </a:xfrm>
                <a:custGeom>
                  <a:avLst/>
                  <a:gdLst>
                    <a:gd name="T0" fmla="*/ 0 w 654"/>
                    <a:gd name="T1" fmla="*/ 54 h 102"/>
                    <a:gd name="T2" fmla="*/ 654 w 654"/>
                    <a:gd name="T3" fmla="*/ 54 h 102"/>
                    <a:gd name="T4" fmla="*/ 522 w 654"/>
                    <a:gd name="T5" fmla="*/ 0 h 102"/>
                    <a:gd name="T6" fmla="*/ 654 w 654"/>
                    <a:gd name="T7" fmla="*/ 54 h 102"/>
                    <a:gd name="T8" fmla="*/ 522 w 654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4"/>
                    <a:gd name="T16" fmla="*/ 0 h 102"/>
                    <a:gd name="T17" fmla="*/ 654 w 654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4" h="102">
                      <a:moveTo>
                        <a:pt x="0" y="54"/>
                      </a:moveTo>
                      <a:lnTo>
                        <a:pt x="654" y="54"/>
                      </a:lnTo>
                      <a:lnTo>
                        <a:pt x="522" y="0"/>
                      </a:lnTo>
                      <a:lnTo>
                        <a:pt x="654" y="54"/>
                      </a:lnTo>
                      <a:lnTo>
                        <a:pt x="522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2" name="Freeform 974"/>
                <p:cNvSpPr>
                  <a:spLocks/>
                </p:cNvSpPr>
                <p:nvPr/>
              </p:nvSpPr>
              <p:spPr bwMode="auto">
                <a:xfrm>
                  <a:off x="2927" y="2099"/>
                  <a:ext cx="30" cy="78"/>
                </a:xfrm>
                <a:custGeom>
                  <a:avLst/>
                  <a:gdLst>
                    <a:gd name="T0" fmla="*/ 30 w 30"/>
                    <a:gd name="T1" fmla="*/ 0 h 78"/>
                    <a:gd name="T2" fmla="*/ 0 w 30"/>
                    <a:gd name="T3" fmla="*/ 78 h 78"/>
                    <a:gd name="T4" fmla="*/ 12 w 30"/>
                    <a:gd name="T5" fmla="*/ 60 h 78"/>
                    <a:gd name="T6" fmla="*/ 0 w 30"/>
                    <a:gd name="T7" fmla="*/ 78 h 78"/>
                    <a:gd name="T8" fmla="*/ 0 w 30"/>
                    <a:gd name="T9" fmla="*/ 6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78"/>
                    <a:gd name="T17" fmla="*/ 30 w 3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78">
                      <a:moveTo>
                        <a:pt x="30" y="0"/>
                      </a:moveTo>
                      <a:lnTo>
                        <a:pt x="0" y="78"/>
                      </a:lnTo>
                      <a:lnTo>
                        <a:pt x="12" y="60"/>
                      </a:lnTo>
                      <a:lnTo>
                        <a:pt x="0" y="78"/>
                      </a:lnTo>
                      <a:lnTo>
                        <a:pt x="0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3" name="Freeform 975"/>
                <p:cNvSpPr>
                  <a:spLocks/>
                </p:cNvSpPr>
                <p:nvPr/>
              </p:nvSpPr>
              <p:spPr bwMode="auto">
                <a:xfrm>
                  <a:off x="2687" y="1967"/>
                  <a:ext cx="270" cy="132"/>
                </a:xfrm>
                <a:custGeom>
                  <a:avLst/>
                  <a:gdLst>
                    <a:gd name="T0" fmla="*/ 270 w 270"/>
                    <a:gd name="T1" fmla="*/ 132 h 132"/>
                    <a:gd name="T2" fmla="*/ 0 w 270"/>
                    <a:gd name="T3" fmla="*/ 0 h 132"/>
                    <a:gd name="T4" fmla="*/ 48 w 270"/>
                    <a:gd name="T5" fmla="*/ 48 h 132"/>
                    <a:gd name="T6" fmla="*/ 0 w 270"/>
                    <a:gd name="T7" fmla="*/ 0 h 132"/>
                    <a:gd name="T8" fmla="*/ 66 w 270"/>
                    <a:gd name="T9" fmla="*/ 6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132"/>
                    <a:gd name="T17" fmla="*/ 270 w 270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132">
                      <a:moveTo>
                        <a:pt x="270" y="132"/>
                      </a:moveTo>
                      <a:lnTo>
                        <a:pt x="0" y="0"/>
                      </a:lnTo>
                      <a:lnTo>
                        <a:pt x="48" y="48"/>
                      </a:lnTo>
                      <a:lnTo>
                        <a:pt x="0" y="0"/>
                      </a:lnTo>
                      <a:lnTo>
                        <a:pt x="6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4" name="Freeform 976"/>
                <p:cNvSpPr>
                  <a:spLocks/>
                </p:cNvSpPr>
                <p:nvPr/>
              </p:nvSpPr>
              <p:spPr bwMode="auto">
                <a:xfrm>
                  <a:off x="2909" y="1931"/>
                  <a:ext cx="48" cy="168"/>
                </a:xfrm>
                <a:custGeom>
                  <a:avLst/>
                  <a:gdLst>
                    <a:gd name="T0" fmla="*/ 48 w 48"/>
                    <a:gd name="T1" fmla="*/ 168 h 168"/>
                    <a:gd name="T2" fmla="*/ 6 w 48"/>
                    <a:gd name="T3" fmla="*/ 0 h 168"/>
                    <a:gd name="T4" fmla="*/ 0 w 48"/>
                    <a:gd name="T5" fmla="*/ 36 h 168"/>
                    <a:gd name="T6" fmla="*/ 6 w 48"/>
                    <a:gd name="T7" fmla="*/ 0 h 168"/>
                    <a:gd name="T8" fmla="*/ 30 w 48"/>
                    <a:gd name="T9" fmla="*/ 30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168"/>
                    <a:gd name="T17" fmla="*/ 48 w 48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168">
                      <a:moveTo>
                        <a:pt x="48" y="168"/>
                      </a:moveTo>
                      <a:lnTo>
                        <a:pt x="6" y="0"/>
                      </a:lnTo>
                      <a:lnTo>
                        <a:pt x="0" y="36"/>
                      </a:lnTo>
                      <a:lnTo>
                        <a:pt x="6" y="0"/>
                      </a:lnTo>
                      <a:lnTo>
                        <a:pt x="30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5" name="Freeform 97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70" cy="378"/>
                </a:xfrm>
                <a:custGeom>
                  <a:avLst/>
                  <a:gdLst>
                    <a:gd name="T0" fmla="*/ 0 w 270"/>
                    <a:gd name="T1" fmla="*/ 0 h 378"/>
                    <a:gd name="T2" fmla="*/ 270 w 270"/>
                    <a:gd name="T3" fmla="*/ 378 h 378"/>
                    <a:gd name="T4" fmla="*/ 246 w 270"/>
                    <a:gd name="T5" fmla="*/ 282 h 378"/>
                    <a:gd name="T6" fmla="*/ 270 w 270"/>
                    <a:gd name="T7" fmla="*/ 378 h 378"/>
                    <a:gd name="T8" fmla="*/ 186 w 270"/>
                    <a:gd name="T9" fmla="*/ 324 h 3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378"/>
                    <a:gd name="T17" fmla="*/ 270 w 270"/>
                    <a:gd name="T18" fmla="*/ 378 h 3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378">
                      <a:moveTo>
                        <a:pt x="0" y="0"/>
                      </a:moveTo>
                      <a:lnTo>
                        <a:pt x="270" y="378"/>
                      </a:lnTo>
                      <a:lnTo>
                        <a:pt x="246" y="282"/>
                      </a:lnTo>
                      <a:lnTo>
                        <a:pt x="270" y="378"/>
                      </a:lnTo>
                      <a:lnTo>
                        <a:pt x="186" y="3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6" name="Freeform 97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64" cy="246"/>
                </a:xfrm>
                <a:custGeom>
                  <a:avLst/>
                  <a:gdLst>
                    <a:gd name="T0" fmla="*/ 0 w 264"/>
                    <a:gd name="T1" fmla="*/ 0 h 246"/>
                    <a:gd name="T2" fmla="*/ 264 w 264"/>
                    <a:gd name="T3" fmla="*/ 246 h 246"/>
                    <a:gd name="T4" fmla="*/ 234 w 264"/>
                    <a:gd name="T5" fmla="*/ 174 h 246"/>
                    <a:gd name="T6" fmla="*/ 264 w 264"/>
                    <a:gd name="T7" fmla="*/ 246 h 246"/>
                    <a:gd name="T8" fmla="*/ 192 w 264"/>
                    <a:gd name="T9" fmla="*/ 216 h 2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246"/>
                    <a:gd name="T17" fmla="*/ 264 w 264"/>
                    <a:gd name="T18" fmla="*/ 246 h 2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246">
                      <a:moveTo>
                        <a:pt x="0" y="0"/>
                      </a:moveTo>
                      <a:lnTo>
                        <a:pt x="264" y="246"/>
                      </a:lnTo>
                      <a:lnTo>
                        <a:pt x="234" y="174"/>
                      </a:lnTo>
                      <a:lnTo>
                        <a:pt x="264" y="246"/>
                      </a:lnTo>
                      <a:lnTo>
                        <a:pt x="192" y="2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7" name="Freeform 979"/>
                <p:cNvSpPr>
                  <a:spLocks/>
                </p:cNvSpPr>
                <p:nvPr/>
              </p:nvSpPr>
              <p:spPr bwMode="auto">
                <a:xfrm>
                  <a:off x="2729" y="2099"/>
                  <a:ext cx="228" cy="228"/>
                </a:xfrm>
                <a:custGeom>
                  <a:avLst/>
                  <a:gdLst>
                    <a:gd name="T0" fmla="*/ 228 w 228"/>
                    <a:gd name="T1" fmla="*/ 0 h 228"/>
                    <a:gd name="T2" fmla="*/ 0 w 228"/>
                    <a:gd name="T3" fmla="*/ 228 h 228"/>
                    <a:gd name="T4" fmla="*/ 60 w 228"/>
                    <a:gd name="T5" fmla="*/ 198 h 228"/>
                    <a:gd name="T6" fmla="*/ 0 w 228"/>
                    <a:gd name="T7" fmla="*/ 228 h 228"/>
                    <a:gd name="T8" fmla="*/ 24 w 228"/>
                    <a:gd name="T9" fmla="*/ 162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8"/>
                    <a:gd name="T16" fmla="*/ 0 h 228"/>
                    <a:gd name="T17" fmla="*/ 228 w 228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8" h="228">
                      <a:moveTo>
                        <a:pt x="228" y="0"/>
                      </a:moveTo>
                      <a:lnTo>
                        <a:pt x="0" y="228"/>
                      </a:lnTo>
                      <a:lnTo>
                        <a:pt x="60" y="198"/>
                      </a:lnTo>
                      <a:lnTo>
                        <a:pt x="0" y="228"/>
                      </a:lnTo>
                      <a:lnTo>
                        <a:pt x="24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8" name="Freeform 980"/>
                <p:cNvSpPr>
                  <a:spLocks/>
                </p:cNvSpPr>
                <p:nvPr/>
              </p:nvSpPr>
              <p:spPr bwMode="auto">
                <a:xfrm>
                  <a:off x="2843" y="2099"/>
                  <a:ext cx="114" cy="462"/>
                </a:xfrm>
                <a:custGeom>
                  <a:avLst/>
                  <a:gdLst>
                    <a:gd name="T0" fmla="*/ 114 w 114"/>
                    <a:gd name="T1" fmla="*/ 0 h 462"/>
                    <a:gd name="T2" fmla="*/ 18 w 114"/>
                    <a:gd name="T3" fmla="*/ 462 h 462"/>
                    <a:gd name="T4" fmla="*/ 78 w 114"/>
                    <a:gd name="T5" fmla="*/ 378 h 462"/>
                    <a:gd name="T6" fmla="*/ 18 w 114"/>
                    <a:gd name="T7" fmla="*/ 462 h 462"/>
                    <a:gd name="T8" fmla="*/ 0 w 114"/>
                    <a:gd name="T9" fmla="*/ 360 h 4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462"/>
                    <a:gd name="T17" fmla="*/ 114 w 114"/>
                    <a:gd name="T18" fmla="*/ 462 h 4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462">
                      <a:moveTo>
                        <a:pt x="114" y="0"/>
                      </a:moveTo>
                      <a:lnTo>
                        <a:pt x="18" y="462"/>
                      </a:lnTo>
                      <a:lnTo>
                        <a:pt x="78" y="378"/>
                      </a:lnTo>
                      <a:lnTo>
                        <a:pt x="18" y="462"/>
                      </a:lnTo>
                      <a:lnTo>
                        <a:pt x="0" y="3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09" name="Freeform 98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186"/>
                </a:xfrm>
                <a:custGeom>
                  <a:avLst/>
                  <a:gdLst>
                    <a:gd name="T0" fmla="*/ 0 w 252"/>
                    <a:gd name="T1" fmla="*/ 0 h 186"/>
                    <a:gd name="T2" fmla="*/ 252 w 252"/>
                    <a:gd name="T3" fmla="*/ 186 h 186"/>
                    <a:gd name="T4" fmla="*/ 216 w 252"/>
                    <a:gd name="T5" fmla="*/ 126 h 186"/>
                    <a:gd name="T6" fmla="*/ 252 w 252"/>
                    <a:gd name="T7" fmla="*/ 186 h 186"/>
                    <a:gd name="T8" fmla="*/ 186 w 252"/>
                    <a:gd name="T9" fmla="*/ 16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186"/>
                    <a:gd name="T17" fmla="*/ 252 w 252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186">
                      <a:moveTo>
                        <a:pt x="0" y="0"/>
                      </a:moveTo>
                      <a:lnTo>
                        <a:pt x="252" y="186"/>
                      </a:lnTo>
                      <a:lnTo>
                        <a:pt x="216" y="126"/>
                      </a:lnTo>
                      <a:lnTo>
                        <a:pt x="252" y="186"/>
                      </a:lnTo>
                      <a:lnTo>
                        <a:pt x="186" y="16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0" name="Freeform 982"/>
                <p:cNvSpPr>
                  <a:spLocks/>
                </p:cNvSpPr>
                <p:nvPr/>
              </p:nvSpPr>
              <p:spPr bwMode="auto">
                <a:xfrm>
                  <a:off x="2957" y="1493"/>
                  <a:ext cx="294" cy="606"/>
                </a:xfrm>
                <a:custGeom>
                  <a:avLst/>
                  <a:gdLst>
                    <a:gd name="T0" fmla="*/ 0 w 294"/>
                    <a:gd name="T1" fmla="*/ 606 h 606"/>
                    <a:gd name="T2" fmla="*/ 294 w 294"/>
                    <a:gd name="T3" fmla="*/ 0 h 606"/>
                    <a:gd name="T4" fmla="*/ 186 w 294"/>
                    <a:gd name="T5" fmla="*/ 96 h 606"/>
                    <a:gd name="T6" fmla="*/ 294 w 294"/>
                    <a:gd name="T7" fmla="*/ 0 h 606"/>
                    <a:gd name="T8" fmla="*/ 282 w 294"/>
                    <a:gd name="T9" fmla="*/ 14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4"/>
                    <a:gd name="T16" fmla="*/ 0 h 606"/>
                    <a:gd name="T17" fmla="*/ 294 w 294"/>
                    <a:gd name="T18" fmla="*/ 606 h 6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4" h="606">
                      <a:moveTo>
                        <a:pt x="0" y="606"/>
                      </a:moveTo>
                      <a:lnTo>
                        <a:pt x="294" y="0"/>
                      </a:lnTo>
                      <a:lnTo>
                        <a:pt x="186" y="96"/>
                      </a:lnTo>
                      <a:lnTo>
                        <a:pt x="294" y="0"/>
                      </a:lnTo>
                      <a:lnTo>
                        <a:pt x="282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1" name="Freeform 98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90" cy="120"/>
                </a:xfrm>
                <a:custGeom>
                  <a:avLst/>
                  <a:gdLst>
                    <a:gd name="T0" fmla="*/ 0 w 90"/>
                    <a:gd name="T1" fmla="*/ 0 h 120"/>
                    <a:gd name="T2" fmla="*/ 90 w 90"/>
                    <a:gd name="T3" fmla="*/ 120 h 120"/>
                    <a:gd name="T4" fmla="*/ 84 w 90"/>
                    <a:gd name="T5" fmla="*/ 84 h 120"/>
                    <a:gd name="T6" fmla="*/ 90 w 90"/>
                    <a:gd name="T7" fmla="*/ 120 h 120"/>
                    <a:gd name="T8" fmla="*/ 60 w 90"/>
                    <a:gd name="T9" fmla="*/ 102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120"/>
                    <a:gd name="T17" fmla="*/ 90 w 90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120">
                      <a:moveTo>
                        <a:pt x="0" y="0"/>
                      </a:moveTo>
                      <a:lnTo>
                        <a:pt x="90" y="120"/>
                      </a:lnTo>
                      <a:lnTo>
                        <a:pt x="84" y="84"/>
                      </a:lnTo>
                      <a:lnTo>
                        <a:pt x="90" y="120"/>
                      </a:lnTo>
                      <a:lnTo>
                        <a:pt x="60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2" name="Freeform 98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74" cy="348"/>
                </a:xfrm>
                <a:custGeom>
                  <a:avLst/>
                  <a:gdLst>
                    <a:gd name="T0" fmla="*/ 0 w 174"/>
                    <a:gd name="T1" fmla="*/ 0 h 348"/>
                    <a:gd name="T2" fmla="*/ 174 w 174"/>
                    <a:gd name="T3" fmla="*/ 348 h 348"/>
                    <a:gd name="T4" fmla="*/ 168 w 174"/>
                    <a:gd name="T5" fmla="*/ 264 h 348"/>
                    <a:gd name="T6" fmla="*/ 174 w 174"/>
                    <a:gd name="T7" fmla="*/ 348 h 348"/>
                    <a:gd name="T8" fmla="*/ 114 w 174"/>
                    <a:gd name="T9" fmla="*/ 294 h 3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348"/>
                    <a:gd name="T17" fmla="*/ 174 w 174"/>
                    <a:gd name="T18" fmla="*/ 348 h 3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348">
                      <a:moveTo>
                        <a:pt x="0" y="0"/>
                      </a:moveTo>
                      <a:lnTo>
                        <a:pt x="174" y="348"/>
                      </a:lnTo>
                      <a:lnTo>
                        <a:pt x="168" y="264"/>
                      </a:lnTo>
                      <a:lnTo>
                        <a:pt x="174" y="348"/>
                      </a:lnTo>
                      <a:lnTo>
                        <a:pt x="114" y="29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3" name="Freeform 985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18" cy="6"/>
                </a:xfrm>
                <a:custGeom>
                  <a:avLst/>
                  <a:gdLst>
                    <a:gd name="T0" fmla="*/ 0 w 18"/>
                    <a:gd name="T1" fmla="*/ 6 h 6"/>
                    <a:gd name="T2" fmla="*/ 18 w 18"/>
                    <a:gd name="T3" fmla="*/ 0 h 6"/>
                    <a:gd name="T4" fmla="*/ 12 w 18"/>
                    <a:gd name="T5" fmla="*/ 0 h 6"/>
                    <a:gd name="T6" fmla="*/ 18 w 18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"/>
                    <a:gd name="T13" fmla="*/ 0 h 6"/>
                    <a:gd name="T14" fmla="*/ 18 w 18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" h="6">
                      <a:moveTo>
                        <a:pt x="0" y="6"/>
                      </a:move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4" name="Freeform 986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60" cy="210"/>
                </a:xfrm>
                <a:custGeom>
                  <a:avLst/>
                  <a:gdLst>
                    <a:gd name="T0" fmla="*/ 60 w 60"/>
                    <a:gd name="T1" fmla="*/ 0 h 210"/>
                    <a:gd name="T2" fmla="*/ 6 w 60"/>
                    <a:gd name="T3" fmla="*/ 210 h 210"/>
                    <a:gd name="T4" fmla="*/ 36 w 60"/>
                    <a:gd name="T5" fmla="*/ 168 h 210"/>
                    <a:gd name="T6" fmla="*/ 6 w 60"/>
                    <a:gd name="T7" fmla="*/ 210 h 210"/>
                    <a:gd name="T8" fmla="*/ 0 w 60"/>
                    <a:gd name="T9" fmla="*/ 162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10"/>
                    <a:gd name="T17" fmla="*/ 60 w 60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10">
                      <a:moveTo>
                        <a:pt x="60" y="0"/>
                      </a:moveTo>
                      <a:lnTo>
                        <a:pt x="6" y="210"/>
                      </a:lnTo>
                      <a:lnTo>
                        <a:pt x="36" y="168"/>
                      </a:lnTo>
                      <a:lnTo>
                        <a:pt x="6" y="210"/>
                      </a:lnTo>
                      <a:lnTo>
                        <a:pt x="0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5" name="Freeform 987"/>
                <p:cNvSpPr>
                  <a:spLocks/>
                </p:cNvSpPr>
                <p:nvPr/>
              </p:nvSpPr>
              <p:spPr bwMode="auto">
                <a:xfrm>
                  <a:off x="2651" y="2081"/>
                  <a:ext cx="306" cy="54"/>
                </a:xfrm>
                <a:custGeom>
                  <a:avLst/>
                  <a:gdLst>
                    <a:gd name="T0" fmla="*/ 306 w 306"/>
                    <a:gd name="T1" fmla="*/ 18 h 54"/>
                    <a:gd name="T2" fmla="*/ 0 w 306"/>
                    <a:gd name="T3" fmla="*/ 30 h 54"/>
                    <a:gd name="T4" fmla="*/ 66 w 306"/>
                    <a:gd name="T5" fmla="*/ 54 h 54"/>
                    <a:gd name="T6" fmla="*/ 0 w 306"/>
                    <a:gd name="T7" fmla="*/ 30 h 54"/>
                    <a:gd name="T8" fmla="*/ 60 w 306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54"/>
                    <a:gd name="T17" fmla="*/ 306 w 306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54">
                      <a:moveTo>
                        <a:pt x="306" y="18"/>
                      </a:moveTo>
                      <a:lnTo>
                        <a:pt x="0" y="30"/>
                      </a:lnTo>
                      <a:lnTo>
                        <a:pt x="66" y="54"/>
                      </a:lnTo>
                      <a:lnTo>
                        <a:pt x="0" y="30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6" name="Freeform 98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22" cy="84"/>
                </a:xfrm>
                <a:custGeom>
                  <a:avLst/>
                  <a:gdLst>
                    <a:gd name="T0" fmla="*/ 0 w 222"/>
                    <a:gd name="T1" fmla="*/ 0 h 84"/>
                    <a:gd name="T2" fmla="*/ 222 w 222"/>
                    <a:gd name="T3" fmla="*/ 84 h 84"/>
                    <a:gd name="T4" fmla="*/ 186 w 222"/>
                    <a:gd name="T5" fmla="*/ 48 h 84"/>
                    <a:gd name="T6" fmla="*/ 222 w 222"/>
                    <a:gd name="T7" fmla="*/ 84 h 84"/>
                    <a:gd name="T8" fmla="*/ 168 w 222"/>
                    <a:gd name="T9" fmla="*/ 84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84"/>
                    <a:gd name="T17" fmla="*/ 222 w 222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84">
                      <a:moveTo>
                        <a:pt x="0" y="0"/>
                      </a:moveTo>
                      <a:lnTo>
                        <a:pt x="222" y="84"/>
                      </a:lnTo>
                      <a:lnTo>
                        <a:pt x="186" y="48"/>
                      </a:lnTo>
                      <a:lnTo>
                        <a:pt x="222" y="84"/>
                      </a:lnTo>
                      <a:lnTo>
                        <a:pt x="168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7" name="Freeform 989"/>
                <p:cNvSpPr>
                  <a:spLocks/>
                </p:cNvSpPr>
                <p:nvPr/>
              </p:nvSpPr>
              <p:spPr bwMode="auto">
                <a:xfrm>
                  <a:off x="2519" y="1949"/>
                  <a:ext cx="438" cy="150"/>
                </a:xfrm>
                <a:custGeom>
                  <a:avLst/>
                  <a:gdLst>
                    <a:gd name="T0" fmla="*/ 438 w 438"/>
                    <a:gd name="T1" fmla="*/ 150 h 150"/>
                    <a:gd name="T2" fmla="*/ 0 w 438"/>
                    <a:gd name="T3" fmla="*/ 6 h 150"/>
                    <a:gd name="T4" fmla="*/ 78 w 438"/>
                    <a:gd name="T5" fmla="*/ 66 h 150"/>
                    <a:gd name="T6" fmla="*/ 0 w 438"/>
                    <a:gd name="T7" fmla="*/ 6 h 150"/>
                    <a:gd name="T8" fmla="*/ 102 w 438"/>
                    <a:gd name="T9" fmla="*/ 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8"/>
                    <a:gd name="T16" fmla="*/ 0 h 150"/>
                    <a:gd name="T17" fmla="*/ 438 w 438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8" h="150">
                      <a:moveTo>
                        <a:pt x="438" y="150"/>
                      </a:moveTo>
                      <a:lnTo>
                        <a:pt x="0" y="6"/>
                      </a:lnTo>
                      <a:lnTo>
                        <a:pt x="78" y="66"/>
                      </a:lnTo>
                      <a:lnTo>
                        <a:pt x="0" y="6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8" name="Freeform 99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36" cy="318"/>
                </a:xfrm>
                <a:custGeom>
                  <a:avLst/>
                  <a:gdLst>
                    <a:gd name="T0" fmla="*/ 0 w 336"/>
                    <a:gd name="T1" fmla="*/ 0 h 318"/>
                    <a:gd name="T2" fmla="*/ 336 w 336"/>
                    <a:gd name="T3" fmla="*/ 318 h 318"/>
                    <a:gd name="T4" fmla="*/ 294 w 336"/>
                    <a:gd name="T5" fmla="*/ 228 h 318"/>
                    <a:gd name="T6" fmla="*/ 336 w 336"/>
                    <a:gd name="T7" fmla="*/ 318 h 318"/>
                    <a:gd name="T8" fmla="*/ 240 w 336"/>
                    <a:gd name="T9" fmla="*/ 282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318"/>
                    <a:gd name="T17" fmla="*/ 336 w 336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318">
                      <a:moveTo>
                        <a:pt x="0" y="0"/>
                      </a:moveTo>
                      <a:lnTo>
                        <a:pt x="336" y="318"/>
                      </a:lnTo>
                      <a:lnTo>
                        <a:pt x="294" y="228"/>
                      </a:lnTo>
                      <a:lnTo>
                        <a:pt x="336" y="318"/>
                      </a:lnTo>
                      <a:lnTo>
                        <a:pt x="240" y="28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19" name="Freeform 991"/>
                <p:cNvSpPr>
                  <a:spLocks/>
                </p:cNvSpPr>
                <p:nvPr/>
              </p:nvSpPr>
              <p:spPr bwMode="auto">
                <a:xfrm>
                  <a:off x="2087" y="1781"/>
                  <a:ext cx="870" cy="318"/>
                </a:xfrm>
                <a:custGeom>
                  <a:avLst/>
                  <a:gdLst>
                    <a:gd name="T0" fmla="*/ 870 w 870"/>
                    <a:gd name="T1" fmla="*/ 318 h 318"/>
                    <a:gd name="T2" fmla="*/ 0 w 870"/>
                    <a:gd name="T3" fmla="*/ 12 h 318"/>
                    <a:gd name="T4" fmla="*/ 150 w 870"/>
                    <a:gd name="T5" fmla="*/ 138 h 318"/>
                    <a:gd name="T6" fmla="*/ 0 w 870"/>
                    <a:gd name="T7" fmla="*/ 12 h 318"/>
                    <a:gd name="T8" fmla="*/ 198 w 870"/>
                    <a:gd name="T9" fmla="*/ 0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70"/>
                    <a:gd name="T16" fmla="*/ 0 h 318"/>
                    <a:gd name="T17" fmla="*/ 870 w 870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70" h="318">
                      <a:moveTo>
                        <a:pt x="870" y="318"/>
                      </a:moveTo>
                      <a:lnTo>
                        <a:pt x="0" y="12"/>
                      </a:lnTo>
                      <a:lnTo>
                        <a:pt x="150" y="138"/>
                      </a:lnTo>
                      <a:lnTo>
                        <a:pt x="0" y="12"/>
                      </a:lnTo>
                      <a:lnTo>
                        <a:pt x="19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0" name="Freeform 992"/>
                <p:cNvSpPr>
                  <a:spLocks/>
                </p:cNvSpPr>
                <p:nvPr/>
              </p:nvSpPr>
              <p:spPr bwMode="auto">
                <a:xfrm>
                  <a:off x="2927" y="2099"/>
                  <a:ext cx="96" cy="570"/>
                </a:xfrm>
                <a:custGeom>
                  <a:avLst/>
                  <a:gdLst>
                    <a:gd name="T0" fmla="*/ 30 w 96"/>
                    <a:gd name="T1" fmla="*/ 0 h 570"/>
                    <a:gd name="T2" fmla="*/ 54 w 96"/>
                    <a:gd name="T3" fmla="*/ 570 h 570"/>
                    <a:gd name="T4" fmla="*/ 96 w 96"/>
                    <a:gd name="T5" fmla="*/ 450 h 570"/>
                    <a:gd name="T6" fmla="*/ 54 w 96"/>
                    <a:gd name="T7" fmla="*/ 570 h 570"/>
                    <a:gd name="T8" fmla="*/ 0 w 96"/>
                    <a:gd name="T9" fmla="*/ 456 h 5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70"/>
                    <a:gd name="T17" fmla="*/ 96 w 96"/>
                    <a:gd name="T18" fmla="*/ 570 h 5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70">
                      <a:moveTo>
                        <a:pt x="30" y="0"/>
                      </a:moveTo>
                      <a:lnTo>
                        <a:pt x="54" y="570"/>
                      </a:lnTo>
                      <a:lnTo>
                        <a:pt x="96" y="450"/>
                      </a:lnTo>
                      <a:lnTo>
                        <a:pt x="54" y="570"/>
                      </a:lnTo>
                      <a:lnTo>
                        <a:pt x="0" y="4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1" name="Freeform 993"/>
                <p:cNvSpPr>
                  <a:spLocks/>
                </p:cNvSpPr>
                <p:nvPr/>
              </p:nvSpPr>
              <p:spPr bwMode="auto">
                <a:xfrm>
                  <a:off x="2771" y="1739"/>
                  <a:ext cx="186" cy="360"/>
                </a:xfrm>
                <a:custGeom>
                  <a:avLst/>
                  <a:gdLst>
                    <a:gd name="T0" fmla="*/ 186 w 186"/>
                    <a:gd name="T1" fmla="*/ 360 h 360"/>
                    <a:gd name="T2" fmla="*/ 0 w 186"/>
                    <a:gd name="T3" fmla="*/ 0 h 360"/>
                    <a:gd name="T4" fmla="*/ 6 w 186"/>
                    <a:gd name="T5" fmla="*/ 84 h 360"/>
                    <a:gd name="T6" fmla="*/ 0 w 186"/>
                    <a:gd name="T7" fmla="*/ 0 h 360"/>
                    <a:gd name="T8" fmla="*/ 66 w 186"/>
                    <a:gd name="T9" fmla="*/ 54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60"/>
                    <a:gd name="T17" fmla="*/ 186 w 186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60">
                      <a:moveTo>
                        <a:pt x="186" y="360"/>
                      </a:moveTo>
                      <a:lnTo>
                        <a:pt x="0" y="0"/>
                      </a:lnTo>
                      <a:lnTo>
                        <a:pt x="6" y="84"/>
                      </a:lnTo>
                      <a:lnTo>
                        <a:pt x="0" y="0"/>
                      </a:lnTo>
                      <a:lnTo>
                        <a:pt x="66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2" name="Freeform 994"/>
                <p:cNvSpPr>
                  <a:spLocks/>
                </p:cNvSpPr>
                <p:nvPr/>
              </p:nvSpPr>
              <p:spPr bwMode="auto">
                <a:xfrm>
                  <a:off x="2783" y="2099"/>
                  <a:ext cx="174" cy="78"/>
                </a:xfrm>
                <a:custGeom>
                  <a:avLst/>
                  <a:gdLst>
                    <a:gd name="T0" fmla="*/ 174 w 174"/>
                    <a:gd name="T1" fmla="*/ 0 h 78"/>
                    <a:gd name="T2" fmla="*/ 0 w 174"/>
                    <a:gd name="T3" fmla="*/ 78 h 78"/>
                    <a:gd name="T4" fmla="*/ 42 w 174"/>
                    <a:gd name="T5" fmla="*/ 78 h 78"/>
                    <a:gd name="T6" fmla="*/ 0 w 174"/>
                    <a:gd name="T7" fmla="*/ 78 h 78"/>
                    <a:gd name="T8" fmla="*/ 24 w 174"/>
                    <a:gd name="T9" fmla="*/ 4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4"/>
                    <a:gd name="T16" fmla="*/ 0 h 78"/>
                    <a:gd name="T17" fmla="*/ 174 w 174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4" h="78">
                      <a:moveTo>
                        <a:pt x="174" y="0"/>
                      </a:moveTo>
                      <a:lnTo>
                        <a:pt x="0" y="78"/>
                      </a:lnTo>
                      <a:lnTo>
                        <a:pt x="42" y="78"/>
                      </a:lnTo>
                      <a:lnTo>
                        <a:pt x="0" y="78"/>
                      </a:lnTo>
                      <a:lnTo>
                        <a:pt x="24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3" name="Line 995"/>
                <p:cNvSpPr>
                  <a:spLocks noChangeShapeType="1"/>
                </p:cNvSpPr>
                <p:nvPr/>
              </p:nvSpPr>
              <p:spPr bwMode="auto">
                <a:xfrm>
                  <a:off x="2957" y="2099"/>
                  <a:ext cx="1" cy="12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4" name="Freeform 996"/>
                <p:cNvSpPr>
                  <a:spLocks/>
                </p:cNvSpPr>
                <p:nvPr/>
              </p:nvSpPr>
              <p:spPr bwMode="auto">
                <a:xfrm>
                  <a:off x="2801" y="2099"/>
                  <a:ext cx="156" cy="354"/>
                </a:xfrm>
                <a:custGeom>
                  <a:avLst/>
                  <a:gdLst>
                    <a:gd name="T0" fmla="*/ 156 w 156"/>
                    <a:gd name="T1" fmla="*/ 0 h 354"/>
                    <a:gd name="T2" fmla="*/ 0 w 156"/>
                    <a:gd name="T3" fmla="*/ 354 h 354"/>
                    <a:gd name="T4" fmla="*/ 60 w 156"/>
                    <a:gd name="T5" fmla="*/ 294 h 354"/>
                    <a:gd name="T6" fmla="*/ 0 w 156"/>
                    <a:gd name="T7" fmla="*/ 354 h 354"/>
                    <a:gd name="T8" fmla="*/ 6 w 156"/>
                    <a:gd name="T9" fmla="*/ 270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6"/>
                    <a:gd name="T16" fmla="*/ 0 h 354"/>
                    <a:gd name="T17" fmla="*/ 156 w 156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6" h="354">
                      <a:moveTo>
                        <a:pt x="156" y="0"/>
                      </a:moveTo>
                      <a:lnTo>
                        <a:pt x="0" y="354"/>
                      </a:lnTo>
                      <a:lnTo>
                        <a:pt x="60" y="294"/>
                      </a:lnTo>
                      <a:lnTo>
                        <a:pt x="0" y="354"/>
                      </a:lnTo>
                      <a:lnTo>
                        <a:pt x="6" y="27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5" name="Freeform 997"/>
                <p:cNvSpPr>
                  <a:spLocks/>
                </p:cNvSpPr>
                <p:nvPr/>
              </p:nvSpPr>
              <p:spPr bwMode="auto">
                <a:xfrm>
                  <a:off x="2957" y="1871"/>
                  <a:ext cx="216" cy="228"/>
                </a:xfrm>
                <a:custGeom>
                  <a:avLst/>
                  <a:gdLst>
                    <a:gd name="T0" fmla="*/ 0 w 216"/>
                    <a:gd name="T1" fmla="*/ 228 h 228"/>
                    <a:gd name="T2" fmla="*/ 216 w 216"/>
                    <a:gd name="T3" fmla="*/ 0 h 228"/>
                    <a:gd name="T4" fmla="*/ 156 w 216"/>
                    <a:gd name="T5" fmla="*/ 30 h 228"/>
                    <a:gd name="T6" fmla="*/ 216 w 216"/>
                    <a:gd name="T7" fmla="*/ 0 h 228"/>
                    <a:gd name="T8" fmla="*/ 192 w 216"/>
                    <a:gd name="T9" fmla="*/ 6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228"/>
                    <a:gd name="T17" fmla="*/ 216 w 21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228">
                      <a:moveTo>
                        <a:pt x="0" y="228"/>
                      </a:moveTo>
                      <a:lnTo>
                        <a:pt x="216" y="0"/>
                      </a:lnTo>
                      <a:lnTo>
                        <a:pt x="156" y="30"/>
                      </a:lnTo>
                      <a:lnTo>
                        <a:pt x="216" y="0"/>
                      </a:lnTo>
                      <a:lnTo>
                        <a:pt x="19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6" name="Freeform 998"/>
                <p:cNvSpPr>
                  <a:spLocks/>
                </p:cNvSpPr>
                <p:nvPr/>
              </p:nvSpPr>
              <p:spPr bwMode="auto">
                <a:xfrm>
                  <a:off x="2957" y="1349"/>
                  <a:ext cx="270" cy="750"/>
                </a:xfrm>
                <a:custGeom>
                  <a:avLst/>
                  <a:gdLst>
                    <a:gd name="T0" fmla="*/ 0 w 270"/>
                    <a:gd name="T1" fmla="*/ 750 h 750"/>
                    <a:gd name="T2" fmla="*/ 264 w 270"/>
                    <a:gd name="T3" fmla="*/ 0 h 750"/>
                    <a:gd name="T4" fmla="*/ 150 w 270"/>
                    <a:gd name="T5" fmla="*/ 132 h 750"/>
                    <a:gd name="T6" fmla="*/ 264 w 270"/>
                    <a:gd name="T7" fmla="*/ 0 h 750"/>
                    <a:gd name="T8" fmla="*/ 270 w 270"/>
                    <a:gd name="T9" fmla="*/ 174 h 7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750"/>
                    <a:gd name="T17" fmla="*/ 270 w 270"/>
                    <a:gd name="T18" fmla="*/ 750 h 7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750">
                      <a:moveTo>
                        <a:pt x="0" y="750"/>
                      </a:moveTo>
                      <a:lnTo>
                        <a:pt x="264" y="0"/>
                      </a:lnTo>
                      <a:lnTo>
                        <a:pt x="150" y="132"/>
                      </a:lnTo>
                      <a:lnTo>
                        <a:pt x="264" y="0"/>
                      </a:lnTo>
                      <a:lnTo>
                        <a:pt x="27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7" name="Freeform 999"/>
                <p:cNvSpPr>
                  <a:spLocks/>
                </p:cNvSpPr>
                <p:nvPr/>
              </p:nvSpPr>
              <p:spPr bwMode="auto">
                <a:xfrm>
                  <a:off x="2957" y="2087"/>
                  <a:ext cx="36" cy="12"/>
                </a:xfrm>
                <a:custGeom>
                  <a:avLst/>
                  <a:gdLst>
                    <a:gd name="T0" fmla="*/ 0 w 36"/>
                    <a:gd name="T1" fmla="*/ 12 h 12"/>
                    <a:gd name="T2" fmla="*/ 36 w 36"/>
                    <a:gd name="T3" fmla="*/ 0 h 12"/>
                    <a:gd name="T4" fmla="*/ 24 w 36"/>
                    <a:gd name="T5" fmla="*/ 0 h 12"/>
                    <a:gd name="T6" fmla="*/ 36 w 36"/>
                    <a:gd name="T7" fmla="*/ 0 h 12"/>
                    <a:gd name="T8" fmla="*/ 30 w 36"/>
                    <a:gd name="T9" fmla="*/ 6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12"/>
                    <a:gd name="T17" fmla="*/ 36 w 36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12">
                      <a:moveTo>
                        <a:pt x="0" y="12"/>
                      </a:move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36" y="0"/>
                      </a:lnTo>
                      <a:lnTo>
                        <a:pt x="30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8" name="Freeform 1000"/>
                <p:cNvSpPr>
                  <a:spLocks/>
                </p:cNvSpPr>
                <p:nvPr/>
              </p:nvSpPr>
              <p:spPr bwMode="auto">
                <a:xfrm>
                  <a:off x="2957" y="2075"/>
                  <a:ext cx="300" cy="48"/>
                </a:xfrm>
                <a:custGeom>
                  <a:avLst/>
                  <a:gdLst>
                    <a:gd name="T0" fmla="*/ 0 w 300"/>
                    <a:gd name="T1" fmla="*/ 24 h 48"/>
                    <a:gd name="T2" fmla="*/ 300 w 300"/>
                    <a:gd name="T3" fmla="*/ 24 h 48"/>
                    <a:gd name="T4" fmla="*/ 240 w 300"/>
                    <a:gd name="T5" fmla="*/ 0 h 48"/>
                    <a:gd name="T6" fmla="*/ 300 w 300"/>
                    <a:gd name="T7" fmla="*/ 24 h 48"/>
                    <a:gd name="T8" fmla="*/ 240 w 300"/>
                    <a:gd name="T9" fmla="*/ 48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48"/>
                    <a:gd name="T17" fmla="*/ 300 w 300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48">
                      <a:moveTo>
                        <a:pt x="0" y="24"/>
                      </a:moveTo>
                      <a:lnTo>
                        <a:pt x="300" y="24"/>
                      </a:lnTo>
                      <a:lnTo>
                        <a:pt x="240" y="0"/>
                      </a:lnTo>
                      <a:lnTo>
                        <a:pt x="300" y="24"/>
                      </a:lnTo>
                      <a:lnTo>
                        <a:pt x="24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29" name="Freeform 1001"/>
                <p:cNvSpPr>
                  <a:spLocks/>
                </p:cNvSpPr>
                <p:nvPr/>
              </p:nvSpPr>
              <p:spPr bwMode="auto">
                <a:xfrm>
                  <a:off x="2957" y="1559"/>
                  <a:ext cx="432" cy="540"/>
                </a:xfrm>
                <a:custGeom>
                  <a:avLst/>
                  <a:gdLst>
                    <a:gd name="T0" fmla="*/ 0 w 432"/>
                    <a:gd name="T1" fmla="*/ 540 h 540"/>
                    <a:gd name="T2" fmla="*/ 432 w 432"/>
                    <a:gd name="T3" fmla="*/ 0 h 540"/>
                    <a:gd name="T4" fmla="*/ 300 w 432"/>
                    <a:gd name="T5" fmla="*/ 72 h 540"/>
                    <a:gd name="T6" fmla="*/ 432 w 432"/>
                    <a:gd name="T7" fmla="*/ 0 h 540"/>
                    <a:gd name="T8" fmla="*/ 390 w 432"/>
                    <a:gd name="T9" fmla="*/ 138 h 5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540"/>
                    <a:gd name="T17" fmla="*/ 432 w 432"/>
                    <a:gd name="T18" fmla="*/ 540 h 5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540">
                      <a:moveTo>
                        <a:pt x="0" y="540"/>
                      </a:moveTo>
                      <a:lnTo>
                        <a:pt x="432" y="0"/>
                      </a:lnTo>
                      <a:lnTo>
                        <a:pt x="300" y="72"/>
                      </a:lnTo>
                      <a:lnTo>
                        <a:pt x="432" y="0"/>
                      </a:lnTo>
                      <a:lnTo>
                        <a:pt x="390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0" name="Freeform 1002"/>
                <p:cNvSpPr>
                  <a:spLocks/>
                </p:cNvSpPr>
                <p:nvPr/>
              </p:nvSpPr>
              <p:spPr bwMode="auto">
                <a:xfrm>
                  <a:off x="2957" y="1745"/>
                  <a:ext cx="270" cy="354"/>
                </a:xfrm>
                <a:custGeom>
                  <a:avLst/>
                  <a:gdLst>
                    <a:gd name="T0" fmla="*/ 0 w 270"/>
                    <a:gd name="T1" fmla="*/ 354 h 354"/>
                    <a:gd name="T2" fmla="*/ 270 w 270"/>
                    <a:gd name="T3" fmla="*/ 0 h 354"/>
                    <a:gd name="T4" fmla="*/ 192 w 270"/>
                    <a:gd name="T5" fmla="*/ 48 h 354"/>
                    <a:gd name="T6" fmla="*/ 270 w 270"/>
                    <a:gd name="T7" fmla="*/ 0 h 354"/>
                    <a:gd name="T8" fmla="*/ 246 w 270"/>
                    <a:gd name="T9" fmla="*/ 90 h 3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0"/>
                    <a:gd name="T16" fmla="*/ 0 h 354"/>
                    <a:gd name="T17" fmla="*/ 270 w 270"/>
                    <a:gd name="T18" fmla="*/ 354 h 3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0" h="354">
                      <a:moveTo>
                        <a:pt x="0" y="354"/>
                      </a:moveTo>
                      <a:lnTo>
                        <a:pt x="270" y="0"/>
                      </a:lnTo>
                      <a:lnTo>
                        <a:pt x="192" y="48"/>
                      </a:lnTo>
                      <a:lnTo>
                        <a:pt x="270" y="0"/>
                      </a:lnTo>
                      <a:lnTo>
                        <a:pt x="246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1" name="Freeform 1003"/>
                <p:cNvSpPr>
                  <a:spLocks/>
                </p:cNvSpPr>
                <p:nvPr/>
              </p:nvSpPr>
              <p:spPr bwMode="auto">
                <a:xfrm>
                  <a:off x="2957" y="2039"/>
                  <a:ext cx="126" cy="60"/>
                </a:xfrm>
                <a:custGeom>
                  <a:avLst/>
                  <a:gdLst>
                    <a:gd name="T0" fmla="*/ 0 w 126"/>
                    <a:gd name="T1" fmla="*/ 60 h 60"/>
                    <a:gd name="T2" fmla="*/ 126 w 126"/>
                    <a:gd name="T3" fmla="*/ 0 h 60"/>
                    <a:gd name="T4" fmla="*/ 96 w 126"/>
                    <a:gd name="T5" fmla="*/ 0 h 60"/>
                    <a:gd name="T6" fmla="*/ 126 w 126"/>
                    <a:gd name="T7" fmla="*/ 0 h 60"/>
                    <a:gd name="T8" fmla="*/ 102 w 126"/>
                    <a:gd name="T9" fmla="*/ 18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0"/>
                    <a:gd name="T17" fmla="*/ 126 w 126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0">
                      <a:moveTo>
                        <a:pt x="0" y="60"/>
                      </a:moveTo>
                      <a:lnTo>
                        <a:pt x="126" y="0"/>
                      </a:lnTo>
                      <a:lnTo>
                        <a:pt x="96" y="0"/>
                      </a:lnTo>
                      <a:lnTo>
                        <a:pt x="126" y="0"/>
                      </a:lnTo>
                      <a:lnTo>
                        <a:pt x="102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2" name="Freeform 1004"/>
                <p:cNvSpPr>
                  <a:spLocks/>
                </p:cNvSpPr>
                <p:nvPr/>
              </p:nvSpPr>
              <p:spPr bwMode="auto">
                <a:xfrm>
                  <a:off x="2747" y="2075"/>
                  <a:ext cx="210" cy="36"/>
                </a:xfrm>
                <a:custGeom>
                  <a:avLst/>
                  <a:gdLst>
                    <a:gd name="T0" fmla="*/ 210 w 210"/>
                    <a:gd name="T1" fmla="*/ 24 h 36"/>
                    <a:gd name="T2" fmla="*/ 0 w 210"/>
                    <a:gd name="T3" fmla="*/ 18 h 36"/>
                    <a:gd name="T4" fmla="*/ 42 w 210"/>
                    <a:gd name="T5" fmla="*/ 36 h 36"/>
                    <a:gd name="T6" fmla="*/ 0 w 210"/>
                    <a:gd name="T7" fmla="*/ 18 h 36"/>
                    <a:gd name="T8" fmla="*/ 42 w 21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36"/>
                    <a:gd name="T17" fmla="*/ 210 w 21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36">
                      <a:moveTo>
                        <a:pt x="210" y="24"/>
                      </a:moveTo>
                      <a:lnTo>
                        <a:pt x="0" y="18"/>
                      </a:lnTo>
                      <a:lnTo>
                        <a:pt x="42" y="36"/>
                      </a:lnTo>
                      <a:lnTo>
                        <a:pt x="0" y="18"/>
                      </a:lnTo>
                      <a:lnTo>
                        <a:pt x="4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3" name="Freeform 1005"/>
                <p:cNvSpPr>
                  <a:spLocks/>
                </p:cNvSpPr>
                <p:nvPr/>
              </p:nvSpPr>
              <p:spPr bwMode="auto">
                <a:xfrm>
                  <a:off x="2621" y="1511"/>
                  <a:ext cx="336" cy="588"/>
                </a:xfrm>
                <a:custGeom>
                  <a:avLst/>
                  <a:gdLst>
                    <a:gd name="T0" fmla="*/ 336 w 336"/>
                    <a:gd name="T1" fmla="*/ 588 h 588"/>
                    <a:gd name="T2" fmla="*/ 0 w 336"/>
                    <a:gd name="T3" fmla="*/ 0 h 588"/>
                    <a:gd name="T4" fmla="*/ 18 w 336"/>
                    <a:gd name="T5" fmla="*/ 144 h 588"/>
                    <a:gd name="T6" fmla="*/ 0 w 336"/>
                    <a:gd name="T7" fmla="*/ 0 h 588"/>
                    <a:gd name="T8" fmla="*/ 114 w 336"/>
                    <a:gd name="T9" fmla="*/ 90 h 5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6"/>
                    <a:gd name="T16" fmla="*/ 0 h 588"/>
                    <a:gd name="T17" fmla="*/ 336 w 336"/>
                    <a:gd name="T18" fmla="*/ 588 h 5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6" h="588">
                      <a:moveTo>
                        <a:pt x="336" y="588"/>
                      </a:moveTo>
                      <a:lnTo>
                        <a:pt x="0" y="0"/>
                      </a:lnTo>
                      <a:lnTo>
                        <a:pt x="18" y="144"/>
                      </a:lnTo>
                      <a:lnTo>
                        <a:pt x="0" y="0"/>
                      </a:lnTo>
                      <a:lnTo>
                        <a:pt x="11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4" name="Freeform 1006"/>
                <p:cNvSpPr>
                  <a:spLocks/>
                </p:cNvSpPr>
                <p:nvPr/>
              </p:nvSpPr>
              <p:spPr bwMode="auto">
                <a:xfrm>
                  <a:off x="2897" y="2099"/>
                  <a:ext cx="60" cy="222"/>
                </a:xfrm>
                <a:custGeom>
                  <a:avLst/>
                  <a:gdLst>
                    <a:gd name="T0" fmla="*/ 60 w 60"/>
                    <a:gd name="T1" fmla="*/ 0 h 222"/>
                    <a:gd name="T2" fmla="*/ 12 w 60"/>
                    <a:gd name="T3" fmla="*/ 222 h 222"/>
                    <a:gd name="T4" fmla="*/ 36 w 60"/>
                    <a:gd name="T5" fmla="*/ 180 h 222"/>
                    <a:gd name="T6" fmla="*/ 12 w 60"/>
                    <a:gd name="T7" fmla="*/ 222 h 222"/>
                    <a:gd name="T8" fmla="*/ 0 w 60"/>
                    <a:gd name="T9" fmla="*/ 174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0"/>
                    <a:gd name="T16" fmla="*/ 0 h 222"/>
                    <a:gd name="T17" fmla="*/ 60 w 60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0" h="222">
                      <a:moveTo>
                        <a:pt x="60" y="0"/>
                      </a:moveTo>
                      <a:lnTo>
                        <a:pt x="12" y="222"/>
                      </a:lnTo>
                      <a:lnTo>
                        <a:pt x="36" y="180"/>
                      </a:lnTo>
                      <a:lnTo>
                        <a:pt x="12" y="222"/>
                      </a:lnTo>
                      <a:lnTo>
                        <a:pt x="0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5" name="Freeform 1007"/>
                <p:cNvSpPr>
                  <a:spLocks/>
                </p:cNvSpPr>
                <p:nvPr/>
              </p:nvSpPr>
              <p:spPr bwMode="auto">
                <a:xfrm>
                  <a:off x="2651" y="1823"/>
                  <a:ext cx="306" cy="276"/>
                </a:xfrm>
                <a:custGeom>
                  <a:avLst/>
                  <a:gdLst>
                    <a:gd name="T0" fmla="*/ 306 w 306"/>
                    <a:gd name="T1" fmla="*/ 276 h 276"/>
                    <a:gd name="T2" fmla="*/ 0 w 306"/>
                    <a:gd name="T3" fmla="*/ 0 h 276"/>
                    <a:gd name="T4" fmla="*/ 42 w 306"/>
                    <a:gd name="T5" fmla="*/ 78 h 276"/>
                    <a:gd name="T6" fmla="*/ 0 w 306"/>
                    <a:gd name="T7" fmla="*/ 0 h 276"/>
                    <a:gd name="T8" fmla="*/ 84 w 306"/>
                    <a:gd name="T9" fmla="*/ 30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76"/>
                    <a:gd name="T17" fmla="*/ 306 w 306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76">
                      <a:moveTo>
                        <a:pt x="306" y="276"/>
                      </a:moveTo>
                      <a:lnTo>
                        <a:pt x="0" y="0"/>
                      </a:lnTo>
                      <a:lnTo>
                        <a:pt x="42" y="78"/>
                      </a:lnTo>
                      <a:lnTo>
                        <a:pt x="0" y="0"/>
                      </a:lnTo>
                      <a:lnTo>
                        <a:pt x="8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6" name="Freeform 1008"/>
                <p:cNvSpPr>
                  <a:spLocks/>
                </p:cNvSpPr>
                <p:nvPr/>
              </p:nvSpPr>
              <p:spPr bwMode="auto">
                <a:xfrm>
                  <a:off x="2957" y="1823"/>
                  <a:ext cx="138" cy="276"/>
                </a:xfrm>
                <a:custGeom>
                  <a:avLst/>
                  <a:gdLst>
                    <a:gd name="T0" fmla="*/ 0 w 138"/>
                    <a:gd name="T1" fmla="*/ 276 h 276"/>
                    <a:gd name="T2" fmla="*/ 138 w 138"/>
                    <a:gd name="T3" fmla="*/ 0 h 276"/>
                    <a:gd name="T4" fmla="*/ 90 w 138"/>
                    <a:gd name="T5" fmla="*/ 42 h 276"/>
                    <a:gd name="T6" fmla="*/ 138 w 138"/>
                    <a:gd name="T7" fmla="*/ 0 h 276"/>
                    <a:gd name="T8" fmla="*/ 132 w 138"/>
                    <a:gd name="T9" fmla="*/ 6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276"/>
                    <a:gd name="T17" fmla="*/ 138 w 13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276">
                      <a:moveTo>
                        <a:pt x="0" y="276"/>
                      </a:moveTo>
                      <a:lnTo>
                        <a:pt x="138" y="0"/>
                      </a:lnTo>
                      <a:lnTo>
                        <a:pt x="90" y="42"/>
                      </a:lnTo>
                      <a:lnTo>
                        <a:pt x="138" y="0"/>
                      </a:lnTo>
                      <a:lnTo>
                        <a:pt x="13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7" name="Freeform 1009"/>
                <p:cNvSpPr>
                  <a:spLocks/>
                </p:cNvSpPr>
                <p:nvPr/>
              </p:nvSpPr>
              <p:spPr bwMode="auto">
                <a:xfrm>
                  <a:off x="2957" y="2093"/>
                  <a:ext cx="330" cy="54"/>
                </a:xfrm>
                <a:custGeom>
                  <a:avLst/>
                  <a:gdLst>
                    <a:gd name="T0" fmla="*/ 0 w 330"/>
                    <a:gd name="T1" fmla="*/ 6 h 54"/>
                    <a:gd name="T2" fmla="*/ 330 w 330"/>
                    <a:gd name="T3" fmla="*/ 36 h 54"/>
                    <a:gd name="T4" fmla="*/ 264 w 330"/>
                    <a:gd name="T5" fmla="*/ 0 h 54"/>
                    <a:gd name="T6" fmla="*/ 330 w 330"/>
                    <a:gd name="T7" fmla="*/ 36 h 54"/>
                    <a:gd name="T8" fmla="*/ 258 w 330"/>
                    <a:gd name="T9" fmla="*/ 54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0"/>
                    <a:gd name="T16" fmla="*/ 0 h 54"/>
                    <a:gd name="T17" fmla="*/ 330 w 330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0" h="54">
                      <a:moveTo>
                        <a:pt x="0" y="6"/>
                      </a:moveTo>
                      <a:lnTo>
                        <a:pt x="330" y="36"/>
                      </a:lnTo>
                      <a:lnTo>
                        <a:pt x="264" y="0"/>
                      </a:lnTo>
                      <a:lnTo>
                        <a:pt x="330" y="36"/>
                      </a:lnTo>
                      <a:lnTo>
                        <a:pt x="25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8" name="Freeform 1010"/>
                <p:cNvSpPr>
                  <a:spLocks/>
                </p:cNvSpPr>
                <p:nvPr/>
              </p:nvSpPr>
              <p:spPr bwMode="auto">
                <a:xfrm>
                  <a:off x="2957" y="2015"/>
                  <a:ext cx="474" cy="84"/>
                </a:xfrm>
                <a:custGeom>
                  <a:avLst/>
                  <a:gdLst>
                    <a:gd name="T0" fmla="*/ 0 w 474"/>
                    <a:gd name="T1" fmla="*/ 84 h 84"/>
                    <a:gd name="T2" fmla="*/ 474 w 474"/>
                    <a:gd name="T3" fmla="*/ 30 h 84"/>
                    <a:gd name="T4" fmla="*/ 378 w 474"/>
                    <a:gd name="T5" fmla="*/ 0 h 84"/>
                    <a:gd name="T6" fmla="*/ 474 w 474"/>
                    <a:gd name="T7" fmla="*/ 30 h 84"/>
                    <a:gd name="T8" fmla="*/ 384 w 474"/>
                    <a:gd name="T9" fmla="*/ 78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84"/>
                    <a:gd name="T17" fmla="*/ 474 w 474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84">
                      <a:moveTo>
                        <a:pt x="0" y="84"/>
                      </a:moveTo>
                      <a:lnTo>
                        <a:pt x="474" y="30"/>
                      </a:lnTo>
                      <a:lnTo>
                        <a:pt x="378" y="0"/>
                      </a:lnTo>
                      <a:lnTo>
                        <a:pt x="474" y="30"/>
                      </a:lnTo>
                      <a:lnTo>
                        <a:pt x="384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39" name="Freeform 101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46" cy="528"/>
                </a:xfrm>
                <a:custGeom>
                  <a:avLst/>
                  <a:gdLst>
                    <a:gd name="T0" fmla="*/ 0 w 246"/>
                    <a:gd name="T1" fmla="*/ 0 h 528"/>
                    <a:gd name="T2" fmla="*/ 246 w 246"/>
                    <a:gd name="T3" fmla="*/ 528 h 528"/>
                    <a:gd name="T4" fmla="*/ 240 w 246"/>
                    <a:gd name="T5" fmla="*/ 402 h 528"/>
                    <a:gd name="T6" fmla="*/ 246 w 246"/>
                    <a:gd name="T7" fmla="*/ 528 h 528"/>
                    <a:gd name="T8" fmla="*/ 156 w 246"/>
                    <a:gd name="T9" fmla="*/ 438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528"/>
                    <a:gd name="T17" fmla="*/ 246 w 246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528">
                      <a:moveTo>
                        <a:pt x="0" y="0"/>
                      </a:moveTo>
                      <a:lnTo>
                        <a:pt x="246" y="528"/>
                      </a:lnTo>
                      <a:lnTo>
                        <a:pt x="240" y="402"/>
                      </a:lnTo>
                      <a:lnTo>
                        <a:pt x="246" y="528"/>
                      </a:lnTo>
                      <a:lnTo>
                        <a:pt x="156" y="4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0" name="Freeform 101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4" cy="144"/>
                </a:xfrm>
                <a:custGeom>
                  <a:avLst/>
                  <a:gdLst>
                    <a:gd name="T0" fmla="*/ 0 w 54"/>
                    <a:gd name="T1" fmla="*/ 0 h 144"/>
                    <a:gd name="T2" fmla="*/ 54 w 54"/>
                    <a:gd name="T3" fmla="*/ 144 h 144"/>
                    <a:gd name="T4" fmla="*/ 54 w 54"/>
                    <a:gd name="T5" fmla="*/ 114 h 144"/>
                    <a:gd name="T6" fmla="*/ 54 w 54"/>
                    <a:gd name="T7" fmla="*/ 144 h 144"/>
                    <a:gd name="T8" fmla="*/ 30 w 54"/>
                    <a:gd name="T9" fmla="*/ 12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44"/>
                    <a:gd name="T17" fmla="*/ 54 w 5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44">
                      <a:moveTo>
                        <a:pt x="0" y="0"/>
                      </a:moveTo>
                      <a:lnTo>
                        <a:pt x="54" y="144"/>
                      </a:lnTo>
                      <a:lnTo>
                        <a:pt x="54" y="114"/>
                      </a:lnTo>
                      <a:lnTo>
                        <a:pt x="54" y="144"/>
                      </a:lnTo>
                      <a:lnTo>
                        <a:pt x="30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1" name="Freeform 1013"/>
                <p:cNvSpPr>
                  <a:spLocks/>
                </p:cNvSpPr>
                <p:nvPr/>
              </p:nvSpPr>
              <p:spPr bwMode="auto">
                <a:xfrm>
                  <a:off x="2723" y="2099"/>
                  <a:ext cx="234" cy="648"/>
                </a:xfrm>
                <a:custGeom>
                  <a:avLst/>
                  <a:gdLst>
                    <a:gd name="T0" fmla="*/ 234 w 234"/>
                    <a:gd name="T1" fmla="*/ 0 h 648"/>
                    <a:gd name="T2" fmla="*/ 12 w 234"/>
                    <a:gd name="T3" fmla="*/ 648 h 648"/>
                    <a:gd name="T4" fmla="*/ 108 w 234"/>
                    <a:gd name="T5" fmla="*/ 540 h 648"/>
                    <a:gd name="T6" fmla="*/ 12 w 234"/>
                    <a:gd name="T7" fmla="*/ 648 h 648"/>
                    <a:gd name="T8" fmla="*/ 0 w 234"/>
                    <a:gd name="T9" fmla="*/ 504 h 6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648"/>
                    <a:gd name="T17" fmla="*/ 234 w 234"/>
                    <a:gd name="T18" fmla="*/ 648 h 6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648">
                      <a:moveTo>
                        <a:pt x="234" y="0"/>
                      </a:moveTo>
                      <a:lnTo>
                        <a:pt x="12" y="648"/>
                      </a:lnTo>
                      <a:lnTo>
                        <a:pt x="108" y="540"/>
                      </a:lnTo>
                      <a:lnTo>
                        <a:pt x="12" y="648"/>
                      </a:lnTo>
                      <a:lnTo>
                        <a:pt x="0" y="5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2" name="Freeform 1014"/>
                <p:cNvSpPr>
                  <a:spLocks/>
                </p:cNvSpPr>
                <p:nvPr/>
              </p:nvSpPr>
              <p:spPr bwMode="auto">
                <a:xfrm>
                  <a:off x="2405" y="2063"/>
                  <a:ext cx="552" cy="90"/>
                </a:xfrm>
                <a:custGeom>
                  <a:avLst/>
                  <a:gdLst>
                    <a:gd name="T0" fmla="*/ 552 w 552"/>
                    <a:gd name="T1" fmla="*/ 36 h 90"/>
                    <a:gd name="T2" fmla="*/ 0 w 552"/>
                    <a:gd name="T3" fmla="*/ 48 h 90"/>
                    <a:gd name="T4" fmla="*/ 108 w 552"/>
                    <a:gd name="T5" fmla="*/ 90 h 90"/>
                    <a:gd name="T6" fmla="*/ 0 w 552"/>
                    <a:gd name="T7" fmla="*/ 48 h 90"/>
                    <a:gd name="T8" fmla="*/ 108 w 552"/>
                    <a:gd name="T9" fmla="*/ 0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2"/>
                    <a:gd name="T16" fmla="*/ 0 h 90"/>
                    <a:gd name="T17" fmla="*/ 552 w 552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2" h="90">
                      <a:moveTo>
                        <a:pt x="552" y="36"/>
                      </a:moveTo>
                      <a:lnTo>
                        <a:pt x="0" y="48"/>
                      </a:lnTo>
                      <a:lnTo>
                        <a:pt x="108" y="90"/>
                      </a:lnTo>
                      <a:lnTo>
                        <a:pt x="0" y="48"/>
                      </a:lnTo>
                      <a:lnTo>
                        <a:pt x="10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3" name="Freeform 1015"/>
                <p:cNvSpPr>
                  <a:spLocks/>
                </p:cNvSpPr>
                <p:nvPr/>
              </p:nvSpPr>
              <p:spPr bwMode="auto">
                <a:xfrm>
                  <a:off x="2909" y="2099"/>
                  <a:ext cx="54" cy="360"/>
                </a:xfrm>
                <a:custGeom>
                  <a:avLst/>
                  <a:gdLst>
                    <a:gd name="T0" fmla="*/ 48 w 54"/>
                    <a:gd name="T1" fmla="*/ 0 h 360"/>
                    <a:gd name="T2" fmla="*/ 24 w 54"/>
                    <a:gd name="T3" fmla="*/ 360 h 360"/>
                    <a:gd name="T4" fmla="*/ 54 w 54"/>
                    <a:gd name="T5" fmla="*/ 288 h 360"/>
                    <a:gd name="T6" fmla="*/ 24 w 54"/>
                    <a:gd name="T7" fmla="*/ 360 h 360"/>
                    <a:gd name="T8" fmla="*/ 0 w 54"/>
                    <a:gd name="T9" fmla="*/ 288 h 3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360"/>
                    <a:gd name="T17" fmla="*/ 54 w 54"/>
                    <a:gd name="T18" fmla="*/ 360 h 3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360">
                      <a:moveTo>
                        <a:pt x="48" y="0"/>
                      </a:moveTo>
                      <a:lnTo>
                        <a:pt x="24" y="360"/>
                      </a:lnTo>
                      <a:lnTo>
                        <a:pt x="54" y="288"/>
                      </a:lnTo>
                      <a:lnTo>
                        <a:pt x="24" y="360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4" name="Freeform 1016"/>
                <p:cNvSpPr>
                  <a:spLocks/>
                </p:cNvSpPr>
                <p:nvPr/>
              </p:nvSpPr>
              <p:spPr bwMode="auto">
                <a:xfrm>
                  <a:off x="2723" y="1805"/>
                  <a:ext cx="234" cy="294"/>
                </a:xfrm>
                <a:custGeom>
                  <a:avLst/>
                  <a:gdLst>
                    <a:gd name="T0" fmla="*/ 234 w 234"/>
                    <a:gd name="T1" fmla="*/ 294 h 294"/>
                    <a:gd name="T2" fmla="*/ 0 w 234"/>
                    <a:gd name="T3" fmla="*/ 0 h 294"/>
                    <a:gd name="T4" fmla="*/ 24 w 234"/>
                    <a:gd name="T5" fmla="*/ 78 h 294"/>
                    <a:gd name="T6" fmla="*/ 0 w 234"/>
                    <a:gd name="T7" fmla="*/ 0 h 294"/>
                    <a:gd name="T8" fmla="*/ 72 w 234"/>
                    <a:gd name="T9" fmla="*/ 42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294"/>
                    <a:gd name="T17" fmla="*/ 234 w 234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294">
                      <a:moveTo>
                        <a:pt x="234" y="294"/>
                      </a:moveTo>
                      <a:lnTo>
                        <a:pt x="0" y="0"/>
                      </a:lnTo>
                      <a:lnTo>
                        <a:pt x="24" y="78"/>
                      </a:lnTo>
                      <a:lnTo>
                        <a:pt x="0" y="0"/>
                      </a:lnTo>
                      <a:lnTo>
                        <a:pt x="7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5" name="Freeform 1017"/>
                <p:cNvSpPr>
                  <a:spLocks/>
                </p:cNvSpPr>
                <p:nvPr/>
              </p:nvSpPr>
              <p:spPr bwMode="auto">
                <a:xfrm>
                  <a:off x="2903" y="2099"/>
                  <a:ext cx="54" cy="18"/>
                </a:xfrm>
                <a:custGeom>
                  <a:avLst/>
                  <a:gdLst>
                    <a:gd name="T0" fmla="*/ 54 w 54"/>
                    <a:gd name="T1" fmla="*/ 0 h 18"/>
                    <a:gd name="T2" fmla="*/ 0 w 54"/>
                    <a:gd name="T3" fmla="*/ 18 h 18"/>
                    <a:gd name="T4" fmla="*/ 12 w 54"/>
                    <a:gd name="T5" fmla="*/ 18 h 18"/>
                    <a:gd name="T6" fmla="*/ 0 w 54"/>
                    <a:gd name="T7" fmla="*/ 18 h 18"/>
                    <a:gd name="T8" fmla="*/ 6 w 54"/>
                    <a:gd name="T9" fmla="*/ 6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8"/>
                    <a:gd name="T17" fmla="*/ 54 w 54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8">
                      <a:moveTo>
                        <a:pt x="54" y="0"/>
                      </a:moveTo>
                      <a:lnTo>
                        <a:pt x="0" y="18"/>
                      </a:lnTo>
                      <a:lnTo>
                        <a:pt x="12" y="18"/>
                      </a:lnTo>
                      <a:lnTo>
                        <a:pt x="0" y="18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6" name="Freeform 1018"/>
                <p:cNvSpPr>
                  <a:spLocks/>
                </p:cNvSpPr>
                <p:nvPr/>
              </p:nvSpPr>
              <p:spPr bwMode="auto">
                <a:xfrm>
                  <a:off x="2957" y="1649"/>
                  <a:ext cx="276" cy="450"/>
                </a:xfrm>
                <a:custGeom>
                  <a:avLst/>
                  <a:gdLst>
                    <a:gd name="T0" fmla="*/ 0 w 276"/>
                    <a:gd name="T1" fmla="*/ 450 h 450"/>
                    <a:gd name="T2" fmla="*/ 276 w 276"/>
                    <a:gd name="T3" fmla="*/ 0 h 450"/>
                    <a:gd name="T4" fmla="*/ 186 w 276"/>
                    <a:gd name="T5" fmla="*/ 66 h 450"/>
                    <a:gd name="T6" fmla="*/ 276 w 276"/>
                    <a:gd name="T7" fmla="*/ 0 h 450"/>
                    <a:gd name="T8" fmla="*/ 258 w 276"/>
                    <a:gd name="T9" fmla="*/ 114 h 4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450"/>
                    <a:gd name="T17" fmla="*/ 276 w 276"/>
                    <a:gd name="T18" fmla="*/ 450 h 4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450">
                      <a:moveTo>
                        <a:pt x="0" y="450"/>
                      </a:moveTo>
                      <a:lnTo>
                        <a:pt x="276" y="0"/>
                      </a:lnTo>
                      <a:lnTo>
                        <a:pt x="186" y="66"/>
                      </a:lnTo>
                      <a:lnTo>
                        <a:pt x="276" y="0"/>
                      </a:lnTo>
                      <a:lnTo>
                        <a:pt x="258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7" name="Freeform 1019"/>
                <p:cNvSpPr>
                  <a:spLocks/>
                </p:cNvSpPr>
                <p:nvPr/>
              </p:nvSpPr>
              <p:spPr bwMode="auto">
                <a:xfrm>
                  <a:off x="2615" y="1541"/>
                  <a:ext cx="342" cy="558"/>
                </a:xfrm>
                <a:custGeom>
                  <a:avLst/>
                  <a:gdLst>
                    <a:gd name="T0" fmla="*/ 342 w 342"/>
                    <a:gd name="T1" fmla="*/ 558 h 558"/>
                    <a:gd name="T2" fmla="*/ 0 w 342"/>
                    <a:gd name="T3" fmla="*/ 0 h 558"/>
                    <a:gd name="T4" fmla="*/ 24 w 342"/>
                    <a:gd name="T5" fmla="*/ 138 h 558"/>
                    <a:gd name="T6" fmla="*/ 0 w 342"/>
                    <a:gd name="T7" fmla="*/ 0 h 558"/>
                    <a:gd name="T8" fmla="*/ 114 w 342"/>
                    <a:gd name="T9" fmla="*/ 84 h 5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2"/>
                    <a:gd name="T16" fmla="*/ 0 h 558"/>
                    <a:gd name="T17" fmla="*/ 342 w 342"/>
                    <a:gd name="T18" fmla="*/ 558 h 5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2" h="558">
                      <a:moveTo>
                        <a:pt x="342" y="558"/>
                      </a:moveTo>
                      <a:lnTo>
                        <a:pt x="0" y="0"/>
                      </a:lnTo>
                      <a:lnTo>
                        <a:pt x="24" y="138"/>
                      </a:lnTo>
                      <a:lnTo>
                        <a:pt x="0" y="0"/>
                      </a:lnTo>
                      <a:lnTo>
                        <a:pt x="114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8" name="Freeform 102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8" cy="84"/>
                </a:xfrm>
                <a:custGeom>
                  <a:avLst/>
                  <a:gdLst>
                    <a:gd name="T0" fmla="*/ 0 w 48"/>
                    <a:gd name="T1" fmla="*/ 0 h 84"/>
                    <a:gd name="T2" fmla="*/ 48 w 48"/>
                    <a:gd name="T3" fmla="*/ 84 h 84"/>
                    <a:gd name="T4" fmla="*/ 42 w 48"/>
                    <a:gd name="T5" fmla="*/ 60 h 84"/>
                    <a:gd name="T6" fmla="*/ 48 w 48"/>
                    <a:gd name="T7" fmla="*/ 84 h 84"/>
                    <a:gd name="T8" fmla="*/ 30 w 48"/>
                    <a:gd name="T9" fmla="*/ 72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84"/>
                    <a:gd name="T17" fmla="*/ 48 w 48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84">
                      <a:moveTo>
                        <a:pt x="0" y="0"/>
                      </a:moveTo>
                      <a:lnTo>
                        <a:pt x="48" y="84"/>
                      </a:lnTo>
                      <a:lnTo>
                        <a:pt x="42" y="60"/>
                      </a:lnTo>
                      <a:lnTo>
                        <a:pt x="48" y="84"/>
                      </a:lnTo>
                      <a:lnTo>
                        <a:pt x="30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49" name="Freeform 1021"/>
                <p:cNvSpPr>
                  <a:spLocks/>
                </p:cNvSpPr>
                <p:nvPr/>
              </p:nvSpPr>
              <p:spPr bwMode="auto">
                <a:xfrm>
                  <a:off x="2957" y="1889"/>
                  <a:ext cx="504" cy="210"/>
                </a:xfrm>
                <a:custGeom>
                  <a:avLst/>
                  <a:gdLst>
                    <a:gd name="T0" fmla="*/ 0 w 504"/>
                    <a:gd name="T1" fmla="*/ 210 h 210"/>
                    <a:gd name="T2" fmla="*/ 504 w 504"/>
                    <a:gd name="T3" fmla="*/ 0 h 210"/>
                    <a:gd name="T4" fmla="*/ 390 w 504"/>
                    <a:gd name="T5" fmla="*/ 6 h 210"/>
                    <a:gd name="T6" fmla="*/ 504 w 504"/>
                    <a:gd name="T7" fmla="*/ 0 h 210"/>
                    <a:gd name="T8" fmla="*/ 420 w 504"/>
                    <a:gd name="T9" fmla="*/ 84 h 2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4"/>
                    <a:gd name="T16" fmla="*/ 0 h 210"/>
                    <a:gd name="T17" fmla="*/ 504 w 504"/>
                    <a:gd name="T18" fmla="*/ 210 h 2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4" h="210">
                      <a:moveTo>
                        <a:pt x="0" y="210"/>
                      </a:moveTo>
                      <a:lnTo>
                        <a:pt x="504" y="0"/>
                      </a:lnTo>
                      <a:lnTo>
                        <a:pt x="390" y="6"/>
                      </a:lnTo>
                      <a:lnTo>
                        <a:pt x="504" y="0"/>
                      </a:lnTo>
                      <a:lnTo>
                        <a:pt x="420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0" name="Freeform 1022"/>
                <p:cNvSpPr>
                  <a:spLocks/>
                </p:cNvSpPr>
                <p:nvPr/>
              </p:nvSpPr>
              <p:spPr bwMode="auto">
                <a:xfrm>
                  <a:off x="2849" y="2099"/>
                  <a:ext cx="108" cy="78"/>
                </a:xfrm>
                <a:custGeom>
                  <a:avLst/>
                  <a:gdLst>
                    <a:gd name="T0" fmla="*/ 108 w 108"/>
                    <a:gd name="T1" fmla="*/ 0 h 78"/>
                    <a:gd name="T2" fmla="*/ 0 w 108"/>
                    <a:gd name="T3" fmla="*/ 78 h 78"/>
                    <a:gd name="T4" fmla="*/ 30 w 108"/>
                    <a:gd name="T5" fmla="*/ 72 h 78"/>
                    <a:gd name="T6" fmla="*/ 0 w 108"/>
                    <a:gd name="T7" fmla="*/ 78 h 78"/>
                    <a:gd name="T8" fmla="*/ 18 w 108"/>
                    <a:gd name="T9" fmla="*/ 54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78"/>
                    <a:gd name="T17" fmla="*/ 108 w 108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78">
                      <a:moveTo>
                        <a:pt x="108" y="0"/>
                      </a:moveTo>
                      <a:lnTo>
                        <a:pt x="0" y="78"/>
                      </a:lnTo>
                      <a:lnTo>
                        <a:pt x="30" y="72"/>
                      </a:lnTo>
                      <a:lnTo>
                        <a:pt x="0" y="78"/>
                      </a:lnTo>
                      <a:lnTo>
                        <a:pt x="1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1" name="Freeform 1023"/>
                <p:cNvSpPr>
                  <a:spLocks/>
                </p:cNvSpPr>
                <p:nvPr/>
              </p:nvSpPr>
              <p:spPr bwMode="auto">
                <a:xfrm>
                  <a:off x="2759" y="2099"/>
                  <a:ext cx="198" cy="276"/>
                </a:xfrm>
                <a:custGeom>
                  <a:avLst/>
                  <a:gdLst>
                    <a:gd name="T0" fmla="*/ 198 w 198"/>
                    <a:gd name="T1" fmla="*/ 0 h 276"/>
                    <a:gd name="T2" fmla="*/ 0 w 198"/>
                    <a:gd name="T3" fmla="*/ 276 h 276"/>
                    <a:gd name="T4" fmla="*/ 60 w 198"/>
                    <a:gd name="T5" fmla="*/ 234 h 276"/>
                    <a:gd name="T6" fmla="*/ 0 w 198"/>
                    <a:gd name="T7" fmla="*/ 276 h 276"/>
                    <a:gd name="T8" fmla="*/ 18 w 198"/>
                    <a:gd name="T9" fmla="*/ 204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276"/>
                    <a:gd name="T17" fmla="*/ 198 w 198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276">
                      <a:moveTo>
                        <a:pt x="198" y="0"/>
                      </a:moveTo>
                      <a:lnTo>
                        <a:pt x="0" y="276"/>
                      </a:lnTo>
                      <a:lnTo>
                        <a:pt x="60" y="234"/>
                      </a:lnTo>
                      <a:lnTo>
                        <a:pt x="0" y="276"/>
                      </a:lnTo>
                      <a:lnTo>
                        <a:pt x="18" y="20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2" name="Freeform 0"/>
                <p:cNvSpPr>
                  <a:spLocks/>
                </p:cNvSpPr>
                <p:nvPr/>
              </p:nvSpPr>
              <p:spPr bwMode="auto">
                <a:xfrm>
                  <a:off x="2957" y="2081"/>
                  <a:ext cx="222" cy="36"/>
                </a:xfrm>
                <a:custGeom>
                  <a:avLst/>
                  <a:gdLst>
                    <a:gd name="T0" fmla="*/ 0 w 222"/>
                    <a:gd name="T1" fmla="*/ 18 h 36"/>
                    <a:gd name="T2" fmla="*/ 222 w 222"/>
                    <a:gd name="T3" fmla="*/ 18 h 36"/>
                    <a:gd name="T4" fmla="*/ 174 w 222"/>
                    <a:gd name="T5" fmla="*/ 0 h 36"/>
                    <a:gd name="T6" fmla="*/ 222 w 222"/>
                    <a:gd name="T7" fmla="*/ 18 h 36"/>
                    <a:gd name="T8" fmla="*/ 174 w 222"/>
                    <a:gd name="T9" fmla="*/ 36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36"/>
                    <a:gd name="T17" fmla="*/ 222 w 222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36">
                      <a:moveTo>
                        <a:pt x="0" y="18"/>
                      </a:moveTo>
                      <a:lnTo>
                        <a:pt x="222" y="18"/>
                      </a:lnTo>
                      <a:lnTo>
                        <a:pt x="174" y="0"/>
                      </a:lnTo>
                      <a:lnTo>
                        <a:pt x="222" y="18"/>
                      </a:lnTo>
                      <a:lnTo>
                        <a:pt x="174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3" name="Freeform 1"/>
                <p:cNvSpPr>
                  <a:spLocks/>
                </p:cNvSpPr>
                <p:nvPr/>
              </p:nvSpPr>
              <p:spPr bwMode="auto">
                <a:xfrm>
                  <a:off x="2093" y="2063"/>
                  <a:ext cx="864" cy="138"/>
                </a:xfrm>
                <a:custGeom>
                  <a:avLst/>
                  <a:gdLst>
                    <a:gd name="T0" fmla="*/ 864 w 864"/>
                    <a:gd name="T1" fmla="*/ 36 h 138"/>
                    <a:gd name="T2" fmla="*/ 0 w 864"/>
                    <a:gd name="T3" fmla="*/ 78 h 138"/>
                    <a:gd name="T4" fmla="*/ 180 w 864"/>
                    <a:gd name="T5" fmla="*/ 138 h 138"/>
                    <a:gd name="T6" fmla="*/ 0 w 864"/>
                    <a:gd name="T7" fmla="*/ 78 h 138"/>
                    <a:gd name="T8" fmla="*/ 168 w 864"/>
                    <a:gd name="T9" fmla="*/ 0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4"/>
                    <a:gd name="T16" fmla="*/ 0 h 138"/>
                    <a:gd name="T17" fmla="*/ 864 w 864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4" h="138">
                      <a:moveTo>
                        <a:pt x="864" y="36"/>
                      </a:moveTo>
                      <a:lnTo>
                        <a:pt x="0" y="78"/>
                      </a:lnTo>
                      <a:lnTo>
                        <a:pt x="180" y="138"/>
                      </a:lnTo>
                      <a:lnTo>
                        <a:pt x="0" y="78"/>
                      </a:lnTo>
                      <a:lnTo>
                        <a:pt x="16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4" name="Freeform 2"/>
                <p:cNvSpPr>
                  <a:spLocks/>
                </p:cNvSpPr>
                <p:nvPr/>
              </p:nvSpPr>
              <p:spPr bwMode="auto">
                <a:xfrm>
                  <a:off x="2957" y="1865"/>
                  <a:ext cx="180" cy="234"/>
                </a:xfrm>
                <a:custGeom>
                  <a:avLst/>
                  <a:gdLst>
                    <a:gd name="T0" fmla="*/ 0 w 180"/>
                    <a:gd name="T1" fmla="*/ 234 h 234"/>
                    <a:gd name="T2" fmla="*/ 180 w 180"/>
                    <a:gd name="T3" fmla="*/ 0 h 234"/>
                    <a:gd name="T4" fmla="*/ 126 w 180"/>
                    <a:gd name="T5" fmla="*/ 30 h 234"/>
                    <a:gd name="T6" fmla="*/ 180 w 180"/>
                    <a:gd name="T7" fmla="*/ 0 h 234"/>
                    <a:gd name="T8" fmla="*/ 162 w 180"/>
                    <a:gd name="T9" fmla="*/ 60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234"/>
                    <a:gd name="T17" fmla="*/ 180 w 180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234">
                      <a:moveTo>
                        <a:pt x="0" y="234"/>
                      </a:moveTo>
                      <a:lnTo>
                        <a:pt x="180" y="0"/>
                      </a:lnTo>
                      <a:lnTo>
                        <a:pt x="126" y="30"/>
                      </a:lnTo>
                      <a:lnTo>
                        <a:pt x="180" y="0"/>
                      </a:lnTo>
                      <a:lnTo>
                        <a:pt x="162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5" name="Freeform 3"/>
                <p:cNvSpPr>
                  <a:spLocks/>
                </p:cNvSpPr>
                <p:nvPr/>
              </p:nvSpPr>
              <p:spPr bwMode="auto">
                <a:xfrm>
                  <a:off x="2903" y="2099"/>
                  <a:ext cx="54" cy="174"/>
                </a:xfrm>
                <a:custGeom>
                  <a:avLst/>
                  <a:gdLst>
                    <a:gd name="T0" fmla="*/ 54 w 54"/>
                    <a:gd name="T1" fmla="*/ 0 h 174"/>
                    <a:gd name="T2" fmla="*/ 0 w 54"/>
                    <a:gd name="T3" fmla="*/ 174 h 174"/>
                    <a:gd name="T4" fmla="*/ 30 w 54"/>
                    <a:gd name="T5" fmla="*/ 144 h 174"/>
                    <a:gd name="T6" fmla="*/ 0 w 54"/>
                    <a:gd name="T7" fmla="*/ 174 h 174"/>
                    <a:gd name="T8" fmla="*/ 0 w 54"/>
                    <a:gd name="T9" fmla="*/ 138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74"/>
                    <a:gd name="T17" fmla="*/ 54 w 54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74">
                      <a:moveTo>
                        <a:pt x="54" y="0"/>
                      </a:moveTo>
                      <a:lnTo>
                        <a:pt x="0" y="174"/>
                      </a:lnTo>
                      <a:lnTo>
                        <a:pt x="30" y="144"/>
                      </a:lnTo>
                      <a:lnTo>
                        <a:pt x="0" y="174"/>
                      </a:lnTo>
                      <a:lnTo>
                        <a:pt x="0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6" name="Freeform 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14" cy="168"/>
                </a:xfrm>
                <a:custGeom>
                  <a:avLst/>
                  <a:gdLst>
                    <a:gd name="T0" fmla="*/ 0 w 114"/>
                    <a:gd name="T1" fmla="*/ 0 h 168"/>
                    <a:gd name="T2" fmla="*/ 114 w 114"/>
                    <a:gd name="T3" fmla="*/ 168 h 168"/>
                    <a:gd name="T4" fmla="*/ 102 w 114"/>
                    <a:gd name="T5" fmla="*/ 120 h 168"/>
                    <a:gd name="T6" fmla="*/ 114 w 114"/>
                    <a:gd name="T7" fmla="*/ 168 h 168"/>
                    <a:gd name="T8" fmla="*/ 78 w 114"/>
                    <a:gd name="T9" fmla="*/ 138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168"/>
                    <a:gd name="T17" fmla="*/ 114 w 114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168">
                      <a:moveTo>
                        <a:pt x="0" y="0"/>
                      </a:moveTo>
                      <a:lnTo>
                        <a:pt x="114" y="168"/>
                      </a:lnTo>
                      <a:lnTo>
                        <a:pt x="102" y="120"/>
                      </a:lnTo>
                      <a:lnTo>
                        <a:pt x="114" y="168"/>
                      </a:lnTo>
                      <a:lnTo>
                        <a:pt x="78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7" name="Freeform 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92" cy="594"/>
                </a:xfrm>
                <a:custGeom>
                  <a:avLst/>
                  <a:gdLst>
                    <a:gd name="T0" fmla="*/ 0 w 192"/>
                    <a:gd name="T1" fmla="*/ 0 h 594"/>
                    <a:gd name="T2" fmla="*/ 180 w 192"/>
                    <a:gd name="T3" fmla="*/ 594 h 594"/>
                    <a:gd name="T4" fmla="*/ 192 w 192"/>
                    <a:gd name="T5" fmla="*/ 462 h 594"/>
                    <a:gd name="T6" fmla="*/ 180 w 192"/>
                    <a:gd name="T7" fmla="*/ 594 h 594"/>
                    <a:gd name="T8" fmla="*/ 96 w 192"/>
                    <a:gd name="T9" fmla="*/ 492 h 5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594"/>
                    <a:gd name="T17" fmla="*/ 192 w 192"/>
                    <a:gd name="T18" fmla="*/ 594 h 5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594">
                      <a:moveTo>
                        <a:pt x="0" y="0"/>
                      </a:moveTo>
                      <a:lnTo>
                        <a:pt x="180" y="594"/>
                      </a:lnTo>
                      <a:lnTo>
                        <a:pt x="192" y="462"/>
                      </a:lnTo>
                      <a:lnTo>
                        <a:pt x="180" y="594"/>
                      </a:lnTo>
                      <a:lnTo>
                        <a:pt x="96" y="4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8" name="Freeform 6"/>
                <p:cNvSpPr>
                  <a:spLocks/>
                </p:cNvSpPr>
                <p:nvPr/>
              </p:nvSpPr>
              <p:spPr bwMode="auto">
                <a:xfrm>
                  <a:off x="2957" y="1607"/>
                  <a:ext cx="168" cy="492"/>
                </a:xfrm>
                <a:custGeom>
                  <a:avLst/>
                  <a:gdLst>
                    <a:gd name="T0" fmla="*/ 0 w 168"/>
                    <a:gd name="T1" fmla="*/ 492 h 492"/>
                    <a:gd name="T2" fmla="*/ 162 w 168"/>
                    <a:gd name="T3" fmla="*/ 0 h 492"/>
                    <a:gd name="T4" fmla="*/ 90 w 168"/>
                    <a:gd name="T5" fmla="*/ 84 h 492"/>
                    <a:gd name="T6" fmla="*/ 162 w 168"/>
                    <a:gd name="T7" fmla="*/ 0 h 492"/>
                    <a:gd name="T8" fmla="*/ 168 w 168"/>
                    <a:gd name="T9" fmla="*/ 108 h 4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492"/>
                    <a:gd name="T17" fmla="*/ 168 w 168"/>
                    <a:gd name="T18" fmla="*/ 492 h 4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492">
                      <a:moveTo>
                        <a:pt x="0" y="492"/>
                      </a:moveTo>
                      <a:lnTo>
                        <a:pt x="162" y="0"/>
                      </a:lnTo>
                      <a:lnTo>
                        <a:pt x="90" y="84"/>
                      </a:lnTo>
                      <a:lnTo>
                        <a:pt x="162" y="0"/>
                      </a:lnTo>
                      <a:lnTo>
                        <a:pt x="168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59" name="Freeform 7"/>
                <p:cNvSpPr>
                  <a:spLocks/>
                </p:cNvSpPr>
                <p:nvPr/>
              </p:nvSpPr>
              <p:spPr bwMode="auto">
                <a:xfrm>
                  <a:off x="2957" y="1925"/>
                  <a:ext cx="222" cy="174"/>
                </a:xfrm>
                <a:custGeom>
                  <a:avLst/>
                  <a:gdLst>
                    <a:gd name="T0" fmla="*/ 0 w 222"/>
                    <a:gd name="T1" fmla="*/ 174 h 174"/>
                    <a:gd name="T2" fmla="*/ 222 w 222"/>
                    <a:gd name="T3" fmla="*/ 0 h 174"/>
                    <a:gd name="T4" fmla="*/ 168 w 222"/>
                    <a:gd name="T5" fmla="*/ 18 h 174"/>
                    <a:gd name="T6" fmla="*/ 222 w 222"/>
                    <a:gd name="T7" fmla="*/ 0 h 174"/>
                    <a:gd name="T8" fmla="*/ 192 w 222"/>
                    <a:gd name="T9" fmla="*/ 54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2"/>
                    <a:gd name="T16" fmla="*/ 0 h 174"/>
                    <a:gd name="T17" fmla="*/ 222 w 222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2" h="174">
                      <a:moveTo>
                        <a:pt x="0" y="174"/>
                      </a:moveTo>
                      <a:lnTo>
                        <a:pt x="222" y="0"/>
                      </a:lnTo>
                      <a:lnTo>
                        <a:pt x="168" y="18"/>
                      </a:lnTo>
                      <a:lnTo>
                        <a:pt x="222" y="0"/>
                      </a:lnTo>
                      <a:lnTo>
                        <a:pt x="192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0" name="Freeform 8"/>
                <p:cNvSpPr>
                  <a:spLocks/>
                </p:cNvSpPr>
                <p:nvPr/>
              </p:nvSpPr>
              <p:spPr bwMode="auto">
                <a:xfrm>
                  <a:off x="2705" y="2099"/>
                  <a:ext cx="252" cy="162"/>
                </a:xfrm>
                <a:custGeom>
                  <a:avLst/>
                  <a:gdLst>
                    <a:gd name="T0" fmla="*/ 252 w 252"/>
                    <a:gd name="T1" fmla="*/ 0 h 162"/>
                    <a:gd name="T2" fmla="*/ 0 w 252"/>
                    <a:gd name="T3" fmla="*/ 162 h 162"/>
                    <a:gd name="T4" fmla="*/ 66 w 252"/>
                    <a:gd name="T5" fmla="*/ 150 h 162"/>
                    <a:gd name="T6" fmla="*/ 0 w 252"/>
                    <a:gd name="T7" fmla="*/ 162 h 162"/>
                    <a:gd name="T8" fmla="*/ 42 w 252"/>
                    <a:gd name="T9" fmla="*/ 108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162"/>
                    <a:gd name="T17" fmla="*/ 252 w 252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162">
                      <a:moveTo>
                        <a:pt x="252" y="0"/>
                      </a:moveTo>
                      <a:lnTo>
                        <a:pt x="0" y="162"/>
                      </a:lnTo>
                      <a:lnTo>
                        <a:pt x="66" y="150"/>
                      </a:lnTo>
                      <a:lnTo>
                        <a:pt x="0" y="162"/>
                      </a:lnTo>
                      <a:lnTo>
                        <a:pt x="42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1" name="Freeform 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02" cy="150"/>
                </a:xfrm>
                <a:custGeom>
                  <a:avLst/>
                  <a:gdLst>
                    <a:gd name="T0" fmla="*/ 0 w 402"/>
                    <a:gd name="T1" fmla="*/ 0 h 150"/>
                    <a:gd name="T2" fmla="*/ 402 w 402"/>
                    <a:gd name="T3" fmla="*/ 144 h 150"/>
                    <a:gd name="T4" fmla="*/ 330 w 402"/>
                    <a:gd name="T5" fmla="*/ 84 h 150"/>
                    <a:gd name="T6" fmla="*/ 402 w 402"/>
                    <a:gd name="T7" fmla="*/ 144 h 150"/>
                    <a:gd name="T8" fmla="*/ 306 w 402"/>
                    <a:gd name="T9" fmla="*/ 150 h 1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150"/>
                    <a:gd name="T17" fmla="*/ 402 w 402"/>
                    <a:gd name="T18" fmla="*/ 150 h 1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150">
                      <a:moveTo>
                        <a:pt x="0" y="0"/>
                      </a:moveTo>
                      <a:lnTo>
                        <a:pt x="402" y="144"/>
                      </a:lnTo>
                      <a:lnTo>
                        <a:pt x="330" y="84"/>
                      </a:lnTo>
                      <a:lnTo>
                        <a:pt x="402" y="144"/>
                      </a:lnTo>
                      <a:lnTo>
                        <a:pt x="306" y="15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2" name="Freeform 10"/>
                <p:cNvSpPr>
                  <a:spLocks/>
                </p:cNvSpPr>
                <p:nvPr/>
              </p:nvSpPr>
              <p:spPr bwMode="auto">
                <a:xfrm>
                  <a:off x="2417" y="2099"/>
                  <a:ext cx="540" cy="282"/>
                </a:xfrm>
                <a:custGeom>
                  <a:avLst/>
                  <a:gdLst>
                    <a:gd name="T0" fmla="*/ 540 w 540"/>
                    <a:gd name="T1" fmla="*/ 0 h 282"/>
                    <a:gd name="T2" fmla="*/ 0 w 540"/>
                    <a:gd name="T3" fmla="*/ 282 h 282"/>
                    <a:gd name="T4" fmla="*/ 132 w 540"/>
                    <a:gd name="T5" fmla="*/ 270 h 282"/>
                    <a:gd name="T6" fmla="*/ 0 w 540"/>
                    <a:gd name="T7" fmla="*/ 282 h 282"/>
                    <a:gd name="T8" fmla="*/ 90 w 540"/>
                    <a:gd name="T9" fmla="*/ 180 h 2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0"/>
                    <a:gd name="T16" fmla="*/ 0 h 282"/>
                    <a:gd name="T17" fmla="*/ 540 w 540"/>
                    <a:gd name="T18" fmla="*/ 282 h 2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0" h="282">
                      <a:moveTo>
                        <a:pt x="540" y="0"/>
                      </a:moveTo>
                      <a:lnTo>
                        <a:pt x="0" y="282"/>
                      </a:lnTo>
                      <a:lnTo>
                        <a:pt x="132" y="270"/>
                      </a:lnTo>
                      <a:lnTo>
                        <a:pt x="0" y="282"/>
                      </a:lnTo>
                      <a:lnTo>
                        <a:pt x="90" y="18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3" name="Freeform 11"/>
                <p:cNvSpPr>
                  <a:spLocks/>
                </p:cNvSpPr>
                <p:nvPr/>
              </p:nvSpPr>
              <p:spPr bwMode="auto">
                <a:xfrm>
                  <a:off x="2957" y="2063"/>
                  <a:ext cx="282" cy="48"/>
                </a:xfrm>
                <a:custGeom>
                  <a:avLst/>
                  <a:gdLst>
                    <a:gd name="T0" fmla="*/ 0 w 282"/>
                    <a:gd name="T1" fmla="*/ 36 h 48"/>
                    <a:gd name="T2" fmla="*/ 282 w 282"/>
                    <a:gd name="T3" fmla="*/ 18 h 48"/>
                    <a:gd name="T4" fmla="*/ 228 w 282"/>
                    <a:gd name="T5" fmla="*/ 0 h 48"/>
                    <a:gd name="T6" fmla="*/ 282 w 282"/>
                    <a:gd name="T7" fmla="*/ 18 h 48"/>
                    <a:gd name="T8" fmla="*/ 228 w 282"/>
                    <a:gd name="T9" fmla="*/ 48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2"/>
                    <a:gd name="T16" fmla="*/ 0 h 48"/>
                    <a:gd name="T17" fmla="*/ 282 w 282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2" h="48">
                      <a:moveTo>
                        <a:pt x="0" y="36"/>
                      </a:moveTo>
                      <a:lnTo>
                        <a:pt x="282" y="18"/>
                      </a:lnTo>
                      <a:lnTo>
                        <a:pt x="228" y="0"/>
                      </a:lnTo>
                      <a:lnTo>
                        <a:pt x="282" y="18"/>
                      </a:lnTo>
                      <a:lnTo>
                        <a:pt x="228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4" name="Freeform 12"/>
                <p:cNvSpPr>
                  <a:spLocks/>
                </p:cNvSpPr>
                <p:nvPr/>
              </p:nvSpPr>
              <p:spPr bwMode="auto">
                <a:xfrm>
                  <a:off x="2957" y="1913"/>
                  <a:ext cx="126" cy="186"/>
                </a:xfrm>
                <a:custGeom>
                  <a:avLst/>
                  <a:gdLst>
                    <a:gd name="T0" fmla="*/ 0 w 126"/>
                    <a:gd name="T1" fmla="*/ 186 h 186"/>
                    <a:gd name="T2" fmla="*/ 126 w 126"/>
                    <a:gd name="T3" fmla="*/ 0 h 186"/>
                    <a:gd name="T4" fmla="*/ 84 w 126"/>
                    <a:gd name="T5" fmla="*/ 24 h 186"/>
                    <a:gd name="T6" fmla="*/ 126 w 126"/>
                    <a:gd name="T7" fmla="*/ 0 h 186"/>
                    <a:gd name="T8" fmla="*/ 114 w 126"/>
                    <a:gd name="T9" fmla="*/ 48 h 1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186"/>
                    <a:gd name="T17" fmla="*/ 126 w 126"/>
                    <a:gd name="T18" fmla="*/ 186 h 1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186">
                      <a:moveTo>
                        <a:pt x="0" y="186"/>
                      </a:moveTo>
                      <a:lnTo>
                        <a:pt x="126" y="0"/>
                      </a:lnTo>
                      <a:lnTo>
                        <a:pt x="84" y="24"/>
                      </a:lnTo>
                      <a:lnTo>
                        <a:pt x="126" y="0"/>
                      </a:lnTo>
                      <a:lnTo>
                        <a:pt x="114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5" name="Freeform 13"/>
                <p:cNvSpPr>
                  <a:spLocks/>
                </p:cNvSpPr>
                <p:nvPr/>
              </p:nvSpPr>
              <p:spPr bwMode="auto">
                <a:xfrm>
                  <a:off x="2957" y="1871"/>
                  <a:ext cx="588" cy="228"/>
                </a:xfrm>
                <a:custGeom>
                  <a:avLst/>
                  <a:gdLst>
                    <a:gd name="T0" fmla="*/ 0 w 588"/>
                    <a:gd name="T1" fmla="*/ 228 h 228"/>
                    <a:gd name="T2" fmla="*/ 588 w 588"/>
                    <a:gd name="T3" fmla="*/ 6 h 228"/>
                    <a:gd name="T4" fmla="*/ 456 w 588"/>
                    <a:gd name="T5" fmla="*/ 0 h 228"/>
                    <a:gd name="T6" fmla="*/ 588 w 588"/>
                    <a:gd name="T7" fmla="*/ 6 h 228"/>
                    <a:gd name="T8" fmla="*/ 492 w 588"/>
                    <a:gd name="T9" fmla="*/ 96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8"/>
                    <a:gd name="T16" fmla="*/ 0 h 228"/>
                    <a:gd name="T17" fmla="*/ 588 w 588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8" h="228">
                      <a:moveTo>
                        <a:pt x="0" y="228"/>
                      </a:moveTo>
                      <a:lnTo>
                        <a:pt x="588" y="6"/>
                      </a:lnTo>
                      <a:lnTo>
                        <a:pt x="456" y="0"/>
                      </a:lnTo>
                      <a:lnTo>
                        <a:pt x="588" y="6"/>
                      </a:lnTo>
                      <a:lnTo>
                        <a:pt x="492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6" name="Freeform 14"/>
                <p:cNvSpPr>
                  <a:spLocks/>
                </p:cNvSpPr>
                <p:nvPr/>
              </p:nvSpPr>
              <p:spPr bwMode="auto">
                <a:xfrm>
                  <a:off x="2249" y="1673"/>
                  <a:ext cx="708" cy="426"/>
                </a:xfrm>
                <a:custGeom>
                  <a:avLst/>
                  <a:gdLst>
                    <a:gd name="T0" fmla="*/ 708 w 708"/>
                    <a:gd name="T1" fmla="*/ 426 h 426"/>
                    <a:gd name="T2" fmla="*/ 0 w 708"/>
                    <a:gd name="T3" fmla="*/ 0 h 426"/>
                    <a:gd name="T4" fmla="*/ 108 w 708"/>
                    <a:gd name="T5" fmla="*/ 144 h 426"/>
                    <a:gd name="T6" fmla="*/ 0 w 708"/>
                    <a:gd name="T7" fmla="*/ 0 h 426"/>
                    <a:gd name="T8" fmla="*/ 174 w 708"/>
                    <a:gd name="T9" fmla="*/ 30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8"/>
                    <a:gd name="T16" fmla="*/ 0 h 426"/>
                    <a:gd name="T17" fmla="*/ 708 w 708"/>
                    <a:gd name="T18" fmla="*/ 426 h 4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8" h="426">
                      <a:moveTo>
                        <a:pt x="708" y="426"/>
                      </a:moveTo>
                      <a:lnTo>
                        <a:pt x="0" y="0"/>
                      </a:lnTo>
                      <a:lnTo>
                        <a:pt x="108" y="144"/>
                      </a:lnTo>
                      <a:lnTo>
                        <a:pt x="0" y="0"/>
                      </a:lnTo>
                      <a:lnTo>
                        <a:pt x="174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7" name="Freeform 15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26" cy="144"/>
                </a:xfrm>
                <a:custGeom>
                  <a:avLst/>
                  <a:gdLst>
                    <a:gd name="T0" fmla="*/ 0 w 426"/>
                    <a:gd name="T1" fmla="*/ 0 h 144"/>
                    <a:gd name="T2" fmla="*/ 426 w 426"/>
                    <a:gd name="T3" fmla="*/ 138 h 144"/>
                    <a:gd name="T4" fmla="*/ 354 w 426"/>
                    <a:gd name="T5" fmla="*/ 72 h 144"/>
                    <a:gd name="T6" fmla="*/ 426 w 426"/>
                    <a:gd name="T7" fmla="*/ 138 h 144"/>
                    <a:gd name="T8" fmla="*/ 330 w 426"/>
                    <a:gd name="T9" fmla="*/ 144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6"/>
                    <a:gd name="T16" fmla="*/ 0 h 144"/>
                    <a:gd name="T17" fmla="*/ 426 w 426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6" h="144">
                      <a:moveTo>
                        <a:pt x="0" y="0"/>
                      </a:moveTo>
                      <a:lnTo>
                        <a:pt x="426" y="138"/>
                      </a:lnTo>
                      <a:lnTo>
                        <a:pt x="354" y="72"/>
                      </a:lnTo>
                      <a:lnTo>
                        <a:pt x="426" y="138"/>
                      </a:lnTo>
                      <a:lnTo>
                        <a:pt x="330" y="14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8" name="Freeform 16"/>
                <p:cNvSpPr>
                  <a:spLocks/>
                </p:cNvSpPr>
                <p:nvPr/>
              </p:nvSpPr>
              <p:spPr bwMode="auto">
                <a:xfrm>
                  <a:off x="2765" y="1781"/>
                  <a:ext cx="192" cy="318"/>
                </a:xfrm>
                <a:custGeom>
                  <a:avLst/>
                  <a:gdLst>
                    <a:gd name="T0" fmla="*/ 192 w 192"/>
                    <a:gd name="T1" fmla="*/ 318 h 318"/>
                    <a:gd name="T2" fmla="*/ 0 w 192"/>
                    <a:gd name="T3" fmla="*/ 0 h 318"/>
                    <a:gd name="T4" fmla="*/ 12 w 192"/>
                    <a:gd name="T5" fmla="*/ 78 h 318"/>
                    <a:gd name="T6" fmla="*/ 0 w 192"/>
                    <a:gd name="T7" fmla="*/ 0 h 318"/>
                    <a:gd name="T8" fmla="*/ 66 w 192"/>
                    <a:gd name="T9" fmla="*/ 48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318"/>
                    <a:gd name="T17" fmla="*/ 192 w 192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318">
                      <a:moveTo>
                        <a:pt x="192" y="318"/>
                      </a:moveTo>
                      <a:lnTo>
                        <a:pt x="0" y="0"/>
                      </a:lnTo>
                      <a:lnTo>
                        <a:pt x="12" y="78"/>
                      </a:lnTo>
                      <a:lnTo>
                        <a:pt x="0" y="0"/>
                      </a:lnTo>
                      <a:lnTo>
                        <a:pt x="6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69" name="Freeform 17"/>
                <p:cNvSpPr>
                  <a:spLocks/>
                </p:cNvSpPr>
                <p:nvPr/>
              </p:nvSpPr>
              <p:spPr bwMode="auto">
                <a:xfrm>
                  <a:off x="2807" y="2099"/>
                  <a:ext cx="150" cy="120"/>
                </a:xfrm>
                <a:custGeom>
                  <a:avLst/>
                  <a:gdLst>
                    <a:gd name="T0" fmla="*/ 150 w 150"/>
                    <a:gd name="T1" fmla="*/ 0 h 120"/>
                    <a:gd name="T2" fmla="*/ 0 w 150"/>
                    <a:gd name="T3" fmla="*/ 120 h 120"/>
                    <a:gd name="T4" fmla="*/ 42 w 150"/>
                    <a:gd name="T5" fmla="*/ 108 h 120"/>
                    <a:gd name="T6" fmla="*/ 0 w 150"/>
                    <a:gd name="T7" fmla="*/ 120 h 120"/>
                    <a:gd name="T8" fmla="*/ 18 w 150"/>
                    <a:gd name="T9" fmla="*/ 84 h 1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120"/>
                    <a:gd name="T17" fmla="*/ 150 w 150"/>
                    <a:gd name="T18" fmla="*/ 120 h 1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120">
                      <a:moveTo>
                        <a:pt x="150" y="0"/>
                      </a:moveTo>
                      <a:lnTo>
                        <a:pt x="0" y="120"/>
                      </a:lnTo>
                      <a:lnTo>
                        <a:pt x="42" y="108"/>
                      </a:lnTo>
                      <a:lnTo>
                        <a:pt x="0" y="120"/>
                      </a:lnTo>
                      <a:lnTo>
                        <a:pt x="18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0" name="Freeform 18"/>
                <p:cNvSpPr>
                  <a:spLocks/>
                </p:cNvSpPr>
                <p:nvPr/>
              </p:nvSpPr>
              <p:spPr bwMode="auto">
                <a:xfrm>
                  <a:off x="2957" y="1991"/>
                  <a:ext cx="432" cy="108"/>
                </a:xfrm>
                <a:custGeom>
                  <a:avLst/>
                  <a:gdLst>
                    <a:gd name="T0" fmla="*/ 0 w 432"/>
                    <a:gd name="T1" fmla="*/ 108 h 108"/>
                    <a:gd name="T2" fmla="*/ 432 w 432"/>
                    <a:gd name="T3" fmla="*/ 18 h 108"/>
                    <a:gd name="T4" fmla="*/ 336 w 432"/>
                    <a:gd name="T5" fmla="*/ 0 h 108"/>
                    <a:gd name="T6" fmla="*/ 432 w 432"/>
                    <a:gd name="T7" fmla="*/ 18 h 108"/>
                    <a:gd name="T8" fmla="*/ 348 w 432"/>
                    <a:gd name="T9" fmla="*/ 72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108"/>
                    <a:gd name="T17" fmla="*/ 432 w 432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108">
                      <a:moveTo>
                        <a:pt x="0" y="108"/>
                      </a:moveTo>
                      <a:lnTo>
                        <a:pt x="432" y="18"/>
                      </a:lnTo>
                      <a:lnTo>
                        <a:pt x="336" y="0"/>
                      </a:lnTo>
                      <a:lnTo>
                        <a:pt x="432" y="18"/>
                      </a:lnTo>
                      <a:lnTo>
                        <a:pt x="348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1" name="Freeform 1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576" cy="240"/>
                </a:xfrm>
                <a:custGeom>
                  <a:avLst/>
                  <a:gdLst>
                    <a:gd name="T0" fmla="*/ 0 w 576"/>
                    <a:gd name="T1" fmla="*/ 0 h 240"/>
                    <a:gd name="T2" fmla="*/ 576 w 576"/>
                    <a:gd name="T3" fmla="*/ 240 h 240"/>
                    <a:gd name="T4" fmla="*/ 480 w 576"/>
                    <a:gd name="T5" fmla="*/ 144 h 240"/>
                    <a:gd name="T6" fmla="*/ 576 w 576"/>
                    <a:gd name="T7" fmla="*/ 240 h 240"/>
                    <a:gd name="T8" fmla="*/ 444 w 576"/>
                    <a:gd name="T9" fmla="*/ 240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76"/>
                    <a:gd name="T16" fmla="*/ 0 h 240"/>
                    <a:gd name="T17" fmla="*/ 576 w 57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76" h="240">
                      <a:moveTo>
                        <a:pt x="0" y="0"/>
                      </a:moveTo>
                      <a:lnTo>
                        <a:pt x="576" y="240"/>
                      </a:lnTo>
                      <a:lnTo>
                        <a:pt x="480" y="144"/>
                      </a:lnTo>
                      <a:lnTo>
                        <a:pt x="576" y="240"/>
                      </a:lnTo>
                      <a:lnTo>
                        <a:pt x="444" y="24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2" name="Freeform 20"/>
                <p:cNvSpPr>
                  <a:spLocks/>
                </p:cNvSpPr>
                <p:nvPr/>
              </p:nvSpPr>
              <p:spPr bwMode="auto">
                <a:xfrm>
                  <a:off x="2777" y="1571"/>
                  <a:ext cx="180" cy="528"/>
                </a:xfrm>
                <a:custGeom>
                  <a:avLst/>
                  <a:gdLst>
                    <a:gd name="T0" fmla="*/ 180 w 180"/>
                    <a:gd name="T1" fmla="*/ 528 h 528"/>
                    <a:gd name="T2" fmla="*/ 6 w 180"/>
                    <a:gd name="T3" fmla="*/ 0 h 528"/>
                    <a:gd name="T4" fmla="*/ 0 w 180"/>
                    <a:gd name="T5" fmla="*/ 120 h 528"/>
                    <a:gd name="T6" fmla="*/ 6 w 180"/>
                    <a:gd name="T7" fmla="*/ 0 h 528"/>
                    <a:gd name="T8" fmla="*/ 84 w 180"/>
                    <a:gd name="T9" fmla="*/ 90 h 5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528"/>
                    <a:gd name="T17" fmla="*/ 180 w 180"/>
                    <a:gd name="T18" fmla="*/ 528 h 5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528">
                      <a:moveTo>
                        <a:pt x="180" y="528"/>
                      </a:moveTo>
                      <a:lnTo>
                        <a:pt x="6" y="0"/>
                      </a:lnTo>
                      <a:lnTo>
                        <a:pt x="0" y="120"/>
                      </a:lnTo>
                      <a:lnTo>
                        <a:pt x="6" y="0"/>
                      </a:lnTo>
                      <a:lnTo>
                        <a:pt x="8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3" name="Freeform 21"/>
                <p:cNvSpPr>
                  <a:spLocks/>
                </p:cNvSpPr>
                <p:nvPr/>
              </p:nvSpPr>
              <p:spPr bwMode="auto">
                <a:xfrm>
                  <a:off x="2759" y="2099"/>
                  <a:ext cx="198" cy="432"/>
                </a:xfrm>
                <a:custGeom>
                  <a:avLst/>
                  <a:gdLst>
                    <a:gd name="T0" fmla="*/ 198 w 198"/>
                    <a:gd name="T1" fmla="*/ 0 h 432"/>
                    <a:gd name="T2" fmla="*/ 0 w 198"/>
                    <a:gd name="T3" fmla="*/ 432 h 432"/>
                    <a:gd name="T4" fmla="*/ 72 w 198"/>
                    <a:gd name="T5" fmla="*/ 360 h 432"/>
                    <a:gd name="T6" fmla="*/ 0 w 198"/>
                    <a:gd name="T7" fmla="*/ 432 h 432"/>
                    <a:gd name="T8" fmla="*/ 6 w 198"/>
                    <a:gd name="T9" fmla="*/ 330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432"/>
                    <a:gd name="T17" fmla="*/ 198 w 198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432">
                      <a:moveTo>
                        <a:pt x="198" y="0"/>
                      </a:moveTo>
                      <a:lnTo>
                        <a:pt x="0" y="432"/>
                      </a:lnTo>
                      <a:lnTo>
                        <a:pt x="72" y="360"/>
                      </a:lnTo>
                      <a:lnTo>
                        <a:pt x="0" y="432"/>
                      </a:lnTo>
                      <a:lnTo>
                        <a:pt x="6" y="3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4" name="Freeform 22"/>
                <p:cNvSpPr>
                  <a:spLocks/>
                </p:cNvSpPr>
                <p:nvPr/>
              </p:nvSpPr>
              <p:spPr bwMode="auto">
                <a:xfrm>
                  <a:off x="2723" y="2039"/>
                  <a:ext cx="234" cy="60"/>
                </a:xfrm>
                <a:custGeom>
                  <a:avLst/>
                  <a:gdLst>
                    <a:gd name="T0" fmla="*/ 234 w 234"/>
                    <a:gd name="T1" fmla="*/ 60 h 60"/>
                    <a:gd name="T2" fmla="*/ 0 w 234"/>
                    <a:gd name="T3" fmla="*/ 6 h 60"/>
                    <a:gd name="T4" fmla="*/ 42 w 234"/>
                    <a:gd name="T5" fmla="*/ 36 h 60"/>
                    <a:gd name="T6" fmla="*/ 0 w 234"/>
                    <a:gd name="T7" fmla="*/ 6 h 60"/>
                    <a:gd name="T8" fmla="*/ 54 w 234"/>
                    <a:gd name="T9" fmla="*/ 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60"/>
                    <a:gd name="T17" fmla="*/ 234 w 234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60">
                      <a:moveTo>
                        <a:pt x="234" y="60"/>
                      </a:moveTo>
                      <a:lnTo>
                        <a:pt x="0" y="6"/>
                      </a:lnTo>
                      <a:lnTo>
                        <a:pt x="42" y="36"/>
                      </a:lnTo>
                      <a:lnTo>
                        <a:pt x="0" y="6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5" name="Freeform 23"/>
                <p:cNvSpPr>
                  <a:spLocks/>
                </p:cNvSpPr>
                <p:nvPr/>
              </p:nvSpPr>
              <p:spPr bwMode="auto">
                <a:xfrm>
                  <a:off x="2957" y="2039"/>
                  <a:ext cx="114" cy="60"/>
                </a:xfrm>
                <a:custGeom>
                  <a:avLst/>
                  <a:gdLst>
                    <a:gd name="T0" fmla="*/ 0 w 114"/>
                    <a:gd name="T1" fmla="*/ 60 h 60"/>
                    <a:gd name="T2" fmla="*/ 114 w 114"/>
                    <a:gd name="T3" fmla="*/ 0 h 60"/>
                    <a:gd name="T4" fmla="*/ 90 w 114"/>
                    <a:gd name="T5" fmla="*/ 6 h 60"/>
                    <a:gd name="T6" fmla="*/ 114 w 114"/>
                    <a:gd name="T7" fmla="*/ 0 h 60"/>
                    <a:gd name="T8" fmla="*/ 96 w 114"/>
                    <a:gd name="T9" fmla="*/ 24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60"/>
                    <a:gd name="T17" fmla="*/ 114 w 114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60">
                      <a:moveTo>
                        <a:pt x="0" y="60"/>
                      </a:moveTo>
                      <a:lnTo>
                        <a:pt x="114" y="0"/>
                      </a:lnTo>
                      <a:lnTo>
                        <a:pt x="90" y="6"/>
                      </a:lnTo>
                      <a:lnTo>
                        <a:pt x="114" y="0"/>
                      </a:lnTo>
                      <a:lnTo>
                        <a:pt x="96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6" name="Freeform 24"/>
                <p:cNvSpPr>
                  <a:spLocks/>
                </p:cNvSpPr>
                <p:nvPr/>
              </p:nvSpPr>
              <p:spPr bwMode="auto">
                <a:xfrm>
                  <a:off x="2771" y="2099"/>
                  <a:ext cx="186" cy="300"/>
                </a:xfrm>
                <a:custGeom>
                  <a:avLst/>
                  <a:gdLst>
                    <a:gd name="T0" fmla="*/ 186 w 186"/>
                    <a:gd name="T1" fmla="*/ 0 h 300"/>
                    <a:gd name="T2" fmla="*/ 0 w 186"/>
                    <a:gd name="T3" fmla="*/ 300 h 300"/>
                    <a:gd name="T4" fmla="*/ 60 w 186"/>
                    <a:gd name="T5" fmla="*/ 258 h 300"/>
                    <a:gd name="T6" fmla="*/ 0 w 186"/>
                    <a:gd name="T7" fmla="*/ 300 h 300"/>
                    <a:gd name="T8" fmla="*/ 12 w 186"/>
                    <a:gd name="T9" fmla="*/ 228 h 3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300"/>
                    <a:gd name="T17" fmla="*/ 186 w 186"/>
                    <a:gd name="T18" fmla="*/ 300 h 3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300">
                      <a:moveTo>
                        <a:pt x="186" y="0"/>
                      </a:moveTo>
                      <a:lnTo>
                        <a:pt x="0" y="300"/>
                      </a:lnTo>
                      <a:lnTo>
                        <a:pt x="60" y="258"/>
                      </a:lnTo>
                      <a:lnTo>
                        <a:pt x="0" y="300"/>
                      </a:lnTo>
                      <a:lnTo>
                        <a:pt x="12" y="22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7" name="Freeform 25"/>
                <p:cNvSpPr>
                  <a:spLocks/>
                </p:cNvSpPr>
                <p:nvPr/>
              </p:nvSpPr>
              <p:spPr bwMode="auto">
                <a:xfrm>
                  <a:off x="2957" y="1367"/>
                  <a:ext cx="366" cy="732"/>
                </a:xfrm>
                <a:custGeom>
                  <a:avLst/>
                  <a:gdLst>
                    <a:gd name="T0" fmla="*/ 0 w 366"/>
                    <a:gd name="T1" fmla="*/ 732 h 732"/>
                    <a:gd name="T2" fmla="*/ 366 w 366"/>
                    <a:gd name="T3" fmla="*/ 0 h 732"/>
                    <a:gd name="T4" fmla="*/ 234 w 366"/>
                    <a:gd name="T5" fmla="*/ 114 h 732"/>
                    <a:gd name="T6" fmla="*/ 366 w 366"/>
                    <a:gd name="T7" fmla="*/ 0 h 732"/>
                    <a:gd name="T8" fmla="*/ 348 w 366"/>
                    <a:gd name="T9" fmla="*/ 174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732"/>
                    <a:gd name="T17" fmla="*/ 366 w 36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732">
                      <a:moveTo>
                        <a:pt x="0" y="732"/>
                      </a:moveTo>
                      <a:lnTo>
                        <a:pt x="366" y="0"/>
                      </a:lnTo>
                      <a:lnTo>
                        <a:pt x="234" y="114"/>
                      </a:lnTo>
                      <a:lnTo>
                        <a:pt x="366" y="0"/>
                      </a:lnTo>
                      <a:lnTo>
                        <a:pt x="348" y="17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8" name="Freeform 26"/>
                <p:cNvSpPr>
                  <a:spLocks/>
                </p:cNvSpPr>
                <p:nvPr/>
              </p:nvSpPr>
              <p:spPr bwMode="auto">
                <a:xfrm>
                  <a:off x="2957" y="1391"/>
                  <a:ext cx="696" cy="708"/>
                </a:xfrm>
                <a:custGeom>
                  <a:avLst/>
                  <a:gdLst>
                    <a:gd name="T0" fmla="*/ 0 w 696"/>
                    <a:gd name="T1" fmla="*/ 708 h 708"/>
                    <a:gd name="T2" fmla="*/ 696 w 696"/>
                    <a:gd name="T3" fmla="*/ 0 h 708"/>
                    <a:gd name="T4" fmla="*/ 498 w 696"/>
                    <a:gd name="T5" fmla="*/ 84 h 708"/>
                    <a:gd name="T6" fmla="*/ 696 w 696"/>
                    <a:gd name="T7" fmla="*/ 0 h 708"/>
                    <a:gd name="T8" fmla="*/ 612 w 696"/>
                    <a:gd name="T9" fmla="*/ 198 h 7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96"/>
                    <a:gd name="T16" fmla="*/ 0 h 708"/>
                    <a:gd name="T17" fmla="*/ 696 w 696"/>
                    <a:gd name="T18" fmla="*/ 708 h 7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96" h="708">
                      <a:moveTo>
                        <a:pt x="0" y="708"/>
                      </a:moveTo>
                      <a:lnTo>
                        <a:pt x="696" y="0"/>
                      </a:lnTo>
                      <a:lnTo>
                        <a:pt x="498" y="84"/>
                      </a:lnTo>
                      <a:lnTo>
                        <a:pt x="696" y="0"/>
                      </a:lnTo>
                      <a:lnTo>
                        <a:pt x="612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79" name="Freeform 27"/>
                <p:cNvSpPr>
                  <a:spLocks/>
                </p:cNvSpPr>
                <p:nvPr/>
              </p:nvSpPr>
              <p:spPr bwMode="auto">
                <a:xfrm>
                  <a:off x="2873" y="1943"/>
                  <a:ext cx="84" cy="156"/>
                </a:xfrm>
                <a:custGeom>
                  <a:avLst/>
                  <a:gdLst>
                    <a:gd name="T0" fmla="*/ 84 w 84"/>
                    <a:gd name="T1" fmla="*/ 156 h 156"/>
                    <a:gd name="T2" fmla="*/ 0 w 84"/>
                    <a:gd name="T3" fmla="*/ 0 h 156"/>
                    <a:gd name="T4" fmla="*/ 6 w 84"/>
                    <a:gd name="T5" fmla="*/ 36 h 156"/>
                    <a:gd name="T6" fmla="*/ 0 w 84"/>
                    <a:gd name="T7" fmla="*/ 0 h 156"/>
                    <a:gd name="T8" fmla="*/ 30 w 84"/>
                    <a:gd name="T9" fmla="*/ 24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56"/>
                    <a:gd name="T17" fmla="*/ 84 w 84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56">
                      <a:moveTo>
                        <a:pt x="84" y="156"/>
                      </a:moveTo>
                      <a:lnTo>
                        <a:pt x="0" y="0"/>
                      </a:lnTo>
                      <a:lnTo>
                        <a:pt x="6" y="36"/>
                      </a:lnTo>
                      <a:lnTo>
                        <a:pt x="0" y="0"/>
                      </a:lnTo>
                      <a:lnTo>
                        <a:pt x="30" y="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0" name="Freeform 28"/>
                <p:cNvSpPr>
                  <a:spLocks/>
                </p:cNvSpPr>
                <p:nvPr/>
              </p:nvSpPr>
              <p:spPr bwMode="auto">
                <a:xfrm>
                  <a:off x="2921" y="2093"/>
                  <a:ext cx="36" cy="6"/>
                </a:xfrm>
                <a:custGeom>
                  <a:avLst/>
                  <a:gdLst>
                    <a:gd name="T0" fmla="*/ 36 w 36"/>
                    <a:gd name="T1" fmla="*/ 6 h 6"/>
                    <a:gd name="T2" fmla="*/ 0 w 36"/>
                    <a:gd name="T3" fmla="*/ 6 h 6"/>
                    <a:gd name="T4" fmla="*/ 6 w 36"/>
                    <a:gd name="T5" fmla="*/ 6 h 6"/>
                    <a:gd name="T6" fmla="*/ 0 w 36"/>
                    <a:gd name="T7" fmla="*/ 6 h 6"/>
                    <a:gd name="T8" fmla="*/ 6 w 36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6"/>
                    <a:gd name="T17" fmla="*/ 36 w 3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6">
                      <a:moveTo>
                        <a:pt x="36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1" name="Freeform 29"/>
                <p:cNvSpPr>
                  <a:spLocks/>
                </p:cNvSpPr>
                <p:nvPr/>
              </p:nvSpPr>
              <p:spPr bwMode="auto">
                <a:xfrm>
                  <a:off x="2825" y="2099"/>
                  <a:ext cx="132" cy="54"/>
                </a:xfrm>
                <a:custGeom>
                  <a:avLst/>
                  <a:gdLst>
                    <a:gd name="T0" fmla="*/ 132 w 132"/>
                    <a:gd name="T1" fmla="*/ 0 h 54"/>
                    <a:gd name="T2" fmla="*/ 0 w 132"/>
                    <a:gd name="T3" fmla="*/ 54 h 54"/>
                    <a:gd name="T4" fmla="*/ 30 w 132"/>
                    <a:gd name="T5" fmla="*/ 54 h 54"/>
                    <a:gd name="T6" fmla="*/ 0 w 132"/>
                    <a:gd name="T7" fmla="*/ 54 h 54"/>
                    <a:gd name="T8" fmla="*/ 24 w 132"/>
                    <a:gd name="T9" fmla="*/ 36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54"/>
                    <a:gd name="T17" fmla="*/ 132 w 132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54">
                      <a:moveTo>
                        <a:pt x="132" y="0"/>
                      </a:moveTo>
                      <a:lnTo>
                        <a:pt x="0" y="54"/>
                      </a:lnTo>
                      <a:lnTo>
                        <a:pt x="30" y="54"/>
                      </a:lnTo>
                      <a:lnTo>
                        <a:pt x="0" y="54"/>
                      </a:lnTo>
                      <a:lnTo>
                        <a:pt x="24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2" name="Freeform 30"/>
                <p:cNvSpPr>
                  <a:spLocks/>
                </p:cNvSpPr>
                <p:nvPr/>
              </p:nvSpPr>
              <p:spPr bwMode="auto">
                <a:xfrm>
                  <a:off x="2957" y="1955"/>
                  <a:ext cx="300" cy="144"/>
                </a:xfrm>
                <a:custGeom>
                  <a:avLst/>
                  <a:gdLst>
                    <a:gd name="T0" fmla="*/ 0 w 300"/>
                    <a:gd name="T1" fmla="*/ 144 h 144"/>
                    <a:gd name="T2" fmla="*/ 300 w 300"/>
                    <a:gd name="T3" fmla="*/ 0 h 144"/>
                    <a:gd name="T4" fmla="*/ 228 w 300"/>
                    <a:gd name="T5" fmla="*/ 0 h 144"/>
                    <a:gd name="T6" fmla="*/ 300 w 300"/>
                    <a:gd name="T7" fmla="*/ 0 h 144"/>
                    <a:gd name="T8" fmla="*/ 252 w 300"/>
                    <a:gd name="T9" fmla="*/ 48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0"/>
                    <a:gd name="T16" fmla="*/ 0 h 144"/>
                    <a:gd name="T17" fmla="*/ 300 w 300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0" h="144">
                      <a:moveTo>
                        <a:pt x="0" y="144"/>
                      </a:moveTo>
                      <a:lnTo>
                        <a:pt x="300" y="0"/>
                      </a:lnTo>
                      <a:lnTo>
                        <a:pt x="228" y="0"/>
                      </a:lnTo>
                      <a:lnTo>
                        <a:pt x="300" y="0"/>
                      </a:lnTo>
                      <a:lnTo>
                        <a:pt x="252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3" name="Freeform 31"/>
                <p:cNvSpPr>
                  <a:spLocks/>
                </p:cNvSpPr>
                <p:nvPr/>
              </p:nvSpPr>
              <p:spPr bwMode="auto">
                <a:xfrm>
                  <a:off x="2537" y="1997"/>
                  <a:ext cx="420" cy="102"/>
                </a:xfrm>
                <a:custGeom>
                  <a:avLst/>
                  <a:gdLst>
                    <a:gd name="T0" fmla="*/ 420 w 420"/>
                    <a:gd name="T1" fmla="*/ 102 h 102"/>
                    <a:gd name="T2" fmla="*/ 0 w 420"/>
                    <a:gd name="T3" fmla="*/ 18 h 102"/>
                    <a:gd name="T4" fmla="*/ 78 w 420"/>
                    <a:gd name="T5" fmla="*/ 66 h 102"/>
                    <a:gd name="T6" fmla="*/ 0 w 420"/>
                    <a:gd name="T7" fmla="*/ 18 h 102"/>
                    <a:gd name="T8" fmla="*/ 90 w 420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0"/>
                    <a:gd name="T16" fmla="*/ 0 h 102"/>
                    <a:gd name="T17" fmla="*/ 420 w 420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0" h="102">
                      <a:moveTo>
                        <a:pt x="420" y="102"/>
                      </a:moveTo>
                      <a:lnTo>
                        <a:pt x="0" y="18"/>
                      </a:lnTo>
                      <a:lnTo>
                        <a:pt x="78" y="66"/>
                      </a:lnTo>
                      <a:lnTo>
                        <a:pt x="0" y="18"/>
                      </a:lnTo>
                      <a:lnTo>
                        <a:pt x="90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4" name="Freeform 32"/>
                <p:cNvSpPr>
                  <a:spLocks/>
                </p:cNvSpPr>
                <p:nvPr/>
              </p:nvSpPr>
              <p:spPr bwMode="auto">
                <a:xfrm>
                  <a:off x="2957" y="2045"/>
                  <a:ext cx="810" cy="132"/>
                </a:xfrm>
                <a:custGeom>
                  <a:avLst/>
                  <a:gdLst>
                    <a:gd name="T0" fmla="*/ 0 w 810"/>
                    <a:gd name="T1" fmla="*/ 54 h 132"/>
                    <a:gd name="T2" fmla="*/ 810 w 810"/>
                    <a:gd name="T3" fmla="*/ 66 h 132"/>
                    <a:gd name="T4" fmla="*/ 648 w 810"/>
                    <a:gd name="T5" fmla="*/ 0 h 132"/>
                    <a:gd name="T6" fmla="*/ 810 w 810"/>
                    <a:gd name="T7" fmla="*/ 66 h 132"/>
                    <a:gd name="T8" fmla="*/ 648 w 810"/>
                    <a:gd name="T9" fmla="*/ 132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0"/>
                    <a:gd name="T16" fmla="*/ 0 h 132"/>
                    <a:gd name="T17" fmla="*/ 810 w 810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0" h="132">
                      <a:moveTo>
                        <a:pt x="0" y="54"/>
                      </a:moveTo>
                      <a:lnTo>
                        <a:pt x="810" y="66"/>
                      </a:lnTo>
                      <a:lnTo>
                        <a:pt x="648" y="0"/>
                      </a:lnTo>
                      <a:lnTo>
                        <a:pt x="810" y="66"/>
                      </a:lnTo>
                      <a:lnTo>
                        <a:pt x="648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5" name="Freeform 3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68" cy="636"/>
                </a:xfrm>
                <a:custGeom>
                  <a:avLst/>
                  <a:gdLst>
                    <a:gd name="T0" fmla="*/ 0 w 168"/>
                    <a:gd name="T1" fmla="*/ 0 h 636"/>
                    <a:gd name="T2" fmla="*/ 144 w 168"/>
                    <a:gd name="T3" fmla="*/ 636 h 636"/>
                    <a:gd name="T4" fmla="*/ 168 w 168"/>
                    <a:gd name="T5" fmla="*/ 498 h 636"/>
                    <a:gd name="T6" fmla="*/ 144 w 168"/>
                    <a:gd name="T7" fmla="*/ 636 h 636"/>
                    <a:gd name="T8" fmla="*/ 66 w 168"/>
                    <a:gd name="T9" fmla="*/ 516 h 6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"/>
                    <a:gd name="T16" fmla="*/ 0 h 636"/>
                    <a:gd name="T17" fmla="*/ 168 w 168"/>
                    <a:gd name="T18" fmla="*/ 636 h 6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" h="636">
                      <a:moveTo>
                        <a:pt x="0" y="0"/>
                      </a:moveTo>
                      <a:lnTo>
                        <a:pt x="144" y="636"/>
                      </a:lnTo>
                      <a:lnTo>
                        <a:pt x="168" y="498"/>
                      </a:lnTo>
                      <a:lnTo>
                        <a:pt x="144" y="636"/>
                      </a:lnTo>
                      <a:lnTo>
                        <a:pt x="66" y="51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6" name="Freeform 34"/>
                <p:cNvSpPr>
                  <a:spLocks/>
                </p:cNvSpPr>
                <p:nvPr/>
              </p:nvSpPr>
              <p:spPr bwMode="auto">
                <a:xfrm>
                  <a:off x="2711" y="2099"/>
                  <a:ext cx="246" cy="138"/>
                </a:xfrm>
                <a:custGeom>
                  <a:avLst/>
                  <a:gdLst>
                    <a:gd name="T0" fmla="*/ 246 w 246"/>
                    <a:gd name="T1" fmla="*/ 0 h 138"/>
                    <a:gd name="T2" fmla="*/ 0 w 246"/>
                    <a:gd name="T3" fmla="*/ 138 h 138"/>
                    <a:gd name="T4" fmla="*/ 60 w 246"/>
                    <a:gd name="T5" fmla="*/ 126 h 138"/>
                    <a:gd name="T6" fmla="*/ 0 w 246"/>
                    <a:gd name="T7" fmla="*/ 138 h 138"/>
                    <a:gd name="T8" fmla="*/ 36 w 246"/>
                    <a:gd name="T9" fmla="*/ 90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6"/>
                    <a:gd name="T16" fmla="*/ 0 h 138"/>
                    <a:gd name="T17" fmla="*/ 246 w 246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6" h="138">
                      <a:moveTo>
                        <a:pt x="246" y="0"/>
                      </a:moveTo>
                      <a:lnTo>
                        <a:pt x="0" y="138"/>
                      </a:lnTo>
                      <a:lnTo>
                        <a:pt x="60" y="126"/>
                      </a:lnTo>
                      <a:lnTo>
                        <a:pt x="0" y="138"/>
                      </a:lnTo>
                      <a:lnTo>
                        <a:pt x="36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7" name="Freeform 35"/>
                <p:cNvSpPr>
                  <a:spLocks/>
                </p:cNvSpPr>
                <p:nvPr/>
              </p:nvSpPr>
              <p:spPr bwMode="auto">
                <a:xfrm>
                  <a:off x="2957" y="1823"/>
                  <a:ext cx="72" cy="276"/>
                </a:xfrm>
                <a:custGeom>
                  <a:avLst/>
                  <a:gdLst>
                    <a:gd name="T0" fmla="*/ 0 w 72"/>
                    <a:gd name="T1" fmla="*/ 276 h 276"/>
                    <a:gd name="T2" fmla="*/ 60 w 72"/>
                    <a:gd name="T3" fmla="*/ 0 h 276"/>
                    <a:gd name="T4" fmla="*/ 24 w 72"/>
                    <a:gd name="T5" fmla="*/ 48 h 276"/>
                    <a:gd name="T6" fmla="*/ 60 w 72"/>
                    <a:gd name="T7" fmla="*/ 0 h 276"/>
                    <a:gd name="T8" fmla="*/ 72 w 72"/>
                    <a:gd name="T9" fmla="*/ 60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276"/>
                    <a:gd name="T17" fmla="*/ 72 w 72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276">
                      <a:moveTo>
                        <a:pt x="0" y="276"/>
                      </a:moveTo>
                      <a:lnTo>
                        <a:pt x="60" y="0"/>
                      </a:lnTo>
                      <a:lnTo>
                        <a:pt x="24" y="48"/>
                      </a:lnTo>
                      <a:lnTo>
                        <a:pt x="60" y="0"/>
                      </a:lnTo>
                      <a:lnTo>
                        <a:pt x="72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8" name="Freeform 36"/>
                <p:cNvSpPr>
                  <a:spLocks/>
                </p:cNvSpPr>
                <p:nvPr/>
              </p:nvSpPr>
              <p:spPr bwMode="auto">
                <a:xfrm>
                  <a:off x="2471" y="2099"/>
                  <a:ext cx="486" cy="114"/>
                </a:xfrm>
                <a:custGeom>
                  <a:avLst/>
                  <a:gdLst>
                    <a:gd name="T0" fmla="*/ 486 w 486"/>
                    <a:gd name="T1" fmla="*/ 0 h 114"/>
                    <a:gd name="T2" fmla="*/ 0 w 486"/>
                    <a:gd name="T3" fmla="*/ 96 h 114"/>
                    <a:gd name="T4" fmla="*/ 102 w 486"/>
                    <a:gd name="T5" fmla="*/ 114 h 114"/>
                    <a:gd name="T6" fmla="*/ 0 w 486"/>
                    <a:gd name="T7" fmla="*/ 96 h 114"/>
                    <a:gd name="T8" fmla="*/ 90 w 486"/>
                    <a:gd name="T9" fmla="*/ 36 h 1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6"/>
                    <a:gd name="T16" fmla="*/ 0 h 114"/>
                    <a:gd name="T17" fmla="*/ 486 w 486"/>
                    <a:gd name="T18" fmla="*/ 114 h 1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6" h="114">
                      <a:moveTo>
                        <a:pt x="486" y="0"/>
                      </a:moveTo>
                      <a:lnTo>
                        <a:pt x="0" y="96"/>
                      </a:lnTo>
                      <a:lnTo>
                        <a:pt x="102" y="114"/>
                      </a:lnTo>
                      <a:lnTo>
                        <a:pt x="0" y="96"/>
                      </a:lnTo>
                      <a:lnTo>
                        <a:pt x="90" y="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89" name="Freeform 37"/>
                <p:cNvSpPr>
                  <a:spLocks/>
                </p:cNvSpPr>
                <p:nvPr/>
              </p:nvSpPr>
              <p:spPr bwMode="auto">
                <a:xfrm>
                  <a:off x="2741" y="2099"/>
                  <a:ext cx="216" cy="228"/>
                </a:xfrm>
                <a:custGeom>
                  <a:avLst/>
                  <a:gdLst>
                    <a:gd name="T0" fmla="*/ 216 w 216"/>
                    <a:gd name="T1" fmla="*/ 0 h 228"/>
                    <a:gd name="T2" fmla="*/ 0 w 216"/>
                    <a:gd name="T3" fmla="*/ 228 h 228"/>
                    <a:gd name="T4" fmla="*/ 60 w 216"/>
                    <a:gd name="T5" fmla="*/ 198 h 228"/>
                    <a:gd name="T6" fmla="*/ 0 w 216"/>
                    <a:gd name="T7" fmla="*/ 228 h 228"/>
                    <a:gd name="T8" fmla="*/ 24 w 216"/>
                    <a:gd name="T9" fmla="*/ 162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6"/>
                    <a:gd name="T16" fmla="*/ 0 h 228"/>
                    <a:gd name="T17" fmla="*/ 216 w 21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" h="228">
                      <a:moveTo>
                        <a:pt x="216" y="0"/>
                      </a:moveTo>
                      <a:lnTo>
                        <a:pt x="0" y="228"/>
                      </a:lnTo>
                      <a:lnTo>
                        <a:pt x="60" y="198"/>
                      </a:lnTo>
                      <a:lnTo>
                        <a:pt x="0" y="228"/>
                      </a:lnTo>
                      <a:lnTo>
                        <a:pt x="24" y="16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0" name="Freeform 38"/>
                <p:cNvSpPr>
                  <a:spLocks/>
                </p:cNvSpPr>
                <p:nvPr/>
              </p:nvSpPr>
              <p:spPr bwMode="auto">
                <a:xfrm>
                  <a:off x="2957" y="1655"/>
                  <a:ext cx="126" cy="444"/>
                </a:xfrm>
                <a:custGeom>
                  <a:avLst/>
                  <a:gdLst>
                    <a:gd name="T0" fmla="*/ 0 w 126"/>
                    <a:gd name="T1" fmla="*/ 444 h 444"/>
                    <a:gd name="T2" fmla="*/ 114 w 126"/>
                    <a:gd name="T3" fmla="*/ 0 h 444"/>
                    <a:gd name="T4" fmla="*/ 54 w 126"/>
                    <a:gd name="T5" fmla="*/ 78 h 444"/>
                    <a:gd name="T6" fmla="*/ 114 w 126"/>
                    <a:gd name="T7" fmla="*/ 0 h 444"/>
                    <a:gd name="T8" fmla="*/ 126 w 126"/>
                    <a:gd name="T9" fmla="*/ 96 h 4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444"/>
                    <a:gd name="T17" fmla="*/ 126 w 126"/>
                    <a:gd name="T18" fmla="*/ 444 h 4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444">
                      <a:moveTo>
                        <a:pt x="0" y="444"/>
                      </a:moveTo>
                      <a:lnTo>
                        <a:pt x="114" y="0"/>
                      </a:lnTo>
                      <a:lnTo>
                        <a:pt x="54" y="78"/>
                      </a:lnTo>
                      <a:lnTo>
                        <a:pt x="114" y="0"/>
                      </a:lnTo>
                      <a:lnTo>
                        <a:pt x="126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1" name="Freeform 39"/>
                <p:cNvSpPr>
                  <a:spLocks/>
                </p:cNvSpPr>
                <p:nvPr/>
              </p:nvSpPr>
              <p:spPr bwMode="auto">
                <a:xfrm>
                  <a:off x="2957" y="1895"/>
                  <a:ext cx="138" cy="204"/>
                </a:xfrm>
                <a:custGeom>
                  <a:avLst/>
                  <a:gdLst>
                    <a:gd name="T0" fmla="*/ 0 w 138"/>
                    <a:gd name="T1" fmla="*/ 204 h 204"/>
                    <a:gd name="T2" fmla="*/ 138 w 138"/>
                    <a:gd name="T3" fmla="*/ 0 h 204"/>
                    <a:gd name="T4" fmla="*/ 96 w 138"/>
                    <a:gd name="T5" fmla="*/ 30 h 204"/>
                    <a:gd name="T6" fmla="*/ 138 w 138"/>
                    <a:gd name="T7" fmla="*/ 0 h 204"/>
                    <a:gd name="T8" fmla="*/ 126 w 138"/>
                    <a:gd name="T9" fmla="*/ 48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204"/>
                    <a:gd name="T17" fmla="*/ 138 w 138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204">
                      <a:moveTo>
                        <a:pt x="0" y="204"/>
                      </a:moveTo>
                      <a:lnTo>
                        <a:pt x="138" y="0"/>
                      </a:lnTo>
                      <a:lnTo>
                        <a:pt x="96" y="30"/>
                      </a:lnTo>
                      <a:lnTo>
                        <a:pt x="138" y="0"/>
                      </a:lnTo>
                      <a:lnTo>
                        <a:pt x="126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2" name="Freeform 40"/>
                <p:cNvSpPr>
                  <a:spLocks/>
                </p:cNvSpPr>
                <p:nvPr/>
              </p:nvSpPr>
              <p:spPr bwMode="auto">
                <a:xfrm>
                  <a:off x="2957" y="1793"/>
                  <a:ext cx="342" cy="306"/>
                </a:xfrm>
                <a:custGeom>
                  <a:avLst/>
                  <a:gdLst>
                    <a:gd name="T0" fmla="*/ 0 w 342"/>
                    <a:gd name="T1" fmla="*/ 306 h 306"/>
                    <a:gd name="T2" fmla="*/ 342 w 342"/>
                    <a:gd name="T3" fmla="*/ 0 h 306"/>
                    <a:gd name="T4" fmla="*/ 252 w 342"/>
                    <a:gd name="T5" fmla="*/ 36 h 306"/>
                    <a:gd name="T6" fmla="*/ 342 w 342"/>
                    <a:gd name="T7" fmla="*/ 0 h 306"/>
                    <a:gd name="T8" fmla="*/ 300 w 342"/>
                    <a:gd name="T9" fmla="*/ 90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2"/>
                    <a:gd name="T16" fmla="*/ 0 h 306"/>
                    <a:gd name="T17" fmla="*/ 342 w 342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2" h="306">
                      <a:moveTo>
                        <a:pt x="0" y="306"/>
                      </a:moveTo>
                      <a:lnTo>
                        <a:pt x="342" y="0"/>
                      </a:lnTo>
                      <a:lnTo>
                        <a:pt x="252" y="36"/>
                      </a:lnTo>
                      <a:lnTo>
                        <a:pt x="342" y="0"/>
                      </a:lnTo>
                      <a:lnTo>
                        <a:pt x="300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3" name="Freeform 41"/>
                <p:cNvSpPr>
                  <a:spLocks/>
                </p:cNvSpPr>
                <p:nvPr/>
              </p:nvSpPr>
              <p:spPr bwMode="auto">
                <a:xfrm>
                  <a:off x="2555" y="2069"/>
                  <a:ext cx="402" cy="66"/>
                </a:xfrm>
                <a:custGeom>
                  <a:avLst/>
                  <a:gdLst>
                    <a:gd name="T0" fmla="*/ 402 w 402"/>
                    <a:gd name="T1" fmla="*/ 30 h 66"/>
                    <a:gd name="T2" fmla="*/ 0 w 402"/>
                    <a:gd name="T3" fmla="*/ 36 h 66"/>
                    <a:gd name="T4" fmla="*/ 78 w 402"/>
                    <a:gd name="T5" fmla="*/ 66 h 66"/>
                    <a:gd name="T6" fmla="*/ 0 w 402"/>
                    <a:gd name="T7" fmla="*/ 36 h 66"/>
                    <a:gd name="T8" fmla="*/ 78 w 402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2"/>
                    <a:gd name="T16" fmla="*/ 0 h 66"/>
                    <a:gd name="T17" fmla="*/ 402 w 402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2" h="66">
                      <a:moveTo>
                        <a:pt x="402" y="30"/>
                      </a:moveTo>
                      <a:lnTo>
                        <a:pt x="0" y="36"/>
                      </a:lnTo>
                      <a:lnTo>
                        <a:pt x="78" y="66"/>
                      </a:lnTo>
                      <a:lnTo>
                        <a:pt x="0" y="36"/>
                      </a:lnTo>
                      <a:lnTo>
                        <a:pt x="78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4" name="Freeform 42"/>
                <p:cNvSpPr>
                  <a:spLocks/>
                </p:cNvSpPr>
                <p:nvPr/>
              </p:nvSpPr>
              <p:spPr bwMode="auto">
                <a:xfrm>
                  <a:off x="2933" y="1355"/>
                  <a:ext cx="114" cy="744"/>
                </a:xfrm>
                <a:custGeom>
                  <a:avLst/>
                  <a:gdLst>
                    <a:gd name="T0" fmla="*/ 24 w 114"/>
                    <a:gd name="T1" fmla="*/ 744 h 744"/>
                    <a:gd name="T2" fmla="*/ 66 w 114"/>
                    <a:gd name="T3" fmla="*/ 0 h 744"/>
                    <a:gd name="T4" fmla="*/ 0 w 114"/>
                    <a:gd name="T5" fmla="*/ 150 h 744"/>
                    <a:gd name="T6" fmla="*/ 66 w 114"/>
                    <a:gd name="T7" fmla="*/ 0 h 744"/>
                    <a:gd name="T8" fmla="*/ 114 w 114"/>
                    <a:gd name="T9" fmla="*/ 156 h 7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4"/>
                    <a:gd name="T16" fmla="*/ 0 h 744"/>
                    <a:gd name="T17" fmla="*/ 114 w 114"/>
                    <a:gd name="T18" fmla="*/ 744 h 7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4" h="744">
                      <a:moveTo>
                        <a:pt x="24" y="744"/>
                      </a:moveTo>
                      <a:lnTo>
                        <a:pt x="66" y="0"/>
                      </a:lnTo>
                      <a:lnTo>
                        <a:pt x="0" y="150"/>
                      </a:lnTo>
                      <a:lnTo>
                        <a:pt x="66" y="0"/>
                      </a:lnTo>
                      <a:lnTo>
                        <a:pt x="114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5" name="Freeform 43"/>
                <p:cNvSpPr>
                  <a:spLocks/>
                </p:cNvSpPr>
                <p:nvPr/>
              </p:nvSpPr>
              <p:spPr bwMode="auto">
                <a:xfrm>
                  <a:off x="2957" y="2057"/>
                  <a:ext cx="276" cy="42"/>
                </a:xfrm>
                <a:custGeom>
                  <a:avLst/>
                  <a:gdLst>
                    <a:gd name="T0" fmla="*/ 0 w 276"/>
                    <a:gd name="T1" fmla="*/ 42 h 42"/>
                    <a:gd name="T2" fmla="*/ 276 w 276"/>
                    <a:gd name="T3" fmla="*/ 18 h 42"/>
                    <a:gd name="T4" fmla="*/ 222 w 276"/>
                    <a:gd name="T5" fmla="*/ 0 h 42"/>
                    <a:gd name="T6" fmla="*/ 276 w 276"/>
                    <a:gd name="T7" fmla="*/ 18 h 42"/>
                    <a:gd name="T8" fmla="*/ 222 w 276"/>
                    <a:gd name="T9" fmla="*/ 42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6"/>
                    <a:gd name="T16" fmla="*/ 0 h 42"/>
                    <a:gd name="T17" fmla="*/ 276 w 276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6" h="42">
                      <a:moveTo>
                        <a:pt x="0" y="42"/>
                      </a:moveTo>
                      <a:lnTo>
                        <a:pt x="276" y="18"/>
                      </a:lnTo>
                      <a:lnTo>
                        <a:pt x="222" y="0"/>
                      </a:lnTo>
                      <a:lnTo>
                        <a:pt x="276" y="18"/>
                      </a:lnTo>
                      <a:lnTo>
                        <a:pt x="22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6" name="Freeform 44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38" cy="630"/>
                </a:xfrm>
                <a:custGeom>
                  <a:avLst/>
                  <a:gdLst>
                    <a:gd name="T0" fmla="*/ 0 w 138"/>
                    <a:gd name="T1" fmla="*/ 0 h 630"/>
                    <a:gd name="T2" fmla="*/ 108 w 138"/>
                    <a:gd name="T3" fmla="*/ 630 h 630"/>
                    <a:gd name="T4" fmla="*/ 138 w 138"/>
                    <a:gd name="T5" fmla="*/ 492 h 630"/>
                    <a:gd name="T6" fmla="*/ 108 w 138"/>
                    <a:gd name="T7" fmla="*/ 630 h 630"/>
                    <a:gd name="T8" fmla="*/ 36 w 138"/>
                    <a:gd name="T9" fmla="*/ 51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630"/>
                    <a:gd name="T17" fmla="*/ 138 w 138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630">
                      <a:moveTo>
                        <a:pt x="0" y="0"/>
                      </a:moveTo>
                      <a:lnTo>
                        <a:pt x="108" y="630"/>
                      </a:lnTo>
                      <a:lnTo>
                        <a:pt x="138" y="492"/>
                      </a:lnTo>
                      <a:lnTo>
                        <a:pt x="108" y="630"/>
                      </a:lnTo>
                      <a:lnTo>
                        <a:pt x="36" y="51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7" name="Freeform 45"/>
                <p:cNvSpPr>
                  <a:spLocks/>
                </p:cNvSpPr>
                <p:nvPr/>
              </p:nvSpPr>
              <p:spPr bwMode="auto">
                <a:xfrm>
                  <a:off x="2243" y="2099"/>
                  <a:ext cx="714" cy="144"/>
                </a:xfrm>
                <a:custGeom>
                  <a:avLst/>
                  <a:gdLst>
                    <a:gd name="T0" fmla="*/ 714 w 714"/>
                    <a:gd name="T1" fmla="*/ 0 h 144"/>
                    <a:gd name="T2" fmla="*/ 0 w 714"/>
                    <a:gd name="T3" fmla="*/ 108 h 144"/>
                    <a:gd name="T4" fmla="*/ 150 w 714"/>
                    <a:gd name="T5" fmla="*/ 144 h 144"/>
                    <a:gd name="T6" fmla="*/ 0 w 714"/>
                    <a:gd name="T7" fmla="*/ 108 h 144"/>
                    <a:gd name="T8" fmla="*/ 132 w 714"/>
                    <a:gd name="T9" fmla="*/ 3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4"/>
                    <a:gd name="T16" fmla="*/ 0 h 144"/>
                    <a:gd name="T17" fmla="*/ 714 w 714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4" h="144">
                      <a:moveTo>
                        <a:pt x="714" y="0"/>
                      </a:moveTo>
                      <a:lnTo>
                        <a:pt x="0" y="108"/>
                      </a:lnTo>
                      <a:lnTo>
                        <a:pt x="150" y="144"/>
                      </a:lnTo>
                      <a:lnTo>
                        <a:pt x="0" y="108"/>
                      </a:lnTo>
                      <a:lnTo>
                        <a:pt x="132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8" name="Freeform 46"/>
                <p:cNvSpPr>
                  <a:spLocks/>
                </p:cNvSpPr>
                <p:nvPr/>
              </p:nvSpPr>
              <p:spPr bwMode="auto">
                <a:xfrm>
                  <a:off x="2957" y="1925"/>
                  <a:ext cx="396" cy="174"/>
                </a:xfrm>
                <a:custGeom>
                  <a:avLst/>
                  <a:gdLst>
                    <a:gd name="T0" fmla="*/ 0 w 396"/>
                    <a:gd name="T1" fmla="*/ 174 h 174"/>
                    <a:gd name="T2" fmla="*/ 396 w 396"/>
                    <a:gd name="T3" fmla="*/ 0 h 174"/>
                    <a:gd name="T4" fmla="*/ 300 w 396"/>
                    <a:gd name="T5" fmla="*/ 0 h 174"/>
                    <a:gd name="T6" fmla="*/ 396 w 396"/>
                    <a:gd name="T7" fmla="*/ 0 h 174"/>
                    <a:gd name="T8" fmla="*/ 330 w 396"/>
                    <a:gd name="T9" fmla="*/ 66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6"/>
                    <a:gd name="T16" fmla="*/ 0 h 174"/>
                    <a:gd name="T17" fmla="*/ 396 w 396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6" h="174">
                      <a:moveTo>
                        <a:pt x="0" y="174"/>
                      </a:moveTo>
                      <a:lnTo>
                        <a:pt x="396" y="0"/>
                      </a:lnTo>
                      <a:lnTo>
                        <a:pt x="300" y="0"/>
                      </a:lnTo>
                      <a:lnTo>
                        <a:pt x="396" y="0"/>
                      </a:lnTo>
                      <a:lnTo>
                        <a:pt x="330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899" name="Freeform 47"/>
                <p:cNvSpPr>
                  <a:spLocks/>
                </p:cNvSpPr>
                <p:nvPr/>
              </p:nvSpPr>
              <p:spPr bwMode="auto">
                <a:xfrm>
                  <a:off x="2903" y="2099"/>
                  <a:ext cx="54" cy="12"/>
                </a:xfrm>
                <a:custGeom>
                  <a:avLst/>
                  <a:gdLst>
                    <a:gd name="T0" fmla="*/ 54 w 54"/>
                    <a:gd name="T1" fmla="*/ 0 h 12"/>
                    <a:gd name="T2" fmla="*/ 0 w 54"/>
                    <a:gd name="T3" fmla="*/ 6 h 12"/>
                    <a:gd name="T4" fmla="*/ 12 w 54"/>
                    <a:gd name="T5" fmla="*/ 12 h 12"/>
                    <a:gd name="T6" fmla="*/ 0 w 54"/>
                    <a:gd name="T7" fmla="*/ 6 h 12"/>
                    <a:gd name="T8" fmla="*/ 6 w 54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"/>
                    <a:gd name="T16" fmla="*/ 0 h 12"/>
                    <a:gd name="T17" fmla="*/ 54 w 54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" h="12">
                      <a:moveTo>
                        <a:pt x="54" y="0"/>
                      </a:moveTo>
                      <a:lnTo>
                        <a:pt x="0" y="6"/>
                      </a:lnTo>
                      <a:lnTo>
                        <a:pt x="12" y="12"/>
                      </a:lnTo>
                      <a:lnTo>
                        <a:pt x="0" y="6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0" name="Freeform 48"/>
                <p:cNvSpPr>
                  <a:spLocks/>
                </p:cNvSpPr>
                <p:nvPr/>
              </p:nvSpPr>
              <p:spPr bwMode="auto">
                <a:xfrm>
                  <a:off x="2957" y="1697"/>
                  <a:ext cx="594" cy="402"/>
                </a:xfrm>
                <a:custGeom>
                  <a:avLst/>
                  <a:gdLst>
                    <a:gd name="T0" fmla="*/ 0 w 594"/>
                    <a:gd name="T1" fmla="*/ 402 h 402"/>
                    <a:gd name="T2" fmla="*/ 594 w 594"/>
                    <a:gd name="T3" fmla="*/ 0 h 402"/>
                    <a:gd name="T4" fmla="*/ 444 w 594"/>
                    <a:gd name="T5" fmla="*/ 30 h 402"/>
                    <a:gd name="T6" fmla="*/ 594 w 594"/>
                    <a:gd name="T7" fmla="*/ 0 h 402"/>
                    <a:gd name="T8" fmla="*/ 504 w 594"/>
                    <a:gd name="T9" fmla="*/ 126 h 4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94"/>
                    <a:gd name="T16" fmla="*/ 0 h 402"/>
                    <a:gd name="T17" fmla="*/ 594 w 594"/>
                    <a:gd name="T18" fmla="*/ 402 h 4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94" h="402">
                      <a:moveTo>
                        <a:pt x="0" y="402"/>
                      </a:moveTo>
                      <a:lnTo>
                        <a:pt x="594" y="0"/>
                      </a:lnTo>
                      <a:lnTo>
                        <a:pt x="444" y="30"/>
                      </a:lnTo>
                      <a:lnTo>
                        <a:pt x="594" y="0"/>
                      </a:lnTo>
                      <a:lnTo>
                        <a:pt x="504" y="1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1" name="Freeform 49"/>
                <p:cNvSpPr>
                  <a:spLocks/>
                </p:cNvSpPr>
                <p:nvPr/>
              </p:nvSpPr>
              <p:spPr bwMode="auto">
                <a:xfrm>
                  <a:off x="2849" y="2099"/>
                  <a:ext cx="108" cy="96"/>
                </a:xfrm>
                <a:custGeom>
                  <a:avLst/>
                  <a:gdLst>
                    <a:gd name="T0" fmla="*/ 108 w 108"/>
                    <a:gd name="T1" fmla="*/ 0 h 96"/>
                    <a:gd name="T2" fmla="*/ 0 w 108"/>
                    <a:gd name="T3" fmla="*/ 96 h 96"/>
                    <a:gd name="T4" fmla="*/ 30 w 108"/>
                    <a:gd name="T5" fmla="*/ 84 h 96"/>
                    <a:gd name="T6" fmla="*/ 0 w 108"/>
                    <a:gd name="T7" fmla="*/ 96 h 96"/>
                    <a:gd name="T8" fmla="*/ 12 w 108"/>
                    <a:gd name="T9" fmla="*/ 6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96"/>
                    <a:gd name="T17" fmla="*/ 108 w 108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96">
                      <a:moveTo>
                        <a:pt x="108" y="0"/>
                      </a:moveTo>
                      <a:lnTo>
                        <a:pt x="0" y="96"/>
                      </a:lnTo>
                      <a:lnTo>
                        <a:pt x="30" y="84"/>
                      </a:lnTo>
                      <a:lnTo>
                        <a:pt x="0" y="96"/>
                      </a:lnTo>
                      <a:lnTo>
                        <a:pt x="12" y="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2" name="Freeform 50"/>
                <p:cNvSpPr>
                  <a:spLocks/>
                </p:cNvSpPr>
                <p:nvPr/>
              </p:nvSpPr>
              <p:spPr bwMode="auto">
                <a:xfrm>
                  <a:off x="2957" y="1961"/>
                  <a:ext cx="30" cy="138"/>
                </a:xfrm>
                <a:custGeom>
                  <a:avLst/>
                  <a:gdLst>
                    <a:gd name="T0" fmla="*/ 0 w 30"/>
                    <a:gd name="T1" fmla="*/ 138 h 138"/>
                    <a:gd name="T2" fmla="*/ 24 w 30"/>
                    <a:gd name="T3" fmla="*/ 0 h 138"/>
                    <a:gd name="T4" fmla="*/ 12 w 30"/>
                    <a:gd name="T5" fmla="*/ 24 h 138"/>
                    <a:gd name="T6" fmla="*/ 24 w 30"/>
                    <a:gd name="T7" fmla="*/ 0 h 138"/>
                    <a:gd name="T8" fmla="*/ 30 w 30"/>
                    <a:gd name="T9" fmla="*/ 30 h 1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38"/>
                    <a:gd name="T17" fmla="*/ 30 w 30"/>
                    <a:gd name="T18" fmla="*/ 138 h 1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38">
                      <a:moveTo>
                        <a:pt x="0" y="138"/>
                      </a:moveTo>
                      <a:lnTo>
                        <a:pt x="24" y="0"/>
                      </a:lnTo>
                      <a:lnTo>
                        <a:pt x="12" y="24"/>
                      </a:lnTo>
                      <a:lnTo>
                        <a:pt x="24" y="0"/>
                      </a:lnTo>
                      <a:lnTo>
                        <a:pt x="30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3" name="Freeform 51"/>
                <p:cNvSpPr>
                  <a:spLocks/>
                </p:cNvSpPr>
                <p:nvPr/>
              </p:nvSpPr>
              <p:spPr bwMode="auto">
                <a:xfrm>
                  <a:off x="2585" y="2099"/>
                  <a:ext cx="372" cy="834"/>
                </a:xfrm>
                <a:custGeom>
                  <a:avLst/>
                  <a:gdLst>
                    <a:gd name="T0" fmla="*/ 372 w 372"/>
                    <a:gd name="T1" fmla="*/ 0 h 834"/>
                    <a:gd name="T2" fmla="*/ 0 w 372"/>
                    <a:gd name="T3" fmla="*/ 834 h 834"/>
                    <a:gd name="T4" fmla="*/ 138 w 372"/>
                    <a:gd name="T5" fmla="*/ 696 h 834"/>
                    <a:gd name="T6" fmla="*/ 0 w 372"/>
                    <a:gd name="T7" fmla="*/ 834 h 834"/>
                    <a:gd name="T8" fmla="*/ 6 w 372"/>
                    <a:gd name="T9" fmla="*/ 636 h 8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2"/>
                    <a:gd name="T16" fmla="*/ 0 h 834"/>
                    <a:gd name="T17" fmla="*/ 372 w 372"/>
                    <a:gd name="T18" fmla="*/ 834 h 8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2" h="834">
                      <a:moveTo>
                        <a:pt x="372" y="0"/>
                      </a:moveTo>
                      <a:lnTo>
                        <a:pt x="0" y="834"/>
                      </a:lnTo>
                      <a:lnTo>
                        <a:pt x="138" y="696"/>
                      </a:lnTo>
                      <a:lnTo>
                        <a:pt x="0" y="834"/>
                      </a:lnTo>
                      <a:lnTo>
                        <a:pt x="6" y="6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4" name="Freeform 52"/>
                <p:cNvSpPr>
                  <a:spLocks/>
                </p:cNvSpPr>
                <p:nvPr/>
              </p:nvSpPr>
              <p:spPr bwMode="auto">
                <a:xfrm>
                  <a:off x="2771" y="1421"/>
                  <a:ext cx="186" cy="678"/>
                </a:xfrm>
                <a:custGeom>
                  <a:avLst/>
                  <a:gdLst>
                    <a:gd name="T0" fmla="*/ 186 w 186"/>
                    <a:gd name="T1" fmla="*/ 678 h 678"/>
                    <a:gd name="T2" fmla="*/ 24 w 186"/>
                    <a:gd name="T3" fmla="*/ 0 h 678"/>
                    <a:gd name="T4" fmla="*/ 0 w 186"/>
                    <a:gd name="T5" fmla="*/ 144 h 678"/>
                    <a:gd name="T6" fmla="*/ 24 w 186"/>
                    <a:gd name="T7" fmla="*/ 0 h 678"/>
                    <a:gd name="T8" fmla="*/ 108 w 186"/>
                    <a:gd name="T9" fmla="*/ 120 h 6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678"/>
                    <a:gd name="T17" fmla="*/ 186 w 186"/>
                    <a:gd name="T18" fmla="*/ 678 h 6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678">
                      <a:moveTo>
                        <a:pt x="186" y="678"/>
                      </a:moveTo>
                      <a:lnTo>
                        <a:pt x="24" y="0"/>
                      </a:lnTo>
                      <a:lnTo>
                        <a:pt x="0" y="144"/>
                      </a:lnTo>
                      <a:lnTo>
                        <a:pt x="24" y="0"/>
                      </a:lnTo>
                      <a:lnTo>
                        <a:pt x="108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5" name="Freeform 53"/>
                <p:cNvSpPr>
                  <a:spLocks/>
                </p:cNvSpPr>
                <p:nvPr/>
              </p:nvSpPr>
              <p:spPr bwMode="auto">
                <a:xfrm>
                  <a:off x="2771" y="1655"/>
                  <a:ext cx="186" cy="444"/>
                </a:xfrm>
                <a:custGeom>
                  <a:avLst/>
                  <a:gdLst>
                    <a:gd name="T0" fmla="*/ 186 w 186"/>
                    <a:gd name="T1" fmla="*/ 444 h 444"/>
                    <a:gd name="T2" fmla="*/ 0 w 186"/>
                    <a:gd name="T3" fmla="*/ 0 h 444"/>
                    <a:gd name="T4" fmla="*/ 0 w 186"/>
                    <a:gd name="T5" fmla="*/ 102 h 444"/>
                    <a:gd name="T6" fmla="*/ 0 w 186"/>
                    <a:gd name="T7" fmla="*/ 0 h 444"/>
                    <a:gd name="T8" fmla="*/ 72 w 186"/>
                    <a:gd name="T9" fmla="*/ 72 h 4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"/>
                    <a:gd name="T16" fmla="*/ 0 h 444"/>
                    <a:gd name="T17" fmla="*/ 186 w 186"/>
                    <a:gd name="T18" fmla="*/ 444 h 4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" h="444">
                      <a:moveTo>
                        <a:pt x="186" y="444"/>
                      </a:moveTo>
                      <a:lnTo>
                        <a:pt x="0" y="0"/>
                      </a:lnTo>
                      <a:lnTo>
                        <a:pt x="0" y="102"/>
                      </a:lnTo>
                      <a:lnTo>
                        <a:pt x="0" y="0"/>
                      </a:lnTo>
                      <a:lnTo>
                        <a:pt x="72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6" name="Freeform 54"/>
                <p:cNvSpPr>
                  <a:spLocks/>
                </p:cNvSpPr>
                <p:nvPr/>
              </p:nvSpPr>
              <p:spPr bwMode="auto">
                <a:xfrm>
                  <a:off x="2957" y="1871"/>
                  <a:ext cx="366" cy="228"/>
                </a:xfrm>
                <a:custGeom>
                  <a:avLst/>
                  <a:gdLst>
                    <a:gd name="T0" fmla="*/ 0 w 366"/>
                    <a:gd name="T1" fmla="*/ 228 h 228"/>
                    <a:gd name="T2" fmla="*/ 366 w 366"/>
                    <a:gd name="T3" fmla="*/ 0 h 228"/>
                    <a:gd name="T4" fmla="*/ 276 w 366"/>
                    <a:gd name="T5" fmla="*/ 12 h 228"/>
                    <a:gd name="T6" fmla="*/ 366 w 366"/>
                    <a:gd name="T7" fmla="*/ 0 h 228"/>
                    <a:gd name="T8" fmla="*/ 312 w 366"/>
                    <a:gd name="T9" fmla="*/ 72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228"/>
                    <a:gd name="T17" fmla="*/ 366 w 366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228">
                      <a:moveTo>
                        <a:pt x="0" y="228"/>
                      </a:moveTo>
                      <a:lnTo>
                        <a:pt x="366" y="0"/>
                      </a:lnTo>
                      <a:lnTo>
                        <a:pt x="276" y="12"/>
                      </a:lnTo>
                      <a:lnTo>
                        <a:pt x="366" y="0"/>
                      </a:lnTo>
                      <a:lnTo>
                        <a:pt x="312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7" name="Freeform 55"/>
                <p:cNvSpPr>
                  <a:spLocks/>
                </p:cNvSpPr>
                <p:nvPr/>
              </p:nvSpPr>
              <p:spPr bwMode="auto">
                <a:xfrm>
                  <a:off x="2921" y="2099"/>
                  <a:ext cx="36" cy="6"/>
                </a:xfrm>
                <a:custGeom>
                  <a:avLst/>
                  <a:gdLst>
                    <a:gd name="T0" fmla="*/ 36 w 36"/>
                    <a:gd name="T1" fmla="*/ 0 h 6"/>
                    <a:gd name="T2" fmla="*/ 0 w 36"/>
                    <a:gd name="T3" fmla="*/ 6 h 6"/>
                    <a:gd name="T4" fmla="*/ 6 w 36"/>
                    <a:gd name="T5" fmla="*/ 6 h 6"/>
                    <a:gd name="T6" fmla="*/ 0 w 36"/>
                    <a:gd name="T7" fmla="*/ 6 h 6"/>
                    <a:gd name="T8" fmla="*/ 6 w 36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6"/>
                    <a:gd name="T17" fmla="*/ 36 w 36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6">
                      <a:moveTo>
                        <a:pt x="36" y="0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0" y="6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8" name="Freeform 56"/>
                <p:cNvSpPr>
                  <a:spLocks/>
                </p:cNvSpPr>
                <p:nvPr/>
              </p:nvSpPr>
              <p:spPr bwMode="auto">
                <a:xfrm>
                  <a:off x="2651" y="2099"/>
                  <a:ext cx="306" cy="318"/>
                </a:xfrm>
                <a:custGeom>
                  <a:avLst/>
                  <a:gdLst>
                    <a:gd name="T0" fmla="*/ 306 w 306"/>
                    <a:gd name="T1" fmla="*/ 0 h 318"/>
                    <a:gd name="T2" fmla="*/ 0 w 306"/>
                    <a:gd name="T3" fmla="*/ 318 h 318"/>
                    <a:gd name="T4" fmla="*/ 84 w 306"/>
                    <a:gd name="T5" fmla="*/ 276 h 318"/>
                    <a:gd name="T6" fmla="*/ 0 w 306"/>
                    <a:gd name="T7" fmla="*/ 318 h 318"/>
                    <a:gd name="T8" fmla="*/ 36 w 306"/>
                    <a:gd name="T9" fmla="*/ 228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318"/>
                    <a:gd name="T17" fmla="*/ 306 w 306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318">
                      <a:moveTo>
                        <a:pt x="306" y="0"/>
                      </a:moveTo>
                      <a:lnTo>
                        <a:pt x="0" y="318"/>
                      </a:lnTo>
                      <a:lnTo>
                        <a:pt x="84" y="276"/>
                      </a:lnTo>
                      <a:lnTo>
                        <a:pt x="0" y="318"/>
                      </a:lnTo>
                      <a:lnTo>
                        <a:pt x="36" y="22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09" name="Freeform 57"/>
                <p:cNvSpPr>
                  <a:spLocks/>
                </p:cNvSpPr>
                <p:nvPr/>
              </p:nvSpPr>
              <p:spPr bwMode="auto">
                <a:xfrm>
                  <a:off x="2957" y="1829"/>
                  <a:ext cx="192" cy="270"/>
                </a:xfrm>
                <a:custGeom>
                  <a:avLst/>
                  <a:gdLst>
                    <a:gd name="T0" fmla="*/ 0 w 192"/>
                    <a:gd name="T1" fmla="*/ 270 h 270"/>
                    <a:gd name="T2" fmla="*/ 192 w 192"/>
                    <a:gd name="T3" fmla="*/ 0 h 270"/>
                    <a:gd name="T4" fmla="*/ 132 w 192"/>
                    <a:gd name="T5" fmla="*/ 36 h 270"/>
                    <a:gd name="T6" fmla="*/ 192 w 192"/>
                    <a:gd name="T7" fmla="*/ 0 h 270"/>
                    <a:gd name="T8" fmla="*/ 174 w 192"/>
                    <a:gd name="T9" fmla="*/ 72 h 2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270"/>
                    <a:gd name="T17" fmla="*/ 192 w 192"/>
                    <a:gd name="T18" fmla="*/ 270 h 2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270">
                      <a:moveTo>
                        <a:pt x="0" y="270"/>
                      </a:moveTo>
                      <a:lnTo>
                        <a:pt x="192" y="0"/>
                      </a:lnTo>
                      <a:lnTo>
                        <a:pt x="132" y="36"/>
                      </a:lnTo>
                      <a:lnTo>
                        <a:pt x="192" y="0"/>
                      </a:lnTo>
                      <a:lnTo>
                        <a:pt x="174" y="7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0" name="Freeform 58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36" cy="192"/>
                </a:xfrm>
                <a:custGeom>
                  <a:avLst/>
                  <a:gdLst>
                    <a:gd name="T0" fmla="*/ 0 w 636"/>
                    <a:gd name="T1" fmla="*/ 0 h 192"/>
                    <a:gd name="T2" fmla="*/ 636 w 636"/>
                    <a:gd name="T3" fmla="*/ 180 h 192"/>
                    <a:gd name="T4" fmla="*/ 522 w 636"/>
                    <a:gd name="T5" fmla="*/ 90 h 192"/>
                    <a:gd name="T6" fmla="*/ 636 w 636"/>
                    <a:gd name="T7" fmla="*/ 180 h 192"/>
                    <a:gd name="T8" fmla="*/ 492 w 636"/>
                    <a:gd name="T9" fmla="*/ 192 h 1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6"/>
                    <a:gd name="T16" fmla="*/ 0 h 192"/>
                    <a:gd name="T17" fmla="*/ 636 w 636"/>
                    <a:gd name="T18" fmla="*/ 192 h 1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6" h="192">
                      <a:moveTo>
                        <a:pt x="0" y="0"/>
                      </a:moveTo>
                      <a:lnTo>
                        <a:pt x="636" y="180"/>
                      </a:lnTo>
                      <a:lnTo>
                        <a:pt x="522" y="90"/>
                      </a:lnTo>
                      <a:lnTo>
                        <a:pt x="636" y="180"/>
                      </a:lnTo>
                      <a:lnTo>
                        <a:pt x="492" y="19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1" name="Freeform 59"/>
                <p:cNvSpPr>
                  <a:spLocks/>
                </p:cNvSpPr>
                <p:nvPr/>
              </p:nvSpPr>
              <p:spPr bwMode="auto">
                <a:xfrm>
                  <a:off x="2957" y="1631"/>
                  <a:ext cx="180" cy="468"/>
                </a:xfrm>
                <a:custGeom>
                  <a:avLst/>
                  <a:gdLst>
                    <a:gd name="T0" fmla="*/ 0 w 180"/>
                    <a:gd name="T1" fmla="*/ 468 h 468"/>
                    <a:gd name="T2" fmla="*/ 180 w 180"/>
                    <a:gd name="T3" fmla="*/ 0 h 468"/>
                    <a:gd name="T4" fmla="*/ 108 w 180"/>
                    <a:gd name="T5" fmla="*/ 78 h 468"/>
                    <a:gd name="T6" fmla="*/ 180 w 180"/>
                    <a:gd name="T7" fmla="*/ 0 h 468"/>
                    <a:gd name="T8" fmla="*/ 180 w 180"/>
                    <a:gd name="T9" fmla="*/ 108 h 4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468"/>
                    <a:gd name="T17" fmla="*/ 180 w 180"/>
                    <a:gd name="T18" fmla="*/ 468 h 4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468">
                      <a:moveTo>
                        <a:pt x="0" y="468"/>
                      </a:moveTo>
                      <a:lnTo>
                        <a:pt x="180" y="0"/>
                      </a:lnTo>
                      <a:lnTo>
                        <a:pt x="108" y="78"/>
                      </a:lnTo>
                      <a:lnTo>
                        <a:pt x="180" y="0"/>
                      </a:lnTo>
                      <a:lnTo>
                        <a:pt x="180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2" name="Freeform 6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654" cy="234"/>
                </a:xfrm>
                <a:custGeom>
                  <a:avLst/>
                  <a:gdLst>
                    <a:gd name="T0" fmla="*/ 0 w 654"/>
                    <a:gd name="T1" fmla="*/ 0 h 234"/>
                    <a:gd name="T2" fmla="*/ 654 w 654"/>
                    <a:gd name="T3" fmla="*/ 228 h 234"/>
                    <a:gd name="T4" fmla="*/ 546 w 654"/>
                    <a:gd name="T5" fmla="*/ 126 h 234"/>
                    <a:gd name="T6" fmla="*/ 654 w 654"/>
                    <a:gd name="T7" fmla="*/ 228 h 234"/>
                    <a:gd name="T8" fmla="*/ 510 w 654"/>
                    <a:gd name="T9" fmla="*/ 234 h 2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4"/>
                    <a:gd name="T16" fmla="*/ 0 h 234"/>
                    <a:gd name="T17" fmla="*/ 654 w 654"/>
                    <a:gd name="T18" fmla="*/ 234 h 2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4" h="234">
                      <a:moveTo>
                        <a:pt x="0" y="0"/>
                      </a:moveTo>
                      <a:lnTo>
                        <a:pt x="654" y="228"/>
                      </a:lnTo>
                      <a:lnTo>
                        <a:pt x="546" y="126"/>
                      </a:lnTo>
                      <a:lnTo>
                        <a:pt x="654" y="228"/>
                      </a:lnTo>
                      <a:lnTo>
                        <a:pt x="510" y="23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3" name="Freeform 61"/>
                <p:cNvSpPr>
                  <a:spLocks/>
                </p:cNvSpPr>
                <p:nvPr/>
              </p:nvSpPr>
              <p:spPr bwMode="auto">
                <a:xfrm>
                  <a:off x="2489" y="2099"/>
                  <a:ext cx="468" cy="84"/>
                </a:xfrm>
                <a:custGeom>
                  <a:avLst/>
                  <a:gdLst>
                    <a:gd name="T0" fmla="*/ 468 w 468"/>
                    <a:gd name="T1" fmla="*/ 0 h 84"/>
                    <a:gd name="T2" fmla="*/ 0 w 468"/>
                    <a:gd name="T3" fmla="*/ 60 h 84"/>
                    <a:gd name="T4" fmla="*/ 96 w 468"/>
                    <a:gd name="T5" fmla="*/ 84 h 84"/>
                    <a:gd name="T6" fmla="*/ 0 w 468"/>
                    <a:gd name="T7" fmla="*/ 60 h 84"/>
                    <a:gd name="T8" fmla="*/ 90 w 468"/>
                    <a:gd name="T9" fmla="*/ 12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8"/>
                    <a:gd name="T16" fmla="*/ 0 h 84"/>
                    <a:gd name="T17" fmla="*/ 468 w 468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8" h="84">
                      <a:moveTo>
                        <a:pt x="468" y="0"/>
                      </a:moveTo>
                      <a:lnTo>
                        <a:pt x="0" y="60"/>
                      </a:lnTo>
                      <a:lnTo>
                        <a:pt x="96" y="84"/>
                      </a:lnTo>
                      <a:lnTo>
                        <a:pt x="0" y="60"/>
                      </a:lnTo>
                      <a:lnTo>
                        <a:pt x="90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4" name="Freeform 6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50" cy="96"/>
                </a:xfrm>
                <a:custGeom>
                  <a:avLst/>
                  <a:gdLst>
                    <a:gd name="T0" fmla="*/ 0 w 150"/>
                    <a:gd name="T1" fmla="*/ 0 h 96"/>
                    <a:gd name="T2" fmla="*/ 150 w 150"/>
                    <a:gd name="T3" fmla="*/ 96 h 96"/>
                    <a:gd name="T4" fmla="*/ 126 w 150"/>
                    <a:gd name="T5" fmla="*/ 66 h 96"/>
                    <a:gd name="T6" fmla="*/ 150 w 150"/>
                    <a:gd name="T7" fmla="*/ 96 h 96"/>
                    <a:gd name="T8" fmla="*/ 114 w 150"/>
                    <a:gd name="T9" fmla="*/ 9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96"/>
                    <a:gd name="T17" fmla="*/ 150 w 15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96">
                      <a:moveTo>
                        <a:pt x="0" y="0"/>
                      </a:moveTo>
                      <a:lnTo>
                        <a:pt x="150" y="96"/>
                      </a:lnTo>
                      <a:lnTo>
                        <a:pt x="126" y="66"/>
                      </a:lnTo>
                      <a:lnTo>
                        <a:pt x="150" y="96"/>
                      </a:lnTo>
                      <a:lnTo>
                        <a:pt x="114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5" name="Freeform 63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52" cy="432"/>
                </a:xfrm>
                <a:custGeom>
                  <a:avLst/>
                  <a:gdLst>
                    <a:gd name="T0" fmla="*/ 0 w 252"/>
                    <a:gd name="T1" fmla="*/ 0 h 432"/>
                    <a:gd name="T2" fmla="*/ 252 w 252"/>
                    <a:gd name="T3" fmla="*/ 432 h 432"/>
                    <a:gd name="T4" fmla="*/ 234 w 252"/>
                    <a:gd name="T5" fmla="*/ 324 h 432"/>
                    <a:gd name="T6" fmla="*/ 252 w 252"/>
                    <a:gd name="T7" fmla="*/ 432 h 432"/>
                    <a:gd name="T8" fmla="*/ 168 w 252"/>
                    <a:gd name="T9" fmla="*/ 366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"/>
                    <a:gd name="T16" fmla="*/ 0 h 432"/>
                    <a:gd name="T17" fmla="*/ 252 w 25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" h="432">
                      <a:moveTo>
                        <a:pt x="0" y="0"/>
                      </a:moveTo>
                      <a:lnTo>
                        <a:pt x="252" y="432"/>
                      </a:lnTo>
                      <a:lnTo>
                        <a:pt x="234" y="324"/>
                      </a:lnTo>
                      <a:lnTo>
                        <a:pt x="252" y="432"/>
                      </a:lnTo>
                      <a:lnTo>
                        <a:pt x="168" y="36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6" name="Freeform 64"/>
                <p:cNvSpPr>
                  <a:spLocks/>
                </p:cNvSpPr>
                <p:nvPr/>
              </p:nvSpPr>
              <p:spPr bwMode="auto">
                <a:xfrm>
                  <a:off x="2957" y="1793"/>
                  <a:ext cx="348" cy="306"/>
                </a:xfrm>
                <a:custGeom>
                  <a:avLst/>
                  <a:gdLst>
                    <a:gd name="T0" fmla="*/ 0 w 348"/>
                    <a:gd name="T1" fmla="*/ 306 h 306"/>
                    <a:gd name="T2" fmla="*/ 348 w 348"/>
                    <a:gd name="T3" fmla="*/ 0 h 306"/>
                    <a:gd name="T4" fmla="*/ 258 w 348"/>
                    <a:gd name="T5" fmla="*/ 36 h 306"/>
                    <a:gd name="T6" fmla="*/ 348 w 348"/>
                    <a:gd name="T7" fmla="*/ 0 h 306"/>
                    <a:gd name="T8" fmla="*/ 306 w 348"/>
                    <a:gd name="T9" fmla="*/ 90 h 3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8"/>
                    <a:gd name="T16" fmla="*/ 0 h 306"/>
                    <a:gd name="T17" fmla="*/ 348 w 348"/>
                    <a:gd name="T18" fmla="*/ 306 h 30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8" h="306">
                      <a:moveTo>
                        <a:pt x="0" y="306"/>
                      </a:moveTo>
                      <a:lnTo>
                        <a:pt x="348" y="0"/>
                      </a:lnTo>
                      <a:lnTo>
                        <a:pt x="258" y="36"/>
                      </a:lnTo>
                      <a:lnTo>
                        <a:pt x="348" y="0"/>
                      </a:lnTo>
                      <a:lnTo>
                        <a:pt x="306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7" name="Freeform 65"/>
                <p:cNvSpPr>
                  <a:spLocks/>
                </p:cNvSpPr>
                <p:nvPr/>
              </p:nvSpPr>
              <p:spPr bwMode="auto">
                <a:xfrm>
                  <a:off x="2957" y="1709"/>
                  <a:ext cx="150" cy="390"/>
                </a:xfrm>
                <a:custGeom>
                  <a:avLst/>
                  <a:gdLst>
                    <a:gd name="T0" fmla="*/ 0 w 150"/>
                    <a:gd name="T1" fmla="*/ 390 h 390"/>
                    <a:gd name="T2" fmla="*/ 150 w 150"/>
                    <a:gd name="T3" fmla="*/ 0 h 390"/>
                    <a:gd name="T4" fmla="*/ 90 w 150"/>
                    <a:gd name="T5" fmla="*/ 66 h 390"/>
                    <a:gd name="T6" fmla="*/ 150 w 150"/>
                    <a:gd name="T7" fmla="*/ 0 h 390"/>
                    <a:gd name="T8" fmla="*/ 150 w 150"/>
                    <a:gd name="T9" fmla="*/ 90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0"/>
                    <a:gd name="T16" fmla="*/ 0 h 390"/>
                    <a:gd name="T17" fmla="*/ 150 w 150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0" h="390">
                      <a:moveTo>
                        <a:pt x="0" y="390"/>
                      </a:moveTo>
                      <a:lnTo>
                        <a:pt x="150" y="0"/>
                      </a:lnTo>
                      <a:lnTo>
                        <a:pt x="90" y="66"/>
                      </a:lnTo>
                      <a:lnTo>
                        <a:pt x="150" y="0"/>
                      </a:lnTo>
                      <a:lnTo>
                        <a:pt x="150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8" name="Freeform 66"/>
                <p:cNvSpPr>
                  <a:spLocks/>
                </p:cNvSpPr>
                <p:nvPr/>
              </p:nvSpPr>
              <p:spPr bwMode="auto">
                <a:xfrm>
                  <a:off x="2957" y="1955"/>
                  <a:ext cx="180" cy="144"/>
                </a:xfrm>
                <a:custGeom>
                  <a:avLst/>
                  <a:gdLst>
                    <a:gd name="T0" fmla="*/ 0 w 180"/>
                    <a:gd name="T1" fmla="*/ 144 h 144"/>
                    <a:gd name="T2" fmla="*/ 180 w 180"/>
                    <a:gd name="T3" fmla="*/ 0 h 144"/>
                    <a:gd name="T4" fmla="*/ 132 w 180"/>
                    <a:gd name="T5" fmla="*/ 12 h 144"/>
                    <a:gd name="T6" fmla="*/ 180 w 180"/>
                    <a:gd name="T7" fmla="*/ 0 h 144"/>
                    <a:gd name="T8" fmla="*/ 156 w 180"/>
                    <a:gd name="T9" fmla="*/ 42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0"/>
                    <a:gd name="T16" fmla="*/ 0 h 144"/>
                    <a:gd name="T17" fmla="*/ 180 w 180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0" h="144">
                      <a:moveTo>
                        <a:pt x="0" y="144"/>
                      </a:moveTo>
                      <a:lnTo>
                        <a:pt x="180" y="0"/>
                      </a:lnTo>
                      <a:lnTo>
                        <a:pt x="132" y="12"/>
                      </a:lnTo>
                      <a:lnTo>
                        <a:pt x="180" y="0"/>
                      </a:lnTo>
                      <a:lnTo>
                        <a:pt x="156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19" name="Freeform 67"/>
                <p:cNvSpPr>
                  <a:spLocks/>
                </p:cNvSpPr>
                <p:nvPr/>
              </p:nvSpPr>
              <p:spPr bwMode="auto">
                <a:xfrm>
                  <a:off x="2525" y="2099"/>
                  <a:ext cx="432" cy="276"/>
                </a:xfrm>
                <a:custGeom>
                  <a:avLst/>
                  <a:gdLst>
                    <a:gd name="T0" fmla="*/ 432 w 432"/>
                    <a:gd name="T1" fmla="*/ 0 h 276"/>
                    <a:gd name="T2" fmla="*/ 0 w 432"/>
                    <a:gd name="T3" fmla="*/ 276 h 276"/>
                    <a:gd name="T4" fmla="*/ 108 w 432"/>
                    <a:gd name="T5" fmla="*/ 258 h 276"/>
                    <a:gd name="T6" fmla="*/ 0 w 432"/>
                    <a:gd name="T7" fmla="*/ 276 h 276"/>
                    <a:gd name="T8" fmla="*/ 60 w 432"/>
                    <a:gd name="T9" fmla="*/ 186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276"/>
                    <a:gd name="T17" fmla="*/ 432 w 432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276">
                      <a:moveTo>
                        <a:pt x="432" y="0"/>
                      </a:moveTo>
                      <a:lnTo>
                        <a:pt x="0" y="276"/>
                      </a:lnTo>
                      <a:lnTo>
                        <a:pt x="108" y="258"/>
                      </a:lnTo>
                      <a:lnTo>
                        <a:pt x="0" y="276"/>
                      </a:lnTo>
                      <a:lnTo>
                        <a:pt x="60" y="18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0" name="Freeform 68"/>
                <p:cNvSpPr>
                  <a:spLocks/>
                </p:cNvSpPr>
                <p:nvPr/>
              </p:nvSpPr>
              <p:spPr bwMode="auto">
                <a:xfrm>
                  <a:off x="2513" y="2099"/>
                  <a:ext cx="444" cy="450"/>
                </a:xfrm>
                <a:custGeom>
                  <a:avLst/>
                  <a:gdLst>
                    <a:gd name="T0" fmla="*/ 444 w 444"/>
                    <a:gd name="T1" fmla="*/ 0 h 450"/>
                    <a:gd name="T2" fmla="*/ 0 w 444"/>
                    <a:gd name="T3" fmla="*/ 450 h 450"/>
                    <a:gd name="T4" fmla="*/ 126 w 444"/>
                    <a:gd name="T5" fmla="*/ 396 h 450"/>
                    <a:gd name="T6" fmla="*/ 0 w 444"/>
                    <a:gd name="T7" fmla="*/ 450 h 450"/>
                    <a:gd name="T8" fmla="*/ 54 w 444"/>
                    <a:gd name="T9" fmla="*/ 324 h 4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4"/>
                    <a:gd name="T16" fmla="*/ 0 h 450"/>
                    <a:gd name="T17" fmla="*/ 444 w 444"/>
                    <a:gd name="T18" fmla="*/ 450 h 4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4" h="450">
                      <a:moveTo>
                        <a:pt x="444" y="0"/>
                      </a:moveTo>
                      <a:lnTo>
                        <a:pt x="0" y="450"/>
                      </a:lnTo>
                      <a:lnTo>
                        <a:pt x="126" y="396"/>
                      </a:lnTo>
                      <a:lnTo>
                        <a:pt x="0" y="450"/>
                      </a:lnTo>
                      <a:lnTo>
                        <a:pt x="54" y="32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1" name="Freeform 6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0" cy="66"/>
                </a:xfrm>
                <a:custGeom>
                  <a:avLst/>
                  <a:gdLst>
                    <a:gd name="T0" fmla="*/ 0 w 30"/>
                    <a:gd name="T1" fmla="*/ 0 h 66"/>
                    <a:gd name="T2" fmla="*/ 30 w 30"/>
                    <a:gd name="T3" fmla="*/ 66 h 66"/>
                    <a:gd name="T4" fmla="*/ 30 w 30"/>
                    <a:gd name="T5" fmla="*/ 48 h 66"/>
                    <a:gd name="T6" fmla="*/ 30 w 30"/>
                    <a:gd name="T7" fmla="*/ 66 h 66"/>
                    <a:gd name="T8" fmla="*/ 18 w 30"/>
                    <a:gd name="T9" fmla="*/ 54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66"/>
                    <a:gd name="T17" fmla="*/ 30 w 30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66">
                      <a:moveTo>
                        <a:pt x="0" y="0"/>
                      </a:moveTo>
                      <a:lnTo>
                        <a:pt x="30" y="66"/>
                      </a:lnTo>
                      <a:lnTo>
                        <a:pt x="30" y="48"/>
                      </a:lnTo>
                      <a:lnTo>
                        <a:pt x="30" y="66"/>
                      </a:lnTo>
                      <a:lnTo>
                        <a:pt x="18" y="5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2" name="Freeform 70"/>
                <p:cNvSpPr>
                  <a:spLocks/>
                </p:cNvSpPr>
                <p:nvPr/>
              </p:nvSpPr>
              <p:spPr bwMode="auto">
                <a:xfrm>
                  <a:off x="2861" y="1901"/>
                  <a:ext cx="96" cy="198"/>
                </a:xfrm>
                <a:custGeom>
                  <a:avLst/>
                  <a:gdLst>
                    <a:gd name="T0" fmla="*/ 96 w 96"/>
                    <a:gd name="T1" fmla="*/ 198 h 198"/>
                    <a:gd name="T2" fmla="*/ 0 w 96"/>
                    <a:gd name="T3" fmla="*/ 0 h 198"/>
                    <a:gd name="T4" fmla="*/ 0 w 96"/>
                    <a:gd name="T5" fmla="*/ 48 h 198"/>
                    <a:gd name="T6" fmla="*/ 0 w 96"/>
                    <a:gd name="T7" fmla="*/ 0 h 198"/>
                    <a:gd name="T8" fmla="*/ 36 w 96"/>
                    <a:gd name="T9" fmla="*/ 30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98"/>
                    <a:gd name="T17" fmla="*/ 96 w 96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98">
                      <a:moveTo>
                        <a:pt x="96" y="198"/>
                      </a:moveTo>
                      <a:lnTo>
                        <a:pt x="0" y="0"/>
                      </a:ln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36" y="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3" name="Line 71"/>
                <p:cNvSpPr>
                  <a:spLocks noChangeShapeType="1"/>
                </p:cNvSpPr>
                <p:nvPr/>
              </p:nvSpPr>
              <p:spPr bwMode="auto">
                <a:xfrm>
                  <a:off x="2957" y="2099"/>
                  <a:ext cx="12" cy="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4" name="Freeform 72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38" cy="156"/>
                </a:xfrm>
                <a:custGeom>
                  <a:avLst/>
                  <a:gdLst>
                    <a:gd name="T0" fmla="*/ 0 w 138"/>
                    <a:gd name="T1" fmla="*/ 0 h 156"/>
                    <a:gd name="T2" fmla="*/ 138 w 138"/>
                    <a:gd name="T3" fmla="*/ 156 h 156"/>
                    <a:gd name="T4" fmla="*/ 126 w 138"/>
                    <a:gd name="T5" fmla="*/ 114 h 156"/>
                    <a:gd name="T6" fmla="*/ 138 w 138"/>
                    <a:gd name="T7" fmla="*/ 156 h 156"/>
                    <a:gd name="T8" fmla="*/ 96 w 138"/>
                    <a:gd name="T9" fmla="*/ 138 h 1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156"/>
                    <a:gd name="T17" fmla="*/ 138 w 138"/>
                    <a:gd name="T18" fmla="*/ 156 h 1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156">
                      <a:moveTo>
                        <a:pt x="0" y="0"/>
                      </a:moveTo>
                      <a:lnTo>
                        <a:pt x="138" y="156"/>
                      </a:lnTo>
                      <a:lnTo>
                        <a:pt x="126" y="114"/>
                      </a:lnTo>
                      <a:lnTo>
                        <a:pt x="138" y="156"/>
                      </a:lnTo>
                      <a:lnTo>
                        <a:pt x="96" y="13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5" name="Freeform 73"/>
                <p:cNvSpPr>
                  <a:spLocks/>
                </p:cNvSpPr>
                <p:nvPr/>
              </p:nvSpPr>
              <p:spPr bwMode="auto">
                <a:xfrm>
                  <a:off x="2633" y="2081"/>
                  <a:ext cx="324" cy="54"/>
                </a:xfrm>
                <a:custGeom>
                  <a:avLst/>
                  <a:gdLst>
                    <a:gd name="T0" fmla="*/ 324 w 324"/>
                    <a:gd name="T1" fmla="*/ 18 h 54"/>
                    <a:gd name="T2" fmla="*/ 0 w 324"/>
                    <a:gd name="T3" fmla="*/ 30 h 54"/>
                    <a:gd name="T4" fmla="*/ 66 w 324"/>
                    <a:gd name="T5" fmla="*/ 54 h 54"/>
                    <a:gd name="T6" fmla="*/ 0 w 324"/>
                    <a:gd name="T7" fmla="*/ 30 h 54"/>
                    <a:gd name="T8" fmla="*/ 66 w 324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4"/>
                    <a:gd name="T16" fmla="*/ 0 h 54"/>
                    <a:gd name="T17" fmla="*/ 324 w 324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4" h="54">
                      <a:moveTo>
                        <a:pt x="324" y="18"/>
                      </a:moveTo>
                      <a:lnTo>
                        <a:pt x="0" y="30"/>
                      </a:lnTo>
                      <a:lnTo>
                        <a:pt x="66" y="54"/>
                      </a:lnTo>
                      <a:lnTo>
                        <a:pt x="0" y="30"/>
                      </a:lnTo>
                      <a:lnTo>
                        <a:pt x="66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6" name="Freeform 74"/>
                <p:cNvSpPr>
                  <a:spLocks/>
                </p:cNvSpPr>
                <p:nvPr/>
              </p:nvSpPr>
              <p:spPr bwMode="auto">
                <a:xfrm>
                  <a:off x="2795" y="1595"/>
                  <a:ext cx="162" cy="504"/>
                </a:xfrm>
                <a:custGeom>
                  <a:avLst/>
                  <a:gdLst>
                    <a:gd name="T0" fmla="*/ 162 w 162"/>
                    <a:gd name="T1" fmla="*/ 504 h 504"/>
                    <a:gd name="T2" fmla="*/ 12 w 162"/>
                    <a:gd name="T3" fmla="*/ 0 h 504"/>
                    <a:gd name="T4" fmla="*/ 0 w 162"/>
                    <a:gd name="T5" fmla="*/ 114 h 504"/>
                    <a:gd name="T6" fmla="*/ 12 w 162"/>
                    <a:gd name="T7" fmla="*/ 0 h 504"/>
                    <a:gd name="T8" fmla="*/ 78 w 162"/>
                    <a:gd name="T9" fmla="*/ 90 h 5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504"/>
                    <a:gd name="T17" fmla="*/ 162 w 162"/>
                    <a:gd name="T18" fmla="*/ 504 h 5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504">
                      <a:moveTo>
                        <a:pt x="162" y="504"/>
                      </a:moveTo>
                      <a:lnTo>
                        <a:pt x="12" y="0"/>
                      </a:lnTo>
                      <a:lnTo>
                        <a:pt x="0" y="114"/>
                      </a:lnTo>
                      <a:lnTo>
                        <a:pt x="12" y="0"/>
                      </a:lnTo>
                      <a:lnTo>
                        <a:pt x="78" y="9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7" name="Freeform 75"/>
                <p:cNvSpPr>
                  <a:spLocks/>
                </p:cNvSpPr>
                <p:nvPr/>
              </p:nvSpPr>
              <p:spPr bwMode="auto">
                <a:xfrm>
                  <a:off x="2873" y="2099"/>
                  <a:ext cx="84" cy="294"/>
                </a:xfrm>
                <a:custGeom>
                  <a:avLst/>
                  <a:gdLst>
                    <a:gd name="T0" fmla="*/ 84 w 84"/>
                    <a:gd name="T1" fmla="*/ 0 h 294"/>
                    <a:gd name="T2" fmla="*/ 12 w 84"/>
                    <a:gd name="T3" fmla="*/ 294 h 294"/>
                    <a:gd name="T4" fmla="*/ 48 w 84"/>
                    <a:gd name="T5" fmla="*/ 240 h 294"/>
                    <a:gd name="T6" fmla="*/ 12 w 84"/>
                    <a:gd name="T7" fmla="*/ 294 h 294"/>
                    <a:gd name="T8" fmla="*/ 0 w 84"/>
                    <a:gd name="T9" fmla="*/ 228 h 2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294"/>
                    <a:gd name="T17" fmla="*/ 84 w 84"/>
                    <a:gd name="T18" fmla="*/ 294 h 2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294">
                      <a:moveTo>
                        <a:pt x="84" y="0"/>
                      </a:moveTo>
                      <a:lnTo>
                        <a:pt x="12" y="294"/>
                      </a:lnTo>
                      <a:lnTo>
                        <a:pt x="48" y="240"/>
                      </a:lnTo>
                      <a:lnTo>
                        <a:pt x="12" y="294"/>
                      </a:lnTo>
                      <a:lnTo>
                        <a:pt x="0" y="22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8" name="Freeform 76"/>
                <p:cNvSpPr>
                  <a:spLocks/>
                </p:cNvSpPr>
                <p:nvPr/>
              </p:nvSpPr>
              <p:spPr bwMode="auto">
                <a:xfrm>
                  <a:off x="2879" y="1583"/>
                  <a:ext cx="84" cy="516"/>
                </a:xfrm>
                <a:custGeom>
                  <a:avLst/>
                  <a:gdLst>
                    <a:gd name="T0" fmla="*/ 78 w 84"/>
                    <a:gd name="T1" fmla="*/ 516 h 516"/>
                    <a:gd name="T2" fmla="*/ 30 w 84"/>
                    <a:gd name="T3" fmla="*/ 0 h 516"/>
                    <a:gd name="T4" fmla="*/ 0 w 84"/>
                    <a:gd name="T5" fmla="*/ 102 h 516"/>
                    <a:gd name="T6" fmla="*/ 30 w 84"/>
                    <a:gd name="T7" fmla="*/ 0 h 516"/>
                    <a:gd name="T8" fmla="*/ 84 w 84"/>
                    <a:gd name="T9" fmla="*/ 96 h 5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516"/>
                    <a:gd name="T17" fmla="*/ 84 w 84"/>
                    <a:gd name="T18" fmla="*/ 516 h 5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516">
                      <a:moveTo>
                        <a:pt x="78" y="516"/>
                      </a:moveTo>
                      <a:lnTo>
                        <a:pt x="30" y="0"/>
                      </a:lnTo>
                      <a:lnTo>
                        <a:pt x="0" y="102"/>
                      </a:lnTo>
                      <a:lnTo>
                        <a:pt x="30" y="0"/>
                      </a:lnTo>
                      <a:lnTo>
                        <a:pt x="84" y="9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29" name="Freeform 77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474" cy="318"/>
                </a:xfrm>
                <a:custGeom>
                  <a:avLst/>
                  <a:gdLst>
                    <a:gd name="T0" fmla="*/ 0 w 474"/>
                    <a:gd name="T1" fmla="*/ 0 h 318"/>
                    <a:gd name="T2" fmla="*/ 474 w 474"/>
                    <a:gd name="T3" fmla="*/ 318 h 318"/>
                    <a:gd name="T4" fmla="*/ 408 w 474"/>
                    <a:gd name="T5" fmla="*/ 216 h 318"/>
                    <a:gd name="T6" fmla="*/ 474 w 474"/>
                    <a:gd name="T7" fmla="*/ 318 h 318"/>
                    <a:gd name="T8" fmla="*/ 354 w 474"/>
                    <a:gd name="T9" fmla="*/ 294 h 3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4"/>
                    <a:gd name="T16" fmla="*/ 0 h 318"/>
                    <a:gd name="T17" fmla="*/ 474 w 474"/>
                    <a:gd name="T18" fmla="*/ 318 h 3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4" h="318">
                      <a:moveTo>
                        <a:pt x="0" y="0"/>
                      </a:moveTo>
                      <a:lnTo>
                        <a:pt x="474" y="318"/>
                      </a:lnTo>
                      <a:lnTo>
                        <a:pt x="408" y="216"/>
                      </a:lnTo>
                      <a:lnTo>
                        <a:pt x="474" y="318"/>
                      </a:lnTo>
                      <a:lnTo>
                        <a:pt x="354" y="29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0" name="Freeform 78"/>
                <p:cNvSpPr>
                  <a:spLocks/>
                </p:cNvSpPr>
                <p:nvPr/>
              </p:nvSpPr>
              <p:spPr bwMode="auto">
                <a:xfrm>
                  <a:off x="2957" y="2021"/>
                  <a:ext cx="30" cy="78"/>
                </a:xfrm>
                <a:custGeom>
                  <a:avLst/>
                  <a:gdLst>
                    <a:gd name="T0" fmla="*/ 0 w 30"/>
                    <a:gd name="T1" fmla="*/ 78 h 78"/>
                    <a:gd name="T2" fmla="*/ 30 w 30"/>
                    <a:gd name="T3" fmla="*/ 0 h 78"/>
                    <a:gd name="T4" fmla="*/ 18 w 30"/>
                    <a:gd name="T5" fmla="*/ 12 h 78"/>
                    <a:gd name="T6" fmla="*/ 30 w 30"/>
                    <a:gd name="T7" fmla="*/ 0 h 78"/>
                    <a:gd name="T8" fmla="*/ 30 w 30"/>
                    <a:gd name="T9" fmla="*/ 1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78"/>
                    <a:gd name="T17" fmla="*/ 30 w 3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78">
                      <a:moveTo>
                        <a:pt x="0" y="78"/>
                      </a:moveTo>
                      <a:lnTo>
                        <a:pt x="30" y="0"/>
                      </a:lnTo>
                      <a:lnTo>
                        <a:pt x="18" y="12"/>
                      </a:lnTo>
                      <a:lnTo>
                        <a:pt x="30" y="0"/>
                      </a:lnTo>
                      <a:lnTo>
                        <a:pt x="30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1" name="Freeform 79"/>
                <p:cNvSpPr>
                  <a:spLocks/>
                </p:cNvSpPr>
                <p:nvPr/>
              </p:nvSpPr>
              <p:spPr bwMode="auto">
                <a:xfrm>
                  <a:off x="2957" y="1967"/>
                  <a:ext cx="690" cy="132"/>
                </a:xfrm>
                <a:custGeom>
                  <a:avLst/>
                  <a:gdLst>
                    <a:gd name="T0" fmla="*/ 0 w 690"/>
                    <a:gd name="T1" fmla="*/ 132 h 132"/>
                    <a:gd name="T2" fmla="*/ 690 w 690"/>
                    <a:gd name="T3" fmla="*/ 36 h 132"/>
                    <a:gd name="T4" fmla="*/ 546 w 690"/>
                    <a:gd name="T5" fmla="*/ 0 h 132"/>
                    <a:gd name="T6" fmla="*/ 690 w 690"/>
                    <a:gd name="T7" fmla="*/ 36 h 132"/>
                    <a:gd name="T8" fmla="*/ 558 w 690"/>
                    <a:gd name="T9" fmla="*/ 108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90"/>
                    <a:gd name="T16" fmla="*/ 0 h 132"/>
                    <a:gd name="T17" fmla="*/ 690 w 690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90" h="132">
                      <a:moveTo>
                        <a:pt x="0" y="132"/>
                      </a:moveTo>
                      <a:lnTo>
                        <a:pt x="690" y="36"/>
                      </a:lnTo>
                      <a:lnTo>
                        <a:pt x="546" y="0"/>
                      </a:lnTo>
                      <a:lnTo>
                        <a:pt x="690" y="36"/>
                      </a:lnTo>
                      <a:lnTo>
                        <a:pt x="558" y="10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2" name="Freeform 80"/>
                <p:cNvSpPr>
                  <a:spLocks/>
                </p:cNvSpPr>
                <p:nvPr/>
              </p:nvSpPr>
              <p:spPr bwMode="auto">
                <a:xfrm>
                  <a:off x="2957" y="2075"/>
                  <a:ext cx="612" cy="102"/>
                </a:xfrm>
                <a:custGeom>
                  <a:avLst/>
                  <a:gdLst>
                    <a:gd name="T0" fmla="*/ 0 w 612"/>
                    <a:gd name="T1" fmla="*/ 24 h 102"/>
                    <a:gd name="T2" fmla="*/ 612 w 612"/>
                    <a:gd name="T3" fmla="*/ 60 h 102"/>
                    <a:gd name="T4" fmla="*/ 492 w 612"/>
                    <a:gd name="T5" fmla="*/ 0 h 102"/>
                    <a:gd name="T6" fmla="*/ 612 w 612"/>
                    <a:gd name="T7" fmla="*/ 60 h 102"/>
                    <a:gd name="T8" fmla="*/ 486 w 612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102"/>
                    <a:gd name="T17" fmla="*/ 612 w 612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102">
                      <a:moveTo>
                        <a:pt x="0" y="24"/>
                      </a:moveTo>
                      <a:lnTo>
                        <a:pt x="612" y="60"/>
                      </a:lnTo>
                      <a:lnTo>
                        <a:pt x="492" y="0"/>
                      </a:lnTo>
                      <a:lnTo>
                        <a:pt x="612" y="60"/>
                      </a:lnTo>
                      <a:lnTo>
                        <a:pt x="486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3" name="Freeform 81"/>
                <p:cNvSpPr>
                  <a:spLocks/>
                </p:cNvSpPr>
                <p:nvPr/>
              </p:nvSpPr>
              <p:spPr bwMode="auto">
                <a:xfrm>
                  <a:off x="2855" y="1655"/>
                  <a:ext cx="102" cy="444"/>
                </a:xfrm>
                <a:custGeom>
                  <a:avLst/>
                  <a:gdLst>
                    <a:gd name="T0" fmla="*/ 102 w 102"/>
                    <a:gd name="T1" fmla="*/ 444 h 444"/>
                    <a:gd name="T2" fmla="*/ 18 w 102"/>
                    <a:gd name="T3" fmla="*/ 0 h 444"/>
                    <a:gd name="T4" fmla="*/ 0 w 102"/>
                    <a:gd name="T5" fmla="*/ 96 h 444"/>
                    <a:gd name="T6" fmla="*/ 18 w 102"/>
                    <a:gd name="T7" fmla="*/ 0 h 444"/>
                    <a:gd name="T8" fmla="*/ 72 w 102"/>
                    <a:gd name="T9" fmla="*/ 78 h 4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444"/>
                    <a:gd name="T17" fmla="*/ 102 w 102"/>
                    <a:gd name="T18" fmla="*/ 444 h 4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444">
                      <a:moveTo>
                        <a:pt x="102" y="444"/>
                      </a:moveTo>
                      <a:lnTo>
                        <a:pt x="18" y="0"/>
                      </a:lnTo>
                      <a:lnTo>
                        <a:pt x="0" y="96"/>
                      </a:lnTo>
                      <a:lnTo>
                        <a:pt x="18" y="0"/>
                      </a:lnTo>
                      <a:lnTo>
                        <a:pt x="7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4" name="Freeform 82"/>
                <p:cNvSpPr>
                  <a:spLocks/>
                </p:cNvSpPr>
                <p:nvPr/>
              </p:nvSpPr>
              <p:spPr bwMode="auto">
                <a:xfrm>
                  <a:off x="2927" y="2099"/>
                  <a:ext cx="30" cy="108"/>
                </a:xfrm>
                <a:custGeom>
                  <a:avLst/>
                  <a:gdLst>
                    <a:gd name="T0" fmla="*/ 30 w 30"/>
                    <a:gd name="T1" fmla="*/ 0 h 108"/>
                    <a:gd name="T2" fmla="*/ 6 w 30"/>
                    <a:gd name="T3" fmla="*/ 108 h 108"/>
                    <a:gd name="T4" fmla="*/ 18 w 30"/>
                    <a:gd name="T5" fmla="*/ 90 h 108"/>
                    <a:gd name="T6" fmla="*/ 6 w 30"/>
                    <a:gd name="T7" fmla="*/ 108 h 108"/>
                    <a:gd name="T8" fmla="*/ 0 w 30"/>
                    <a:gd name="T9" fmla="*/ 84 h 10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08"/>
                    <a:gd name="T17" fmla="*/ 30 w 30"/>
                    <a:gd name="T18" fmla="*/ 108 h 10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08">
                      <a:moveTo>
                        <a:pt x="30" y="0"/>
                      </a:moveTo>
                      <a:lnTo>
                        <a:pt x="6" y="108"/>
                      </a:lnTo>
                      <a:lnTo>
                        <a:pt x="18" y="90"/>
                      </a:lnTo>
                      <a:lnTo>
                        <a:pt x="6" y="108"/>
                      </a:lnTo>
                      <a:lnTo>
                        <a:pt x="0" y="8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5" name="Freeform 83"/>
                <p:cNvSpPr>
                  <a:spLocks/>
                </p:cNvSpPr>
                <p:nvPr/>
              </p:nvSpPr>
              <p:spPr bwMode="auto">
                <a:xfrm>
                  <a:off x="2717" y="2099"/>
                  <a:ext cx="240" cy="78"/>
                </a:xfrm>
                <a:custGeom>
                  <a:avLst/>
                  <a:gdLst>
                    <a:gd name="T0" fmla="*/ 240 w 240"/>
                    <a:gd name="T1" fmla="*/ 0 h 78"/>
                    <a:gd name="T2" fmla="*/ 0 w 240"/>
                    <a:gd name="T3" fmla="*/ 72 h 78"/>
                    <a:gd name="T4" fmla="*/ 54 w 240"/>
                    <a:gd name="T5" fmla="*/ 78 h 78"/>
                    <a:gd name="T6" fmla="*/ 0 w 240"/>
                    <a:gd name="T7" fmla="*/ 72 h 78"/>
                    <a:gd name="T8" fmla="*/ 42 w 240"/>
                    <a:gd name="T9" fmla="*/ 42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78"/>
                    <a:gd name="T17" fmla="*/ 240 w 240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78">
                      <a:moveTo>
                        <a:pt x="240" y="0"/>
                      </a:moveTo>
                      <a:lnTo>
                        <a:pt x="0" y="72"/>
                      </a:lnTo>
                      <a:lnTo>
                        <a:pt x="54" y="78"/>
                      </a:lnTo>
                      <a:lnTo>
                        <a:pt x="0" y="72"/>
                      </a:lnTo>
                      <a:lnTo>
                        <a:pt x="42" y="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6" name="Freeform 84"/>
                <p:cNvSpPr>
                  <a:spLocks/>
                </p:cNvSpPr>
                <p:nvPr/>
              </p:nvSpPr>
              <p:spPr bwMode="auto">
                <a:xfrm>
                  <a:off x="2819" y="1661"/>
                  <a:ext cx="138" cy="438"/>
                </a:xfrm>
                <a:custGeom>
                  <a:avLst/>
                  <a:gdLst>
                    <a:gd name="T0" fmla="*/ 138 w 138"/>
                    <a:gd name="T1" fmla="*/ 438 h 438"/>
                    <a:gd name="T2" fmla="*/ 12 w 138"/>
                    <a:gd name="T3" fmla="*/ 0 h 438"/>
                    <a:gd name="T4" fmla="*/ 0 w 138"/>
                    <a:gd name="T5" fmla="*/ 96 h 438"/>
                    <a:gd name="T6" fmla="*/ 12 w 138"/>
                    <a:gd name="T7" fmla="*/ 0 h 438"/>
                    <a:gd name="T8" fmla="*/ 72 w 138"/>
                    <a:gd name="T9" fmla="*/ 78 h 4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8"/>
                    <a:gd name="T16" fmla="*/ 0 h 438"/>
                    <a:gd name="T17" fmla="*/ 138 w 138"/>
                    <a:gd name="T18" fmla="*/ 438 h 4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8" h="438">
                      <a:moveTo>
                        <a:pt x="138" y="438"/>
                      </a:moveTo>
                      <a:lnTo>
                        <a:pt x="12" y="0"/>
                      </a:lnTo>
                      <a:lnTo>
                        <a:pt x="0" y="96"/>
                      </a:lnTo>
                      <a:lnTo>
                        <a:pt x="12" y="0"/>
                      </a:lnTo>
                      <a:lnTo>
                        <a:pt x="7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7" name="Freeform 85"/>
                <p:cNvSpPr>
                  <a:spLocks/>
                </p:cNvSpPr>
                <p:nvPr/>
              </p:nvSpPr>
              <p:spPr bwMode="auto">
                <a:xfrm>
                  <a:off x="2699" y="2033"/>
                  <a:ext cx="258" cy="66"/>
                </a:xfrm>
                <a:custGeom>
                  <a:avLst/>
                  <a:gdLst>
                    <a:gd name="T0" fmla="*/ 258 w 258"/>
                    <a:gd name="T1" fmla="*/ 66 h 66"/>
                    <a:gd name="T2" fmla="*/ 0 w 258"/>
                    <a:gd name="T3" fmla="*/ 12 h 66"/>
                    <a:gd name="T4" fmla="*/ 48 w 258"/>
                    <a:gd name="T5" fmla="*/ 42 h 66"/>
                    <a:gd name="T6" fmla="*/ 0 w 258"/>
                    <a:gd name="T7" fmla="*/ 12 h 66"/>
                    <a:gd name="T8" fmla="*/ 54 w 258"/>
                    <a:gd name="T9" fmla="*/ 0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66"/>
                    <a:gd name="T17" fmla="*/ 258 w 258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66">
                      <a:moveTo>
                        <a:pt x="258" y="66"/>
                      </a:moveTo>
                      <a:lnTo>
                        <a:pt x="0" y="12"/>
                      </a:lnTo>
                      <a:lnTo>
                        <a:pt x="48" y="42"/>
                      </a:lnTo>
                      <a:lnTo>
                        <a:pt x="0" y="12"/>
                      </a:lnTo>
                      <a:lnTo>
                        <a:pt x="54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8" name="Freeform 86"/>
                <p:cNvSpPr>
                  <a:spLocks/>
                </p:cNvSpPr>
                <p:nvPr/>
              </p:nvSpPr>
              <p:spPr bwMode="auto">
                <a:xfrm>
                  <a:off x="2873" y="2099"/>
                  <a:ext cx="144" cy="912"/>
                </a:xfrm>
                <a:custGeom>
                  <a:avLst/>
                  <a:gdLst>
                    <a:gd name="T0" fmla="*/ 84 w 144"/>
                    <a:gd name="T1" fmla="*/ 0 h 912"/>
                    <a:gd name="T2" fmla="*/ 72 w 144"/>
                    <a:gd name="T3" fmla="*/ 912 h 912"/>
                    <a:gd name="T4" fmla="*/ 144 w 144"/>
                    <a:gd name="T5" fmla="*/ 726 h 912"/>
                    <a:gd name="T6" fmla="*/ 72 w 144"/>
                    <a:gd name="T7" fmla="*/ 912 h 912"/>
                    <a:gd name="T8" fmla="*/ 0 w 144"/>
                    <a:gd name="T9" fmla="*/ 726 h 9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912"/>
                    <a:gd name="T17" fmla="*/ 144 w 144"/>
                    <a:gd name="T18" fmla="*/ 912 h 9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912">
                      <a:moveTo>
                        <a:pt x="84" y="0"/>
                      </a:moveTo>
                      <a:lnTo>
                        <a:pt x="72" y="912"/>
                      </a:lnTo>
                      <a:lnTo>
                        <a:pt x="144" y="726"/>
                      </a:lnTo>
                      <a:lnTo>
                        <a:pt x="72" y="912"/>
                      </a:lnTo>
                      <a:lnTo>
                        <a:pt x="0" y="72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39" name="Freeform 87"/>
                <p:cNvSpPr>
                  <a:spLocks/>
                </p:cNvSpPr>
                <p:nvPr/>
              </p:nvSpPr>
              <p:spPr bwMode="auto">
                <a:xfrm>
                  <a:off x="2957" y="1823"/>
                  <a:ext cx="306" cy="276"/>
                </a:xfrm>
                <a:custGeom>
                  <a:avLst/>
                  <a:gdLst>
                    <a:gd name="T0" fmla="*/ 0 w 306"/>
                    <a:gd name="T1" fmla="*/ 276 h 276"/>
                    <a:gd name="T2" fmla="*/ 306 w 306"/>
                    <a:gd name="T3" fmla="*/ 0 h 276"/>
                    <a:gd name="T4" fmla="*/ 228 w 306"/>
                    <a:gd name="T5" fmla="*/ 30 h 276"/>
                    <a:gd name="T6" fmla="*/ 306 w 306"/>
                    <a:gd name="T7" fmla="*/ 0 h 276"/>
                    <a:gd name="T8" fmla="*/ 270 w 306"/>
                    <a:gd name="T9" fmla="*/ 78 h 2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76"/>
                    <a:gd name="T17" fmla="*/ 306 w 306"/>
                    <a:gd name="T18" fmla="*/ 276 h 2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76">
                      <a:moveTo>
                        <a:pt x="0" y="276"/>
                      </a:moveTo>
                      <a:lnTo>
                        <a:pt x="306" y="0"/>
                      </a:lnTo>
                      <a:lnTo>
                        <a:pt x="228" y="30"/>
                      </a:lnTo>
                      <a:lnTo>
                        <a:pt x="306" y="0"/>
                      </a:lnTo>
                      <a:lnTo>
                        <a:pt x="270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0" name="Freeform 88"/>
                <p:cNvSpPr>
                  <a:spLocks/>
                </p:cNvSpPr>
                <p:nvPr/>
              </p:nvSpPr>
              <p:spPr bwMode="auto">
                <a:xfrm>
                  <a:off x="2795" y="2099"/>
                  <a:ext cx="162" cy="798"/>
                </a:xfrm>
                <a:custGeom>
                  <a:avLst/>
                  <a:gdLst>
                    <a:gd name="T0" fmla="*/ 162 w 162"/>
                    <a:gd name="T1" fmla="*/ 0 h 798"/>
                    <a:gd name="T2" fmla="*/ 36 w 162"/>
                    <a:gd name="T3" fmla="*/ 798 h 798"/>
                    <a:gd name="T4" fmla="*/ 126 w 162"/>
                    <a:gd name="T5" fmla="*/ 648 h 798"/>
                    <a:gd name="T6" fmla="*/ 36 w 162"/>
                    <a:gd name="T7" fmla="*/ 798 h 798"/>
                    <a:gd name="T8" fmla="*/ 0 w 162"/>
                    <a:gd name="T9" fmla="*/ 630 h 7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798"/>
                    <a:gd name="T17" fmla="*/ 162 w 162"/>
                    <a:gd name="T18" fmla="*/ 798 h 7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798">
                      <a:moveTo>
                        <a:pt x="162" y="0"/>
                      </a:moveTo>
                      <a:lnTo>
                        <a:pt x="36" y="798"/>
                      </a:lnTo>
                      <a:lnTo>
                        <a:pt x="126" y="648"/>
                      </a:lnTo>
                      <a:lnTo>
                        <a:pt x="36" y="798"/>
                      </a:lnTo>
                      <a:lnTo>
                        <a:pt x="0" y="63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1" name="Freeform 89"/>
                <p:cNvSpPr>
                  <a:spLocks/>
                </p:cNvSpPr>
                <p:nvPr/>
              </p:nvSpPr>
              <p:spPr bwMode="auto">
                <a:xfrm>
                  <a:off x="2663" y="1925"/>
                  <a:ext cx="294" cy="174"/>
                </a:xfrm>
                <a:custGeom>
                  <a:avLst/>
                  <a:gdLst>
                    <a:gd name="T0" fmla="*/ 294 w 294"/>
                    <a:gd name="T1" fmla="*/ 174 h 174"/>
                    <a:gd name="T2" fmla="*/ 0 w 294"/>
                    <a:gd name="T3" fmla="*/ 0 h 174"/>
                    <a:gd name="T4" fmla="*/ 42 w 294"/>
                    <a:gd name="T5" fmla="*/ 60 h 174"/>
                    <a:gd name="T6" fmla="*/ 0 w 294"/>
                    <a:gd name="T7" fmla="*/ 0 h 174"/>
                    <a:gd name="T8" fmla="*/ 72 w 294"/>
                    <a:gd name="T9" fmla="*/ 12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4"/>
                    <a:gd name="T16" fmla="*/ 0 h 174"/>
                    <a:gd name="T17" fmla="*/ 294 w 294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4" h="174">
                      <a:moveTo>
                        <a:pt x="294" y="174"/>
                      </a:moveTo>
                      <a:lnTo>
                        <a:pt x="0" y="0"/>
                      </a:lnTo>
                      <a:lnTo>
                        <a:pt x="42" y="60"/>
                      </a:lnTo>
                      <a:lnTo>
                        <a:pt x="0" y="0"/>
                      </a:lnTo>
                      <a:lnTo>
                        <a:pt x="72" y="1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2" name="Freeform 90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234" cy="174"/>
                </a:xfrm>
                <a:custGeom>
                  <a:avLst/>
                  <a:gdLst>
                    <a:gd name="T0" fmla="*/ 0 w 234"/>
                    <a:gd name="T1" fmla="*/ 0 h 174"/>
                    <a:gd name="T2" fmla="*/ 234 w 234"/>
                    <a:gd name="T3" fmla="*/ 174 h 174"/>
                    <a:gd name="T4" fmla="*/ 198 w 234"/>
                    <a:gd name="T5" fmla="*/ 120 h 174"/>
                    <a:gd name="T6" fmla="*/ 234 w 234"/>
                    <a:gd name="T7" fmla="*/ 174 h 174"/>
                    <a:gd name="T8" fmla="*/ 174 w 234"/>
                    <a:gd name="T9" fmla="*/ 156 h 1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4"/>
                    <a:gd name="T16" fmla="*/ 0 h 174"/>
                    <a:gd name="T17" fmla="*/ 234 w 234"/>
                    <a:gd name="T18" fmla="*/ 174 h 1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4" h="174">
                      <a:moveTo>
                        <a:pt x="0" y="0"/>
                      </a:moveTo>
                      <a:lnTo>
                        <a:pt x="234" y="174"/>
                      </a:lnTo>
                      <a:lnTo>
                        <a:pt x="198" y="120"/>
                      </a:lnTo>
                      <a:lnTo>
                        <a:pt x="234" y="174"/>
                      </a:lnTo>
                      <a:lnTo>
                        <a:pt x="174" y="15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3" name="Freeform 91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354" cy="102"/>
                </a:xfrm>
                <a:custGeom>
                  <a:avLst/>
                  <a:gdLst>
                    <a:gd name="T0" fmla="*/ 0 w 354"/>
                    <a:gd name="T1" fmla="*/ 0 h 102"/>
                    <a:gd name="T2" fmla="*/ 354 w 354"/>
                    <a:gd name="T3" fmla="*/ 90 h 102"/>
                    <a:gd name="T4" fmla="*/ 294 w 354"/>
                    <a:gd name="T5" fmla="*/ 42 h 102"/>
                    <a:gd name="T6" fmla="*/ 354 w 354"/>
                    <a:gd name="T7" fmla="*/ 90 h 102"/>
                    <a:gd name="T8" fmla="*/ 276 w 354"/>
                    <a:gd name="T9" fmla="*/ 102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102"/>
                    <a:gd name="T17" fmla="*/ 354 w 354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102">
                      <a:moveTo>
                        <a:pt x="0" y="0"/>
                      </a:moveTo>
                      <a:lnTo>
                        <a:pt x="354" y="90"/>
                      </a:lnTo>
                      <a:lnTo>
                        <a:pt x="294" y="42"/>
                      </a:lnTo>
                      <a:lnTo>
                        <a:pt x="354" y="90"/>
                      </a:lnTo>
                      <a:lnTo>
                        <a:pt x="276" y="10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4" name="Freeform 92"/>
                <p:cNvSpPr>
                  <a:spLocks/>
                </p:cNvSpPr>
                <p:nvPr/>
              </p:nvSpPr>
              <p:spPr bwMode="auto">
                <a:xfrm>
                  <a:off x="2921" y="2099"/>
                  <a:ext cx="72" cy="426"/>
                </a:xfrm>
                <a:custGeom>
                  <a:avLst/>
                  <a:gdLst>
                    <a:gd name="T0" fmla="*/ 36 w 72"/>
                    <a:gd name="T1" fmla="*/ 0 h 426"/>
                    <a:gd name="T2" fmla="*/ 36 w 72"/>
                    <a:gd name="T3" fmla="*/ 426 h 426"/>
                    <a:gd name="T4" fmla="*/ 72 w 72"/>
                    <a:gd name="T5" fmla="*/ 342 h 426"/>
                    <a:gd name="T6" fmla="*/ 36 w 72"/>
                    <a:gd name="T7" fmla="*/ 426 h 426"/>
                    <a:gd name="T8" fmla="*/ 0 w 72"/>
                    <a:gd name="T9" fmla="*/ 342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426"/>
                    <a:gd name="T17" fmla="*/ 72 w 72"/>
                    <a:gd name="T18" fmla="*/ 426 h 4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426">
                      <a:moveTo>
                        <a:pt x="36" y="0"/>
                      </a:moveTo>
                      <a:lnTo>
                        <a:pt x="36" y="426"/>
                      </a:lnTo>
                      <a:lnTo>
                        <a:pt x="72" y="342"/>
                      </a:lnTo>
                      <a:lnTo>
                        <a:pt x="36" y="426"/>
                      </a:lnTo>
                      <a:lnTo>
                        <a:pt x="0" y="3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5" name="Freeform 93"/>
                <p:cNvSpPr>
                  <a:spLocks/>
                </p:cNvSpPr>
                <p:nvPr/>
              </p:nvSpPr>
              <p:spPr bwMode="auto">
                <a:xfrm>
                  <a:off x="2957" y="2021"/>
                  <a:ext cx="498" cy="78"/>
                </a:xfrm>
                <a:custGeom>
                  <a:avLst/>
                  <a:gdLst>
                    <a:gd name="T0" fmla="*/ 0 w 498"/>
                    <a:gd name="T1" fmla="*/ 78 h 78"/>
                    <a:gd name="T2" fmla="*/ 498 w 498"/>
                    <a:gd name="T3" fmla="*/ 30 h 78"/>
                    <a:gd name="T4" fmla="*/ 396 w 498"/>
                    <a:gd name="T5" fmla="*/ 0 h 78"/>
                    <a:gd name="T6" fmla="*/ 498 w 498"/>
                    <a:gd name="T7" fmla="*/ 30 h 78"/>
                    <a:gd name="T8" fmla="*/ 402 w 498"/>
                    <a:gd name="T9" fmla="*/ 78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8"/>
                    <a:gd name="T16" fmla="*/ 0 h 78"/>
                    <a:gd name="T17" fmla="*/ 498 w 498"/>
                    <a:gd name="T18" fmla="*/ 78 h 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8" h="78">
                      <a:moveTo>
                        <a:pt x="0" y="78"/>
                      </a:moveTo>
                      <a:lnTo>
                        <a:pt x="498" y="30"/>
                      </a:lnTo>
                      <a:lnTo>
                        <a:pt x="396" y="0"/>
                      </a:lnTo>
                      <a:lnTo>
                        <a:pt x="498" y="30"/>
                      </a:lnTo>
                      <a:lnTo>
                        <a:pt x="40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6" name="Freeform 94"/>
                <p:cNvSpPr>
                  <a:spLocks/>
                </p:cNvSpPr>
                <p:nvPr/>
              </p:nvSpPr>
              <p:spPr bwMode="auto">
                <a:xfrm>
                  <a:off x="2399" y="2099"/>
                  <a:ext cx="558" cy="852"/>
                </a:xfrm>
                <a:custGeom>
                  <a:avLst/>
                  <a:gdLst>
                    <a:gd name="T0" fmla="*/ 558 w 558"/>
                    <a:gd name="T1" fmla="*/ 0 h 852"/>
                    <a:gd name="T2" fmla="*/ 0 w 558"/>
                    <a:gd name="T3" fmla="*/ 852 h 852"/>
                    <a:gd name="T4" fmla="*/ 180 w 558"/>
                    <a:gd name="T5" fmla="*/ 726 h 852"/>
                    <a:gd name="T6" fmla="*/ 0 w 558"/>
                    <a:gd name="T7" fmla="*/ 852 h 852"/>
                    <a:gd name="T8" fmla="*/ 42 w 558"/>
                    <a:gd name="T9" fmla="*/ 636 h 8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58"/>
                    <a:gd name="T16" fmla="*/ 0 h 852"/>
                    <a:gd name="T17" fmla="*/ 558 w 558"/>
                    <a:gd name="T18" fmla="*/ 852 h 8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58" h="852">
                      <a:moveTo>
                        <a:pt x="558" y="0"/>
                      </a:moveTo>
                      <a:lnTo>
                        <a:pt x="0" y="852"/>
                      </a:lnTo>
                      <a:lnTo>
                        <a:pt x="180" y="726"/>
                      </a:lnTo>
                      <a:lnTo>
                        <a:pt x="0" y="852"/>
                      </a:lnTo>
                      <a:lnTo>
                        <a:pt x="42" y="636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7" name="Freeform 95"/>
                <p:cNvSpPr>
                  <a:spLocks/>
                </p:cNvSpPr>
                <p:nvPr/>
              </p:nvSpPr>
              <p:spPr bwMode="auto">
                <a:xfrm>
                  <a:off x="2957" y="2057"/>
                  <a:ext cx="78" cy="42"/>
                </a:xfrm>
                <a:custGeom>
                  <a:avLst/>
                  <a:gdLst>
                    <a:gd name="T0" fmla="*/ 0 w 78"/>
                    <a:gd name="T1" fmla="*/ 42 h 42"/>
                    <a:gd name="T2" fmla="*/ 78 w 78"/>
                    <a:gd name="T3" fmla="*/ 0 h 42"/>
                    <a:gd name="T4" fmla="*/ 60 w 78"/>
                    <a:gd name="T5" fmla="*/ 6 h 42"/>
                    <a:gd name="T6" fmla="*/ 78 w 78"/>
                    <a:gd name="T7" fmla="*/ 0 h 42"/>
                    <a:gd name="T8" fmla="*/ 66 w 78"/>
                    <a:gd name="T9" fmla="*/ 18 h 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"/>
                    <a:gd name="T16" fmla="*/ 0 h 42"/>
                    <a:gd name="T17" fmla="*/ 78 w 78"/>
                    <a:gd name="T18" fmla="*/ 42 h 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" h="42">
                      <a:moveTo>
                        <a:pt x="0" y="42"/>
                      </a:moveTo>
                      <a:lnTo>
                        <a:pt x="78" y="0"/>
                      </a:lnTo>
                      <a:lnTo>
                        <a:pt x="60" y="6"/>
                      </a:lnTo>
                      <a:lnTo>
                        <a:pt x="78" y="0"/>
                      </a:lnTo>
                      <a:lnTo>
                        <a:pt x="66" y="1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8" name="Freeform 96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2" cy="132"/>
                </a:xfrm>
                <a:custGeom>
                  <a:avLst/>
                  <a:gdLst>
                    <a:gd name="T0" fmla="*/ 0 w 102"/>
                    <a:gd name="T1" fmla="*/ 0 h 132"/>
                    <a:gd name="T2" fmla="*/ 102 w 102"/>
                    <a:gd name="T3" fmla="*/ 132 h 132"/>
                    <a:gd name="T4" fmla="*/ 90 w 102"/>
                    <a:gd name="T5" fmla="*/ 96 h 132"/>
                    <a:gd name="T6" fmla="*/ 102 w 102"/>
                    <a:gd name="T7" fmla="*/ 132 h 132"/>
                    <a:gd name="T8" fmla="*/ 72 w 102"/>
                    <a:gd name="T9" fmla="*/ 114 h 1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2"/>
                    <a:gd name="T16" fmla="*/ 0 h 132"/>
                    <a:gd name="T17" fmla="*/ 102 w 102"/>
                    <a:gd name="T18" fmla="*/ 132 h 1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2" h="132">
                      <a:moveTo>
                        <a:pt x="0" y="0"/>
                      </a:moveTo>
                      <a:lnTo>
                        <a:pt x="102" y="132"/>
                      </a:lnTo>
                      <a:lnTo>
                        <a:pt x="90" y="96"/>
                      </a:lnTo>
                      <a:lnTo>
                        <a:pt x="102" y="132"/>
                      </a:lnTo>
                      <a:lnTo>
                        <a:pt x="72" y="114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49" name="Freeform 97"/>
                <p:cNvSpPr>
                  <a:spLocks/>
                </p:cNvSpPr>
                <p:nvPr/>
              </p:nvSpPr>
              <p:spPr bwMode="auto">
                <a:xfrm>
                  <a:off x="2951" y="2099"/>
                  <a:ext cx="12" cy="60"/>
                </a:xfrm>
                <a:custGeom>
                  <a:avLst/>
                  <a:gdLst>
                    <a:gd name="T0" fmla="*/ 6 w 12"/>
                    <a:gd name="T1" fmla="*/ 0 h 60"/>
                    <a:gd name="T2" fmla="*/ 6 w 12"/>
                    <a:gd name="T3" fmla="*/ 60 h 60"/>
                    <a:gd name="T4" fmla="*/ 12 w 12"/>
                    <a:gd name="T5" fmla="*/ 48 h 60"/>
                    <a:gd name="T6" fmla="*/ 6 w 12"/>
                    <a:gd name="T7" fmla="*/ 60 h 60"/>
                    <a:gd name="T8" fmla="*/ 0 w 12"/>
                    <a:gd name="T9" fmla="*/ 48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60"/>
                    <a:gd name="T17" fmla="*/ 12 w 12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60">
                      <a:moveTo>
                        <a:pt x="6" y="0"/>
                      </a:moveTo>
                      <a:lnTo>
                        <a:pt x="6" y="60"/>
                      </a:lnTo>
                      <a:lnTo>
                        <a:pt x="12" y="48"/>
                      </a:lnTo>
                      <a:lnTo>
                        <a:pt x="6" y="60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0" name="Freeform 98"/>
                <p:cNvSpPr>
                  <a:spLocks/>
                </p:cNvSpPr>
                <p:nvPr/>
              </p:nvSpPr>
              <p:spPr bwMode="auto">
                <a:xfrm>
                  <a:off x="2945" y="1811"/>
                  <a:ext cx="48" cy="288"/>
                </a:xfrm>
                <a:custGeom>
                  <a:avLst/>
                  <a:gdLst>
                    <a:gd name="T0" fmla="*/ 12 w 48"/>
                    <a:gd name="T1" fmla="*/ 288 h 288"/>
                    <a:gd name="T2" fmla="*/ 30 w 48"/>
                    <a:gd name="T3" fmla="*/ 0 h 288"/>
                    <a:gd name="T4" fmla="*/ 0 w 48"/>
                    <a:gd name="T5" fmla="*/ 54 h 288"/>
                    <a:gd name="T6" fmla="*/ 30 w 48"/>
                    <a:gd name="T7" fmla="*/ 0 h 288"/>
                    <a:gd name="T8" fmla="*/ 48 w 48"/>
                    <a:gd name="T9" fmla="*/ 6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288"/>
                    <a:gd name="T17" fmla="*/ 48 w 48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288">
                      <a:moveTo>
                        <a:pt x="12" y="288"/>
                      </a:moveTo>
                      <a:lnTo>
                        <a:pt x="30" y="0"/>
                      </a:lnTo>
                      <a:lnTo>
                        <a:pt x="0" y="54"/>
                      </a:lnTo>
                      <a:lnTo>
                        <a:pt x="30" y="0"/>
                      </a:lnTo>
                      <a:lnTo>
                        <a:pt x="48" y="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1" name="Freeform 99"/>
                <p:cNvSpPr>
                  <a:spLocks/>
                </p:cNvSpPr>
                <p:nvPr/>
              </p:nvSpPr>
              <p:spPr bwMode="auto">
                <a:xfrm>
                  <a:off x="2957" y="2099"/>
                  <a:ext cx="108" cy="240"/>
                </a:xfrm>
                <a:custGeom>
                  <a:avLst/>
                  <a:gdLst>
                    <a:gd name="T0" fmla="*/ 0 w 108"/>
                    <a:gd name="T1" fmla="*/ 0 h 240"/>
                    <a:gd name="T2" fmla="*/ 108 w 108"/>
                    <a:gd name="T3" fmla="*/ 240 h 240"/>
                    <a:gd name="T4" fmla="*/ 108 w 108"/>
                    <a:gd name="T5" fmla="*/ 186 h 240"/>
                    <a:gd name="T6" fmla="*/ 108 w 108"/>
                    <a:gd name="T7" fmla="*/ 240 h 240"/>
                    <a:gd name="T8" fmla="*/ 66 w 108"/>
                    <a:gd name="T9" fmla="*/ 19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40"/>
                    <a:gd name="T17" fmla="*/ 108 w 108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40">
                      <a:moveTo>
                        <a:pt x="0" y="0"/>
                      </a:moveTo>
                      <a:lnTo>
                        <a:pt x="108" y="240"/>
                      </a:lnTo>
                      <a:lnTo>
                        <a:pt x="108" y="186"/>
                      </a:lnTo>
                      <a:lnTo>
                        <a:pt x="108" y="240"/>
                      </a:lnTo>
                      <a:lnTo>
                        <a:pt x="66" y="19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2" name="Freeform 100"/>
                <p:cNvSpPr>
                  <a:spLocks/>
                </p:cNvSpPr>
                <p:nvPr/>
              </p:nvSpPr>
              <p:spPr bwMode="auto">
                <a:xfrm>
                  <a:off x="2765" y="1655"/>
                  <a:ext cx="192" cy="444"/>
                </a:xfrm>
                <a:custGeom>
                  <a:avLst/>
                  <a:gdLst>
                    <a:gd name="T0" fmla="*/ 192 w 192"/>
                    <a:gd name="T1" fmla="*/ 444 h 444"/>
                    <a:gd name="T2" fmla="*/ 0 w 192"/>
                    <a:gd name="T3" fmla="*/ 0 h 444"/>
                    <a:gd name="T4" fmla="*/ 6 w 192"/>
                    <a:gd name="T5" fmla="*/ 108 h 444"/>
                    <a:gd name="T6" fmla="*/ 0 w 192"/>
                    <a:gd name="T7" fmla="*/ 0 h 444"/>
                    <a:gd name="T8" fmla="*/ 72 w 192"/>
                    <a:gd name="T9" fmla="*/ 78 h 4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444"/>
                    <a:gd name="T17" fmla="*/ 192 w 192"/>
                    <a:gd name="T18" fmla="*/ 444 h 4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444">
                      <a:moveTo>
                        <a:pt x="192" y="444"/>
                      </a:moveTo>
                      <a:lnTo>
                        <a:pt x="0" y="0"/>
                      </a:lnTo>
                      <a:lnTo>
                        <a:pt x="6" y="108"/>
                      </a:lnTo>
                      <a:lnTo>
                        <a:pt x="0" y="0"/>
                      </a:lnTo>
                      <a:lnTo>
                        <a:pt x="72" y="78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3" name="Freeform 101"/>
                <p:cNvSpPr>
                  <a:spLocks/>
                </p:cNvSpPr>
                <p:nvPr/>
              </p:nvSpPr>
              <p:spPr bwMode="auto">
                <a:xfrm>
                  <a:off x="2315" y="2039"/>
                  <a:ext cx="642" cy="102"/>
                </a:xfrm>
                <a:custGeom>
                  <a:avLst/>
                  <a:gdLst>
                    <a:gd name="T0" fmla="*/ 642 w 642"/>
                    <a:gd name="T1" fmla="*/ 60 h 102"/>
                    <a:gd name="T2" fmla="*/ 0 w 642"/>
                    <a:gd name="T3" fmla="*/ 48 h 102"/>
                    <a:gd name="T4" fmla="*/ 132 w 642"/>
                    <a:gd name="T5" fmla="*/ 102 h 102"/>
                    <a:gd name="T6" fmla="*/ 0 w 642"/>
                    <a:gd name="T7" fmla="*/ 48 h 102"/>
                    <a:gd name="T8" fmla="*/ 132 w 642"/>
                    <a:gd name="T9" fmla="*/ 0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2"/>
                    <a:gd name="T16" fmla="*/ 0 h 102"/>
                    <a:gd name="T17" fmla="*/ 642 w 642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2" h="102">
                      <a:moveTo>
                        <a:pt x="642" y="60"/>
                      </a:moveTo>
                      <a:lnTo>
                        <a:pt x="0" y="48"/>
                      </a:lnTo>
                      <a:lnTo>
                        <a:pt x="132" y="102"/>
                      </a:lnTo>
                      <a:lnTo>
                        <a:pt x="0" y="48"/>
                      </a:lnTo>
                      <a:lnTo>
                        <a:pt x="13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4" name="Freeform 102"/>
                <p:cNvSpPr>
                  <a:spLocks/>
                </p:cNvSpPr>
                <p:nvPr/>
              </p:nvSpPr>
              <p:spPr bwMode="auto">
                <a:xfrm>
                  <a:off x="2939" y="2099"/>
                  <a:ext cx="30" cy="168"/>
                </a:xfrm>
                <a:custGeom>
                  <a:avLst/>
                  <a:gdLst>
                    <a:gd name="T0" fmla="*/ 18 w 30"/>
                    <a:gd name="T1" fmla="*/ 0 h 168"/>
                    <a:gd name="T2" fmla="*/ 12 w 30"/>
                    <a:gd name="T3" fmla="*/ 168 h 168"/>
                    <a:gd name="T4" fmla="*/ 30 w 30"/>
                    <a:gd name="T5" fmla="*/ 132 h 168"/>
                    <a:gd name="T6" fmla="*/ 12 w 30"/>
                    <a:gd name="T7" fmla="*/ 168 h 168"/>
                    <a:gd name="T8" fmla="*/ 0 w 30"/>
                    <a:gd name="T9" fmla="*/ 132 h 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68"/>
                    <a:gd name="T17" fmla="*/ 30 w 30"/>
                    <a:gd name="T18" fmla="*/ 168 h 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68">
                      <a:moveTo>
                        <a:pt x="18" y="0"/>
                      </a:moveTo>
                      <a:lnTo>
                        <a:pt x="12" y="168"/>
                      </a:lnTo>
                      <a:lnTo>
                        <a:pt x="30" y="132"/>
                      </a:lnTo>
                      <a:lnTo>
                        <a:pt x="12" y="168"/>
                      </a:lnTo>
                      <a:lnTo>
                        <a:pt x="0" y="13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5" name="Freeform 103"/>
                <p:cNvSpPr>
                  <a:spLocks/>
                </p:cNvSpPr>
                <p:nvPr/>
              </p:nvSpPr>
              <p:spPr bwMode="auto">
                <a:xfrm>
                  <a:off x="2603" y="2045"/>
                  <a:ext cx="354" cy="54"/>
                </a:xfrm>
                <a:custGeom>
                  <a:avLst/>
                  <a:gdLst>
                    <a:gd name="T0" fmla="*/ 354 w 354"/>
                    <a:gd name="T1" fmla="*/ 54 h 54"/>
                    <a:gd name="T2" fmla="*/ 0 w 354"/>
                    <a:gd name="T3" fmla="*/ 18 h 54"/>
                    <a:gd name="T4" fmla="*/ 66 w 354"/>
                    <a:gd name="T5" fmla="*/ 54 h 54"/>
                    <a:gd name="T6" fmla="*/ 0 w 354"/>
                    <a:gd name="T7" fmla="*/ 18 h 54"/>
                    <a:gd name="T8" fmla="*/ 72 w 354"/>
                    <a:gd name="T9" fmla="*/ 0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54"/>
                    <a:gd name="T17" fmla="*/ 354 w 354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54">
                      <a:moveTo>
                        <a:pt x="354" y="54"/>
                      </a:moveTo>
                      <a:lnTo>
                        <a:pt x="0" y="18"/>
                      </a:lnTo>
                      <a:lnTo>
                        <a:pt x="66" y="54"/>
                      </a:lnTo>
                      <a:lnTo>
                        <a:pt x="0" y="18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956" name="Freeform 104"/>
                <p:cNvSpPr>
                  <a:spLocks/>
                </p:cNvSpPr>
                <p:nvPr/>
              </p:nvSpPr>
              <p:spPr bwMode="auto">
                <a:xfrm>
                  <a:off x="2957" y="1553"/>
                  <a:ext cx="162" cy="546"/>
                </a:xfrm>
                <a:custGeom>
                  <a:avLst/>
                  <a:gdLst>
                    <a:gd name="T0" fmla="*/ 0 w 162"/>
                    <a:gd name="T1" fmla="*/ 546 h 546"/>
                    <a:gd name="T2" fmla="*/ 144 w 162"/>
                    <a:gd name="T3" fmla="*/ 0 h 546"/>
                    <a:gd name="T4" fmla="*/ 72 w 162"/>
                    <a:gd name="T5" fmla="*/ 96 h 546"/>
                    <a:gd name="T6" fmla="*/ 144 w 162"/>
                    <a:gd name="T7" fmla="*/ 0 h 546"/>
                    <a:gd name="T8" fmla="*/ 162 w 162"/>
                    <a:gd name="T9" fmla="*/ 120 h 5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2"/>
                    <a:gd name="T16" fmla="*/ 0 h 546"/>
                    <a:gd name="T17" fmla="*/ 162 w 162"/>
                    <a:gd name="T18" fmla="*/ 546 h 5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2" h="546">
                      <a:moveTo>
                        <a:pt x="0" y="546"/>
                      </a:moveTo>
                      <a:lnTo>
                        <a:pt x="144" y="0"/>
                      </a:lnTo>
                      <a:lnTo>
                        <a:pt x="72" y="96"/>
                      </a:lnTo>
                      <a:lnTo>
                        <a:pt x="144" y="0"/>
                      </a:lnTo>
                      <a:lnTo>
                        <a:pt x="162" y="12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2728" name="Freeform 105"/>
              <p:cNvSpPr>
                <a:spLocks/>
              </p:cNvSpPr>
              <p:nvPr/>
            </p:nvSpPr>
            <p:spPr bwMode="auto">
              <a:xfrm>
                <a:off x="2891" y="3314"/>
                <a:ext cx="85" cy="165"/>
              </a:xfrm>
              <a:custGeom>
                <a:avLst/>
                <a:gdLst>
                  <a:gd name="T0" fmla="*/ 18 w 144"/>
                  <a:gd name="T1" fmla="*/ 0 h 282"/>
                  <a:gd name="T2" fmla="*/ 0 w 144"/>
                  <a:gd name="T3" fmla="*/ 33 h 282"/>
                  <a:gd name="T4" fmla="*/ 6 w 144"/>
                  <a:gd name="T5" fmla="*/ 27 h 282"/>
                  <a:gd name="T6" fmla="*/ 0 w 144"/>
                  <a:gd name="T7" fmla="*/ 33 h 282"/>
                  <a:gd name="T8" fmla="*/ 1 w 144"/>
                  <a:gd name="T9" fmla="*/ 25 h 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282"/>
                  <a:gd name="T17" fmla="*/ 144 w 144"/>
                  <a:gd name="T18" fmla="*/ 282 h 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282">
                    <a:moveTo>
                      <a:pt x="144" y="0"/>
                    </a:moveTo>
                    <a:lnTo>
                      <a:pt x="0" y="282"/>
                    </a:lnTo>
                    <a:lnTo>
                      <a:pt x="54" y="234"/>
                    </a:lnTo>
                    <a:lnTo>
                      <a:pt x="0" y="282"/>
                    </a:lnTo>
                    <a:lnTo>
                      <a:pt x="6" y="21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29" name="Freeform 106"/>
              <p:cNvSpPr>
                <a:spLocks/>
              </p:cNvSpPr>
              <p:nvPr/>
            </p:nvSpPr>
            <p:spPr bwMode="auto">
              <a:xfrm>
                <a:off x="2965" y="3198"/>
                <a:ext cx="22" cy="116"/>
              </a:xfrm>
              <a:custGeom>
                <a:avLst/>
                <a:gdLst>
                  <a:gd name="T0" fmla="*/ 2 w 36"/>
                  <a:gd name="T1" fmla="*/ 23 h 198"/>
                  <a:gd name="T2" fmla="*/ 2 w 36"/>
                  <a:gd name="T3" fmla="*/ 0 h 198"/>
                  <a:gd name="T4" fmla="*/ 0 w 36"/>
                  <a:gd name="T5" fmla="*/ 4 h 198"/>
                  <a:gd name="T6" fmla="*/ 2 w 36"/>
                  <a:gd name="T7" fmla="*/ 0 h 198"/>
                  <a:gd name="T8" fmla="*/ 5 w 36"/>
                  <a:gd name="T9" fmla="*/ 4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98"/>
                  <a:gd name="T17" fmla="*/ 36 w 36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98">
                    <a:moveTo>
                      <a:pt x="18" y="198"/>
                    </a:moveTo>
                    <a:lnTo>
                      <a:pt x="18" y="0"/>
                    </a:lnTo>
                    <a:lnTo>
                      <a:pt x="0" y="36"/>
                    </a:lnTo>
                    <a:lnTo>
                      <a:pt x="18" y="0"/>
                    </a:lnTo>
                    <a:lnTo>
                      <a:pt x="36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0" name="Freeform 107"/>
              <p:cNvSpPr>
                <a:spLocks/>
              </p:cNvSpPr>
              <p:nvPr/>
            </p:nvSpPr>
            <p:spPr bwMode="auto">
              <a:xfrm>
                <a:off x="2694" y="3187"/>
                <a:ext cx="282" cy="127"/>
              </a:xfrm>
              <a:custGeom>
                <a:avLst/>
                <a:gdLst>
                  <a:gd name="T0" fmla="*/ 58 w 480"/>
                  <a:gd name="T1" fmla="*/ 26 h 216"/>
                  <a:gd name="T2" fmla="*/ 0 w 480"/>
                  <a:gd name="T3" fmla="*/ 0 h 216"/>
                  <a:gd name="T4" fmla="*/ 9 w 480"/>
                  <a:gd name="T5" fmla="*/ 9 h 216"/>
                  <a:gd name="T6" fmla="*/ 0 w 480"/>
                  <a:gd name="T7" fmla="*/ 0 h 216"/>
                  <a:gd name="T8" fmla="*/ 14 w 480"/>
                  <a:gd name="T9" fmla="*/ 0 h 2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0"/>
                  <a:gd name="T16" fmla="*/ 0 h 216"/>
                  <a:gd name="T17" fmla="*/ 480 w 480"/>
                  <a:gd name="T18" fmla="*/ 216 h 2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216">
                    <a:moveTo>
                      <a:pt x="480" y="216"/>
                    </a:moveTo>
                    <a:lnTo>
                      <a:pt x="0" y="0"/>
                    </a:lnTo>
                    <a:lnTo>
                      <a:pt x="78" y="78"/>
                    </a:lnTo>
                    <a:lnTo>
                      <a:pt x="0" y="0"/>
                    </a:lnTo>
                    <a:lnTo>
                      <a:pt x="114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1" name="Freeform 108"/>
              <p:cNvSpPr>
                <a:spLocks/>
              </p:cNvSpPr>
              <p:nvPr/>
            </p:nvSpPr>
            <p:spPr bwMode="auto">
              <a:xfrm>
                <a:off x="2976" y="3307"/>
                <a:ext cx="176" cy="28"/>
              </a:xfrm>
              <a:custGeom>
                <a:avLst/>
                <a:gdLst>
                  <a:gd name="T0" fmla="*/ 0 w 300"/>
                  <a:gd name="T1" fmla="*/ 1 h 48"/>
                  <a:gd name="T2" fmla="*/ 35 w 300"/>
                  <a:gd name="T3" fmla="*/ 4 h 48"/>
                  <a:gd name="T4" fmla="*/ 29 w 300"/>
                  <a:gd name="T5" fmla="*/ 0 h 48"/>
                  <a:gd name="T6" fmla="*/ 35 w 300"/>
                  <a:gd name="T7" fmla="*/ 4 h 48"/>
                  <a:gd name="T8" fmla="*/ 29 w 300"/>
                  <a:gd name="T9" fmla="*/ 5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48"/>
                  <a:gd name="T17" fmla="*/ 300 w 300"/>
                  <a:gd name="T18" fmla="*/ 48 h 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48">
                    <a:moveTo>
                      <a:pt x="0" y="12"/>
                    </a:moveTo>
                    <a:lnTo>
                      <a:pt x="300" y="30"/>
                    </a:lnTo>
                    <a:lnTo>
                      <a:pt x="240" y="0"/>
                    </a:lnTo>
                    <a:lnTo>
                      <a:pt x="300" y="30"/>
                    </a:lnTo>
                    <a:lnTo>
                      <a:pt x="240" y="4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2" name="Freeform 109"/>
              <p:cNvSpPr>
                <a:spLocks/>
              </p:cNvSpPr>
              <p:nvPr/>
            </p:nvSpPr>
            <p:spPr bwMode="auto">
              <a:xfrm>
                <a:off x="2965" y="3257"/>
                <a:ext cx="11" cy="57"/>
              </a:xfrm>
              <a:custGeom>
                <a:avLst/>
                <a:gdLst>
                  <a:gd name="T0" fmla="*/ 2 w 18"/>
                  <a:gd name="T1" fmla="*/ 12 h 96"/>
                  <a:gd name="T2" fmla="*/ 1 w 18"/>
                  <a:gd name="T3" fmla="*/ 0 h 96"/>
                  <a:gd name="T4" fmla="*/ 0 w 18"/>
                  <a:gd name="T5" fmla="*/ 2 h 96"/>
                  <a:gd name="T6" fmla="*/ 1 w 18"/>
                  <a:gd name="T7" fmla="*/ 0 h 96"/>
                  <a:gd name="T8" fmla="*/ 2 w 18"/>
                  <a:gd name="T9" fmla="*/ 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96"/>
                  <a:gd name="T17" fmla="*/ 18 w 18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96">
                    <a:moveTo>
                      <a:pt x="18" y="96"/>
                    </a:moveTo>
                    <a:lnTo>
                      <a:pt x="6" y="0"/>
                    </a:lnTo>
                    <a:lnTo>
                      <a:pt x="0" y="18"/>
                    </a:lnTo>
                    <a:lnTo>
                      <a:pt x="6" y="0"/>
                    </a:lnTo>
                    <a:lnTo>
                      <a:pt x="18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3" name="Freeform 110"/>
              <p:cNvSpPr>
                <a:spLocks/>
              </p:cNvSpPr>
              <p:nvPr/>
            </p:nvSpPr>
            <p:spPr bwMode="auto">
              <a:xfrm>
                <a:off x="2856" y="3310"/>
                <a:ext cx="120" cy="18"/>
              </a:xfrm>
              <a:custGeom>
                <a:avLst/>
                <a:gdLst>
                  <a:gd name="T0" fmla="*/ 25 w 204"/>
                  <a:gd name="T1" fmla="*/ 1 h 30"/>
                  <a:gd name="T2" fmla="*/ 0 w 204"/>
                  <a:gd name="T3" fmla="*/ 2 h 30"/>
                  <a:gd name="T4" fmla="*/ 5 w 204"/>
                  <a:gd name="T5" fmla="*/ 4 h 30"/>
                  <a:gd name="T6" fmla="*/ 0 w 204"/>
                  <a:gd name="T7" fmla="*/ 2 h 30"/>
                  <a:gd name="T8" fmla="*/ 5 w 204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30"/>
                  <a:gd name="T17" fmla="*/ 204 w 204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30">
                    <a:moveTo>
                      <a:pt x="204" y="6"/>
                    </a:moveTo>
                    <a:lnTo>
                      <a:pt x="0" y="18"/>
                    </a:lnTo>
                    <a:lnTo>
                      <a:pt x="42" y="30"/>
                    </a:lnTo>
                    <a:lnTo>
                      <a:pt x="0" y="18"/>
                    </a:lnTo>
                    <a:lnTo>
                      <a:pt x="42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4" name="Freeform 111"/>
              <p:cNvSpPr>
                <a:spLocks/>
              </p:cNvSpPr>
              <p:nvPr/>
            </p:nvSpPr>
            <p:spPr bwMode="auto">
              <a:xfrm>
                <a:off x="2976" y="3314"/>
                <a:ext cx="138" cy="56"/>
              </a:xfrm>
              <a:custGeom>
                <a:avLst/>
                <a:gdLst>
                  <a:gd name="T0" fmla="*/ 0 w 234"/>
                  <a:gd name="T1" fmla="*/ 0 h 96"/>
                  <a:gd name="T2" fmla="*/ 28 w 234"/>
                  <a:gd name="T3" fmla="*/ 11 h 96"/>
                  <a:gd name="T4" fmla="*/ 24 w 234"/>
                  <a:gd name="T5" fmla="*/ 6 h 96"/>
                  <a:gd name="T6" fmla="*/ 28 w 234"/>
                  <a:gd name="T7" fmla="*/ 11 h 96"/>
                  <a:gd name="T8" fmla="*/ 22 w 234"/>
                  <a:gd name="T9" fmla="*/ 1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"/>
                  <a:gd name="T16" fmla="*/ 0 h 96"/>
                  <a:gd name="T17" fmla="*/ 234 w 23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" h="96">
                    <a:moveTo>
                      <a:pt x="0" y="0"/>
                    </a:moveTo>
                    <a:lnTo>
                      <a:pt x="234" y="96"/>
                    </a:lnTo>
                    <a:lnTo>
                      <a:pt x="198" y="54"/>
                    </a:lnTo>
                    <a:lnTo>
                      <a:pt x="234" y="96"/>
                    </a:lnTo>
                    <a:lnTo>
                      <a:pt x="180" y="9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5" name="Freeform 112"/>
              <p:cNvSpPr>
                <a:spLocks/>
              </p:cNvSpPr>
              <p:nvPr/>
            </p:nvSpPr>
            <p:spPr bwMode="auto">
              <a:xfrm>
                <a:off x="2775" y="3050"/>
                <a:ext cx="201" cy="264"/>
              </a:xfrm>
              <a:custGeom>
                <a:avLst/>
                <a:gdLst>
                  <a:gd name="T0" fmla="*/ 41 w 342"/>
                  <a:gd name="T1" fmla="*/ 53 h 450"/>
                  <a:gd name="T2" fmla="*/ 0 w 342"/>
                  <a:gd name="T3" fmla="*/ 0 h 450"/>
                  <a:gd name="T4" fmla="*/ 4 w 342"/>
                  <a:gd name="T5" fmla="*/ 13 h 450"/>
                  <a:gd name="T6" fmla="*/ 0 w 342"/>
                  <a:gd name="T7" fmla="*/ 0 h 450"/>
                  <a:gd name="T8" fmla="*/ 12 w 342"/>
                  <a:gd name="T9" fmla="*/ 7 h 4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2"/>
                  <a:gd name="T16" fmla="*/ 0 h 450"/>
                  <a:gd name="T17" fmla="*/ 342 w 342"/>
                  <a:gd name="T18" fmla="*/ 450 h 4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2" h="450">
                    <a:moveTo>
                      <a:pt x="342" y="450"/>
                    </a:moveTo>
                    <a:lnTo>
                      <a:pt x="0" y="0"/>
                    </a:lnTo>
                    <a:lnTo>
                      <a:pt x="30" y="114"/>
                    </a:lnTo>
                    <a:lnTo>
                      <a:pt x="0" y="0"/>
                    </a:lnTo>
                    <a:lnTo>
                      <a:pt x="102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6" name="Freeform 113"/>
              <p:cNvSpPr>
                <a:spLocks/>
              </p:cNvSpPr>
              <p:nvPr/>
            </p:nvSpPr>
            <p:spPr bwMode="auto">
              <a:xfrm>
                <a:off x="2976" y="3110"/>
                <a:ext cx="74" cy="204"/>
              </a:xfrm>
              <a:custGeom>
                <a:avLst/>
                <a:gdLst>
                  <a:gd name="T0" fmla="*/ 0 w 126"/>
                  <a:gd name="T1" fmla="*/ 41 h 348"/>
                  <a:gd name="T2" fmla="*/ 15 w 126"/>
                  <a:gd name="T3" fmla="*/ 0 h 348"/>
                  <a:gd name="T4" fmla="*/ 9 w 126"/>
                  <a:gd name="T5" fmla="*/ 7 h 348"/>
                  <a:gd name="T6" fmla="*/ 15 w 126"/>
                  <a:gd name="T7" fmla="*/ 0 h 348"/>
                  <a:gd name="T8" fmla="*/ 15 w 126"/>
                  <a:gd name="T9" fmla="*/ 9 h 3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348"/>
                  <a:gd name="T17" fmla="*/ 126 w 126"/>
                  <a:gd name="T18" fmla="*/ 348 h 3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348">
                    <a:moveTo>
                      <a:pt x="0" y="348"/>
                    </a:moveTo>
                    <a:lnTo>
                      <a:pt x="126" y="0"/>
                    </a:lnTo>
                    <a:lnTo>
                      <a:pt x="72" y="60"/>
                    </a:lnTo>
                    <a:lnTo>
                      <a:pt x="126" y="0"/>
                    </a:lnTo>
                    <a:lnTo>
                      <a:pt x="126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7" name="Freeform 114"/>
              <p:cNvSpPr>
                <a:spLocks/>
              </p:cNvSpPr>
              <p:nvPr/>
            </p:nvSpPr>
            <p:spPr bwMode="auto">
              <a:xfrm>
                <a:off x="2976" y="3314"/>
                <a:ext cx="102" cy="162"/>
              </a:xfrm>
              <a:custGeom>
                <a:avLst/>
                <a:gdLst>
                  <a:gd name="T0" fmla="*/ 0 w 174"/>
                  <a:gd name="T1" fmla="*/ 0 h 276"/>
                  <a:gd name="T2" fmla="*/ 21 w 174"/>
                  <a:gd name="T3" fmla="*/ 33 h 276"/>
                  <a:gd name="T4" fmla="*/ 19 w 174"/>
                  <a:gd name="T5" fmla="*/ 25 h 276"/>
                  <a:gd name="T6" fmla="*/ 21 w 174"/>
                  <a:gd name="T7" fmla="*/ 33 h 276"/>
                  <a:gd name="T8" fmla="*/ 14 w 174"/>
                  <a:gd name="T9" fmla="*/ 28 h 2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276"/>
                  <a:gd name="T17" fmla="*/ 174 w 174"/>
                  <a:gd name="T18" fmla="*/ 276 h 2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276">
                    <a:moveTo>
                      <a:pt x="0" y="0"/>
                    </a:moveTo>
                    <a:lnTo>
                      <a:pt x="174" y="276"/>
                    </a:lnTo>
                    <a:lnTo>
                      <a:pt x="162" y="210"/>
                    </a:lnTo>
                    <a:lnTo>
                      <a:pt x="174" y="276"/>
                    </a:lnTo>
                    <a:lnTo>
                      <a:pt x="120" y="23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8" name="Freeform 115"/>
              <p:cNvSpPr>
                <a:spLocks/>
              </p:cNvSpPr>
              <p:nvPr/>
            </p:nvSpPr>
            <p:spPr bwMode="auto">
              <a:xfrm>
                <a:off x="2976" y="3293"/>
                <a:ext cx="307" cy="45"/>
              </a:xfrm>
              <a:custGeom>
                <a:avLst/>
                <a:gdLst>
                  <a:gd name="T0" fmla="*/ 0 w 522"/>
                  <a:gd name="T1" fmla="*/ 4 h 78"/>
                  <a:gd name="T2" fmla="*/ 62 w 522"/>
                  <a:gd name="T3" fmla="*/ 5 h 78"/>
                  <a:gd name="T4" fmla="*/ 50 w 522"/>
                  <a:gd name="T5" fmla="*/ 0 h 78"/>
                  <a:gd name="T6" fmla="*/ 62 w 522"/>
                  <a:gd name="T7" fmla="*/ 5 h 78"/>
                  <a:gd name="T8" fmla="*/ 49 w 522"/>
                  <a:gd name="T9" fmla="*/ 9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2"/>
                  <a:gd name="T16" fmla="*/ 0 h 78"/>
                  <a:gd name="T17" fmla="*/ 522 w 522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2" h="78">
                    <a:moveTo>
                      <a:pt x="0" y="36"/>
                    </a:moveTo>
                    <a:lnTo>
                      <a:pt x="522" y="42"/>
                    </a:lnTo>
                    <a:lnTo>
                      <a:pt x="420" y="0"/>
                    </a:lnTo>
                    <a:lnTo>
                      <a:pt x="522" y="42"/>
                    </a:lnTo>
                    <a:lnTo>
                      <a:pt x="414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39" name="Freeform 116"/>
              <p:cNvSpPr>
                <a:spLocks/>
              </p:cNvSpPr>
              <p:nvPr/>
            </p:nvSpPr>
            <p:spPr bwMode="auto">
              <a:xfrm>
                <a:off x="2838" y="3314"/>
                <a:ext cx="138" cy="148"/>
              </a:xfrm>
              <a:custGeom>
                <a:avLst/>
                <a:gdLst>
                  <a:gd name="T0" fmla="*/ 28 w 234"/>
                  <a:gd name="T1" fmla="*/ 0 h 252"/>
                  <a:gd name="T2" fmla="*/ 0 w 234"/>
                  <a:gd name="T3" fmla="*/ 30 h 252"/>
                  <a:gd name="T4" fmla="*/ 8 w 234"/>
                  <a:gd name="T5" fmla="*/ 26 h 252"/>
                  <a:gd name="T6" fmla="*/ 0 w 234"/>
                  <a:gd name="T7" fmla="*/ 30 h 252"/>
                  <a:gd name="T8" fmla="*/ 3 w 234"/>
                  <a:gd name="T9" fmla="*/ 22 h 2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"/>
                  <a:gd name="T16" fmla="*/ 0 h 252"/>
                  <a:gd name="T17" fmla="*/ 234 w 234"/>
                  <a:gd name="T18" fmla="*/ 252 h 2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" h="252">
                    <a:moveTo>
                      <a:pt x="234" y="0"/>
                    </a:moveTo>
                    <a:lnTo>
                      <a:pt x="0" y="252"/>
                    </a:lnTo>
                    <a:lnTo>
                      <a:pt x="66" y="222"/>
                    </a:lnTo>
                    <a:lnTo>
                      <a:pt x="0" y="252"/>
                    </a:lnTo>
                    <a:lnTo>
                      <a:pt x="24" y="18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0" name="Freeform 117"/>
              <p:cNvSpPr>
                <a:spLocks/>
              </p:cNvSpPr>
              <p:nvPr/>
            </p:nvSpPr>
            <p:spPr bwMode="auto">
              <a:xfrm>
                <a:off x="2955" y="3198"/>
                <a:ext cx="21" cy="116"/>
              </a:xfrm>
              <a:custGeom>
                <a:avLst/>
                <a:gdLst>
                  <a:gd name="T0" fmla="*/ 4 w 36"/>
                  <a:gd name="T1" fmla="*/ 23 h 198"/>
                  <a:gd name="T2" fmla="*/ 1 w 36"/>
                  <a:gd name="T3" fmla="*/ 0 h 198"/>
                  <a:gd name="T4" fmla="*/ 0 w 36"/>
                  <a:gd name="T5" fmla="*/ 5 h 198"/>
                  <a:gd name="T6" fmla="*/ 1 w 36"/>
                  <a:gd name="T7" fmla="*/ 0 h 198"/>
                  <a:gd name="T8" fmla="*/ 3 w 36"/>
                  <a:gd name="T9" fmla="*/ 4 h 1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98"/>
                  <a:gd name="T17" fmla="*/ 36 w 36"/>
                  <a:gd name="T18" fmla="*/ 198 h 1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98">
                    <a:moveTo>
                      <a:pt x="36" y="198"/>
                    </a:moveTo>
                    <a:lnTo>
                      <a:pt x="6" y="0"/>
                    </a:lnTo>
                    <a:lnTo>
                      <a:pt x="0" y="42"/>
                    </a:lnTo>
                    <a:lnTo>
                      <a:pt x="6" y="0"/>
                    </a:lnTo>
                    <a:lnTo>
                      <a:pt x="30" y="3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1" name="Freeform 118"/>
              <p:cNvSpPr>
                <a:spLocks/>
              </p:cNvSpPr>
              <p:nvPr/>
            </p:nvSpPr>
            <p:spPr bwMode="auto">
              <a:xfrm>
                <a:off x="2976" y="3314"/>
                <a:ext cx="71" cy="109"/>
              </a:xfrm>
              <a:custGeom>
                <a:avLst/>
                <a:gdLst>
                  <a:gd name="T0" fmla="*/ 0 w 120"/>
                  <a:gd name="T1" fmla="*/ 0 h 186"/>
                  <a:gd name="T2" fmla="*/ 15 w 120"/>
                  <a:gd name="T3" fmla="*/ 22 h 186"/>
                  <a:gd name="T4" fmla="*/ 13 w 120"/>
                  <a:gd name="T5" fmla="*/ 16 h 186"/>
                  <a:gd name="T6" fmla="*/ 15 w 120"/>
                  <a:gd name="T7" fmla="*/ 22 h 186"/>
                  <a:gd name="T8" fmla="*/ 9 w 120"/>
                  <a:gd name="T9" fmla="*/ 18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186"/>
                  <a:gd name="T17" fmla="*/ 120 w 120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186">
                    <a:moveTo>
                      <a:pt x="0" y="0"/>
                    </a:moveTo>
                    <a:lnTo>
                      <a:pt x="120" y="186"/>
                    </a:lnTo>
                    <a:lnTo>
                      <a:pt x="108" y="138"/>
                    </a:lnTo>
                    <a:lnTo>
                      <a:pt x="120" y="186"/>
                    </a:lnTo>
                    <a:lnTo>
                      <a:pt x="78" y="15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2" name="Freeform 119"/>
              <p:cNvSpPr>
                <a:spLocks/>
              </p:cNvSpPr>
              <p:nvPr/>
            </p:nvSpPr>
            <p:spPr bwMode="auto">
              <a:xfrm>
                <a:off x="2902" y="3110"/>
                <a:ext cx="74" cy="204"/>
              </a:xfrm>
              <a:custGeom>
                <a:avLst/>
                <a:gdLst>
                  <a:gd name="T0" fmla="*/ 15 w 126"/>
                  <a:gd name="T1" fmla="*/ 41 h 348"/>
                  <a:gd name="T2" fmla="*/ 0 w 126"/>
                  <a:gd name="T3" fmla="*/ 0 h 348"/>
                  <a:gd name="T4" fmla="*/ 0 w 126"/>
                  <a:gd name="T5" fmla="*/ 9 h 348"/>
                  <a:gd name="T6" fmla="*/ 0 w 126"/>
                  <a:gd name="T7" fmla="*/ 0 h 348"/>
                  <a:gd name="T8" fmla="*/ 6 w 126"/>
                  <a:gd name="T9" fmla="*/ 7 h 3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348"/>
                  <a:gd name="T17" fmla="*/ 126 w 126"/>
                  <a:gd name="T18" fmla="*/ 348 h 3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348">
                    <a:moveTo>
                      <a:pt x="126" y="348"/>
                    </a:moveTo>
                    <a:lnTo>
                      <a:pt x="0" y="0"/>
                    </a:lnTo>
                    <a:lnTo>
                      <a:pt x="0" y="78"/>
                    </a:lnTo>
                    <a:lnTo>
                      <a:pt x="0" y="0"/>
                    </a:lnTo>
                    <a:lnTo>
                      <a:pt x="54" y="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3" name="Freeform 120"/>
              <p:cNvSpPr>
                <a:spLocks/>
              </p:cNvSpPr>
              <p:nvPr/>
            </p:nvSpPr>
            <p:spPr bwMode="auto">
              <a:xfrm>
                <a:off x="2849" y="3314"/>
                <a:ext cx="127" cy="60"/>
              </a:xfrm>
              <a:custGeom>
                <a:avLst/>
                <a:gdLst>
                  <a:gd name="T0" fmla="*/ 26 w 216"/>
                  <a:gd name="T1" fmla="*/ 0 h 102"/>
                  <a:gd name="T2" fmla="*/ 0 w 216"/>
                  <a:gd name="T3" fmla="*/ 12 h 102"/>
                  <a:gd name="T4" fmla="*/ 6 w 216"/>
                  <a:gd name="T5" fmla="*/ 12 h 102"/>
                  <a:gd name="T6" fmla="*/ 0 w 216"/>
                  <a:gd name="T7" fmla="*/ 12 h 102"/>
                  <a:gd name="T8" fmla="*/ 4 w 216"/>
                  <a:gd name="T9" fmla="*/ 8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"/>
                  <a:gd name="T16" fmla="*/ 0 h 102"/>
                  <a:gd name="T17" fmla="*/ 216 w 216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" h="102">
                    <a:moveTo>
                      <a:pt x="216" y="0"/>
                    </a:moveTo>
                    <a:lnTo>
                      <a:pt x="0" y="102"/>
                    </a:lnTo>
                    <a:lnTo>
                      <a:pt x="54" y="102"/>
                    </a:lnTo>
                    <a:lnTo>
                      <a:pt x="0" y="102"/>
                    </a:lnTo>
                    <a:lnTo>
                      <a:pt x="36" y="6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4" name="Freeform 121"/>
              <p:cNvSpPr>
                <a:spLocks/>
              </p:cNvSpPr>
              <p:nvPr/>
            </p:nvSpPr>
            <p:spPr bwMode="auto">
              <a:xfrm>
                <a:off x="2976" y="3314"/>
                <a:ext cx="328" cy="292"/>
              </a:xfrm>
              <a:custGeom>
                <a:avLst/>
                <a:gdLst>
                  <a:gd name="T0" fmla="*/ 0 w 558"/>
                  <a:gd name="T1" fmla="*/ 0 h 498"/>
                  <a:gd name="T2" fmla="*/ 66 w 558"/>
                  <a:gd name="T3" fmla="*/ 59 h 498"/>
                  <a:gd name="T4" fmla="*/ 58 w 558"/>
                  <a:gd name="T5" fmla="*/ 42 h 498"/>
                  <a:gd name="T6" fmla="*/ 66 w 558"/>
                  <a:gd name="T7" fmla="*/ 59 h 498"/>
                  <a:gd name="T8" fmla="*/ 49 w 558"/>
                  <a:gd name="T9" fmla="*/ 52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8"/>
                  <a:gd name="T16" fmla="*/ 0 h 498"/>
                  <a:gd name="T17" fmla="*/ 558 w 558"/>
                  <a:gd name="T18" fmla="*/ 498 h 4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8" h="498">
                    <a:moveTo>
                      <a:pt x="0" y="0"/>
                    </a:moveTo>
                    <a:lnTo>
                      <a:pt x="558" y="498"/>
                    </a:lnTo>
                    <a:lnTo>
                      <a:pt x="486" y="354"/>
                    </a:lnTo>
                    <a:lnTo>
                      <a:pt x="558" y="498"/>
                    </a:lnTo>
                    <a:lnTo>
                      <a:pt x="408" y="44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5" name="Freeform 122"/>
              <p:cNvSpPr>
                <a:spLocks/>
              </p:cNvSpPr>
              <p:nvPr/>
            </p:nvSpPr>
            <p:spPr bwMode="auto">
              <a:xfrm>
                <a:off x="2976" y="3314"/>
                <a:ext cx="49" cy="119"/>
              </a:xfrm>
              <a:custGeom>
                <a:avLst/>
                <a:gdLst>
                  <a:gd name="T0" fmla="*/ 0 w 84"/>
                  <a:gd name="T1" fmla="*/ 0 h 204"/>
                  <a:gd name="T2" fmla="*/ 10 w 84"/>
                  <a:gd name="T3" fmla="*/ 23 h 204"/>
                  <a:gd name="T4" fmla="*/ 10 w 84"/>
                  <a:gd name="T5" fmla="*/ 18 h 204"/>
                  <a:gd name="T6" fmla="*/ 10 w 84"/>
                  <a:gd name="T7" fmla="*/ 23 h 204"/>
                  <a:gd name="T8" fmla="*/ 6 w 84"/>
                  <a:gd name="T9" fmla="*/ 19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204"/>
                  <a:gd name="T17" fmla="*/ 84 w 84"/>
                  <a:gd name="T18" fmla="*/ 204 h 2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204">
                    <a:moveTo>
                      <a:pt x="0" y="0"/>
                    </a:moveTo>
                    <a:lnTo>
                      <a:pt x="84" y="204"/>
                    </a:lnTo>
                    <a:lnTo>
                      <a:pt x="84" y="156"/>
                    </a:lnTo>
                    <a:lnTo>
                      <a:pt x="84" y="204"/>
                    </a:lnTo>
                    <a:lnTo>
                      <a:pt x="54" y="16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6" name="Freeform 123"/>
              <p:cNvSpPr>
                <a:spLocks/>
              </p:cNvSpPr>
              <p:nvPr/>
            </p:nvSpPr>
            <p:spPr bwMode="auto">
              <a:xfrm>
                <a:off x="2976" y="3078"/>
                <a:ext cx="49" cy="236"/>
              </a:xfrm>
              <a:custGeom>
                <a:avLst/>
                <a:gdLst>
                  <a:gd name="T0" fmla="*/ 0 w 84"/>
                  <a:gd name="T1" fmla="*/ 48 h 402"/>
                  <a:gd name="T2" fmla="*/ 7 w 84"/>
                  <a:gd name="T3" fmla="*/ 0 h 402"/>
                  <a:gd name="T4" fmla="*/ 2 w 84"/>
                  <a:gd name="T5" fmla="*/ 9 h 402"/>
                  <a:gd name="T6" fmla="*/ 7 w 84"/>
                  <a:gd name="T7" fmla="*/ 0 h 402"/>
                  <a:gd name="T8" fmla="*/ 10 w 84"/>
                  <a:gd name="T9" fmla="*/ 1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402"/>
                  <a:gd name="T17" fmla="*/ 84 w 84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402">
                    <a:moveTo>
                      <a:pt x="0" y="402"/>
                    </a:moveTo>
                    <a:lnTo>
                      <a:pt x="60" y="0"/>
                    </a:lnTo>
                    <a:lnTo>
                      <a:pt x="18" y="72"/>
                    </a:lnTo>
                    <a:lnTo>
                      <a:pt x="60" y="0"/>
                    </a:lnTo>
                    <a:lnTo>
                      <a:pt x="84" y="8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7" name="Freeform 124"/>
              <p:cNvSpPr>
                <a:spLocks/>
              </p:cNvSpPr>
              <p:nvPr/>
            </p:nvSpPr>
            <p:spPr bwMode="auto">
              <a:xfrm>
                <a:off x="2976" y="3081"/>
                <a:ext cx="85" cy="233"/>
              </a:xfrm>
              <a:custGeom>
                <a:avLst/>
                <a:gdLst>
                  <a:gd name="T0" fmla="*/ 0 w 144"/>
                  <a:gd name="T1" fmla="*/ 48 h 396"/>
                  <a:gd name="T2" fmla="*/ 18 w 144"/>
                  <a:gd name="T3" fmla="*/ 0 h 396"/>
                  <a:gd name="T4" fmla="*/ 11 w 144"/>
                  <a:gd name="T5" fmla="*/ 8 h 396"/>
                  <a:gd name="T6" fmla="*/ 18 w 144"/>
                  <a:gd name="T7" fmla="*/ 0 h 396"/>
                  <a:gd name="T8" fmla="*/ 18 w 144"/>
                  <a:gd name="T9" fmla="*/ 11 h 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396"/>
                  <a:gd name="T17" fmla="*/ 144 w 144"/>
                  <a:gd name="T18" fmla="*/ 396 h 3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396">
                    <a:moveTo>
                      <a:pt x="0" y="396"/>
                    </a:moveTo>
                    <a:lnTo>
                      <a:pt x="144" y="0"/>
                    </a:lnTo>
                    <a:lnTo>
                      <a:pt x="84" y="66"/>
                    </a:lnTo>
                    <a:lnTo>
                      <a:pt x="144" y="0"/>
                    </a:lnTo>
                    <a:lnTo>
                      <a:pt x="144" y="9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8" name="Freeform 125"/>
              <p:cNvSpPr>
                <a:spLocks/>
              </p:cNvSpPr>
              <p:nvPr/>
            </p:nvSpPr>
            <p:spPr bwMode="auto">
              <a:xfrm>
                <a:off x="2803" y="3095"/>
                <a:ext cx="173" cy="219"/>
              </a:xfrm>
              <a:custGeom>
                <a:avLst/>
                <a:gdLst>
                  <a:gd name="T0" fmla="*/ 35 w 294"/>
                  <a:gd name="T1" fmla="*/ 45 h 372"/>
                  <a:gd name="T2" fmla="*/ 0 w 294"/>
                  <a:gd name="T3" fmla="*/ 0 h 372"/>
                  <a:gd name="T4" fmla="*/ 4 w 294"/>
                  <a:gd name="T5" fmla="*/ 12 h 372"/>
                  <a:gd name="T6" fmla="*/ 0 w 294"/>
                  <a:gd name="T7" fmla="*/ 0 h 372"/>
                  <a:gd name="T8" fmla="*/ 11 w 294"/>
                  <a:gd name="T9" fmla="*/ 6 h 3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4"/>
                  <a:gd name="T16" fmla="*/ 0 h 372"/>
                  <a:gd name="T17" fmla="*/ 294 w 294"/>
                  <a:gd name="T18" fmla="*/ 372 h 3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4" h="372">
                    <a:moveTo>
                      <a:pt x="294" y="372"/>
                    </a:moveTo>
                    <a:lnTo>
                      <a:pt x="0" y="0"/>
                    </a:lnTo>
                    <a:lnTo>
                      <a:pt x="30" y="102"/>
                    </a:lnTo>
                    <a:lnTo>
                      <a:pt x="0" y="0"/>
                    </a:lnTo>
                    <a:lnTo>
                      <a:pt x="90" y="5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49" name="Freeform 126"/>
              <p:cNvSpPr>
                <a:spLocks/>
              </p:cNvSpPr>
              <p:nvPr/>
            </p:nvSpPr>
            <p:spPr bwMode="auto">
              <a:xfrm>
                <a:off x="2902" y="3314"/>
                <a:ext cx="74" cy="105"/>
              </a:xfrm>
              <a:custGeom>
                <a:avLst/>
                <a:gdLst>
                  <a:gd name="T0" fmla="*/ 15 w 126"/>
                  <a:gd name="T1" fmla="*/ 0 h 180"/>
                  <a:gd name="T2" fmla="*/ 0 w 126"/>
                  <a:gd name="T3" fmla="*/ 21 h 180"/>
                  <a:gd name="T4" fmla="*/ 5 w 126"/>
                  <a:gd name="T5" fmla="*/ 18 h 180"/>
                  <a:gd name="T6" fmla="*/ 0 w 126"/>
                  <a:gd name="T7" fmla="*/ 21 h 180"/>
                  <a:gd name="T8" fmla="*/ 1 w 126"/>
                  <a:gd name="T9" fmla="*/ 16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80"/>
                  <a:gd name="T17" fmla="*/ 126 w 126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80">
                    <a:moveTo>
                      <a:pt x="126" y="0"/>
                    </a:moveTo>
                    <a:lnTo>
                      <a:pt x="0" y="180"/>
                    </a:lnTo>
                    <a:lnTo>
                      <a:pt x="42" y="156"/>
                    </a:lnTo>
                    <a:lnTo>
                      <a:pt x="0" y="180"/>
                    </a:lnTo>
                    <a:lnTo>
                      <a:pt x="12" y="13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0" name="Freeform 127"/>
              <p:cNvSpPr>
                <a:spLocks/>
              </p:cNvSpPr>
              <p:nvPr/>
            </p:nvSpPr>
            <p:spPr bwMode="auto">
              <a:xfrm>
                <a:off x="2976" y="3314"/>
                <a:ext cx="332" cy="172"/>
              </a:xfrm>
              <a:custGeom>
                <a:avLst/>
                <a:gdLst>
                  <a:gd name="T0" fmla="*/ 0 w 564"/>
                  <a:gd name="T1" fmla="*/ 0 h 294"/>
                  <a:gd name="T2" fmla="*/ 68 w 564"/>
                  <a:gd name="T3" fmla="*/ 35 h 294"/>
                  <a:gd name="T4" fmla="*/ 57 w 564"/>
                  <a:gd name="T5" fmla="*/ 22 h 294"/>
                  <a:gd name="T6" fmla="*/ 68 w 564"/>
                  <a:gd name="T7" fmla="*/ 35 h 294"/>
                  <a:gd name="T8" fmla="*/ 51 w 564"/>
                  <a:gd name="T9" fmla="*/ 32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4"/>
                  <a:gd name="T16" fmla="*/ 0 h 294"/>
                  <a:gd name="T17" fmla="*/ 564 w 564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4" h="294">
                    <a:moveTo>
                      <a:pt x="0" y="0"/>
                    </a:moveTo>
                    <a:lnTo>
                      <a:pt x="564" y="294"/>
                    </a:lnTo>
                    <a:lnTo>
                      <a:pt x="474" y="186"/>
                    </a:lnTo>
                    <a:lnTo>
                      <a:pt x="564" y="294"/>
                    </a:lnTo>
                    <a:lnTo>
                      <a:pt x="426" y="276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1" name="Freeform 128"/>
              <p:cNvSpPr>
                <a:spLocks/>
              </p:cNvSpPr>
              <p:nvPr/>
            </p:nvSpPr>
            <p:spPr bwMode="auto">
              <a:xfrm>
                <a:off x="2905" y="3293"/>
                <a:ext cx="71" cy="21"/>
              </a:xfrm>
              <a:custGeom>
                <a:avLst/>
                <a:gdLst>
                  <a:gd name="T0" fmla="*/ 15 w 120"/>
                  <a:gd name="T1" fmla="*/ 4 h 36"/>
                  <a:gd name="T2" fmla="*/ 0 w 120"/>
                  <a:gd name="T3" fmla="*/ 1 h 36"/>
                  <a:gd name="T4" fmla="*/ 2 w 120"/>
                  <a:gd name="T5" fmla="*/ 2 h 36"/>
                  <a:gd name="T6" fmla="*/ 0 w 120"/>
                  <a:gd name="T7" fmla="*/ 1 h 36"/>
                  <a:gd name="T8" fmla="*/ 3 w 12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36"/>
                  <a:gd name="T17" fmla="*/ 120 w 12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36">
                    <a:moveTo>
                      <a:pt x="120" y="36"/>
                    </a:moveTo>
                    <a:lnTo>
                      <a:pt x="0" y="6"/>
                    </a:lnTo>
                    <a:lnTo>
                      <a:pt x="18" y="18"/>
                    </a:lnTo>
                    <a:lnTo>
                      <a:pt x="0" y="6"/>
                    </a:lnTo>
                    <a:lnTo>
                      <a:pt x="24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2" name="Freeform 129"/>
              <p:cNvSpPr>
                <a:spLocks/>
              </p:cNvSpPr>
              <p:nvPr/>
            </p:nvSpPr>
            <p:spPr bwMode="auto">
              <a:xfrm>
                <a:off x="2976" y="3261"/>
                <a:ext cx="46" cy="53"/>
              </a:xfrm>
              <a:custGeom>
                <a:avLst/>
                <a:gdLst>
                  <a:gd name="T0" fmla="*/ 0 w 78"/>
                  <a:gd name="T1" fmla="*/ 11 h 90"/>
                  <a:gd name="T2" fmla="*/ 9 w 78"/>
                  <a:gd name="T3" fmla="*/ 0 h 90"/>
                  <a:gd name="T4" fmla="*/ 7 w 78"/>
                  <a:gd name="T5" fmla="*/ 1 h 90"/>
                  <a:gd name="T6" fmla="*/ 9 w 78"/>
                  <a:gd name="T7" fmla="*/ 0 h 90"/>
                  <a:gd name="T8" fmla="*/ 9 w 78"/>
                  <a:gd name="T9" fmla="*/ 3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90"/>
                  <a:gd name="T17" fmla="*/ 78 w 78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90">
                    <a:moveTo>
                      <a:pt x="0" y="90"/>
                    </a:moveTo>
                    <a:lnTo>
                      <a:pt x="78" y="0"/>
                    </a:lnTo>
                    <a:lnTo>
                      <a:pt x="60" y="6"/>
                    </a:lnTo>
                    <a:lnTo>
                      <a:pt x="78" y="0"/>
                    </a:lnTo>
                    <a:lnTo>
                      <a:pt x="72" y="2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3" name="Freeform 130"/>
              <p:cNvSpPr>
                <a:spLocks/>
              </p:cNvSpPr>
              <p:nvPr/>
            </p:nvSpPr>
            <p:spPr bwMode="auto">
              <a:xfrm>
                <a:off x="2976" y="3240"/>
                <a:ext cx="141" cy="74"/>
              </a:xfrm>
              <a:custGeom>
                <a:avLst/>
                <a:gdLst>
                  <a:gd name="T0" fmla="*/ 0 w 240"/>
                  <a:gd name="T1" fmla="*/ 15 h 126"/>
                  <a:gd name="T2" fmla="*/ 29 w 240"/>
                  <a:gd name="T3" fmla="*/ 0 h 126"/>
                  <a:gd name="T4" fmla="*/ 21 w 240"/>
                  <a:gd name="T5" fmla="*/ 1 h 126"/>
                  <a:gd name="T6" fmla="*/ 29 w 240"/>
                  <a:gd name="T7" fmla="*/ 0 h 126"/>
                  <a:gd name="T8" fmla="*/ 25 w 240"/>
                  <a:gd name="T9" fmla="*/ 5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126"/>
                  <a:gd name="T17" fmla="*/ 240 w 240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126">
                    <a:moveTo>
                      <a:pt x="0" y="126"/>
                    </a:moveTo>
                    <a:lnTo>
                      <a:pt x="240" y="0"/>
                    </a:lnTo>
                    <a:lnTo>
                      <a:pt x="180" y="6"/>
                    </a:lnTo>
                    <a:lnTo>
                      <a:pt x="240" y="0"/>
                    </a:lnTo>
                    <a:lnTo>
                      <a:pt x="204" y="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4" name="Freeform 131"/>
              <p:cNvSpPr>
                <a:spLocks/>
              </p:cNvSpPr>
              <p:nvPr/>
            </p:nvSpPr>
            <p:spPr bwMode="auto">
              <a:xfrm>
                <a:off x="2916" y="3314"/>
                <a:ext cx="60" cy="67"/>
              </a:xfrm>
              <a:custGeom>
                <a:avLst/>
                <a:gdLst>
                  <a:gd name="T0" fmla="*/ 12 w 102"/>
                  <a:gd name="T1" fmla="*/ 0 h 114"/>
                  <a:gd name="T2" fmla="*/ 0 w 102"/>
                  <a:gd name="T3" fmla="*/ 14 h 114"/>
                  <a:gd name="T4" fmla="*/ 4 w 102"/>
                  <a:gd name="T5" fmla="*/ 11 h 114"/>
                  <a:gd name="T6" fmla="*/ 0 w 102"/>
                  <a:gd name="T7" fmla="*/ 14 h 114"/>
                  <a:gd name="T8" fmla="*/ 1 w 102"/>
                  <a:gd name="T9" fmla="*/ 9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4"/>
                  <a:gd name="T17" fmla="*/ 102 w 102"/>
                  <a:gd name="T18" fmla="*/ 114 h 1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4">
                    <a:moveTo>
                      <a:pt x="102" y="0"/>
                    </a:moveTo>
                    <a:lnTo>
                      <a:pt x="0" y="114"/>
                    </a:lnTo>
                    <a:lnTo>
                      <a:pt x="30" y="96"/>
                    </a:lnTo>
                    <a:lnTo>
                      <a:pt x="0" y="114"/>
                    </a:lnTo>
                    <a:lnTo>
                      <a:pt x="12" y="7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5" name="Freeform 132"/>
              <p:cNvSpPr>
                <a:spLocks/>
              </p:cNvSpPr>
              <p:nvPr/>
            </p:nvSpPr>
            <p:spPr bwMode="auto">
              <a:xfrm>
                <a:off x="2909" y="3314"/>
                <a:ext cx="67" cy="306"/>
              </a:xfrm>
              <a:custGeom>
                <a:avLst/>
                <a:gdLst>
                  <a:gd name="T0" fmla="*/ 14 w 114"/>
                  <a:gd name="T1" fmla="*/ 0 h 522"/>
                  <a:gd name="T2" fmla="*/ 3 w 114"/>
                  <a:gd name="T3" fmla="*/ 62 h 522"/>
                  <a:gd name="T4" fmla="*/ 10 w 114"/>
                  <a:gd name="T5" fmla="*/ 50 h 522"/>
                  <a:gd name="T6" fmla="*/ 3 w 114"/>
                  <a:gd name="T7" fmla="*/ 62 h 522"/>
                  <a:gd name="T8" fmla="*/ 0 w 114"/>
                  <a:gd name="T9" fmla="*/ 49 h 5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522"/>
                  <a:gd name="T17" fmla="*/ 114 w 114"/>
                  <a:gd name="T18" fmla="*/ 522 h 5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522">
                    <a:moveTo>
                      <a:pt x="114" y="0"/>
                    </a:moveTo>
                    <a:lnTo>
                      <a:pt x="24" y="522"/>
                    </a:lnTo>
                    <a:lnTo>
                      <a:pt x="84" y="426"/>
                    </a:lnTo>
                    <a:lnTo>
                      <a:pt x="24" y="522"/>
                    </a:lnTo>
                    <a:lnTo>
                      <a:pt x="0" y="414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756" name="Freeform 133"/>
              <p:cNvSpPr>
                <a:spLocks/>
              </p:cNvSpPr>
              <p:nvPr/>
            </p:nvSpPr>
            <p:spPr bwMode="auto">
              <a:xfrm>
                <a:off x="2965" y="3272"/>
                <a:ext cx="11" cy="42"/>
              </a:xfrm>
              <a:custGeom>
                <a:avLst/>
                <a:gdLst>
                  <a:gd name="T0" fmla="*/ 2 w 18"/>
                  <a:gd name="T1" fmla="*/ 8 h 72"/>
                  <a:gd name="T2" fmla="*/ 0 w 18"/>
                  <a:gd name="T3" fmla="*/ 0 h 72"/>
                  <a:gd name="T4" fmla="*/ 0 w 18"/>
                  <a:gd name="T5" fmla="*/ 2 h 72"/>
                  <a:gd name="T6" fmla="*/ 0 w 18"/>
                  <a:gd name="T7" fmla="*/ 0 h 72"/>
                  <a:gd name="T8" fmla="*/ 1 w 18"/>
                  <a:gd name="T9" fmla="*/ 1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72"/>
                  <a:gd name="T17" fmla="*/ 18 w 1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72">
                    <a:moveTo>
                      <a:pt x="18" y="72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2" y="1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2540" name="Text Box 134"/>
            <p:cNvSpPr txBox="1">
              <a:spLocks noChangeArrowheads="1"/>
            </p:cNvSpPr>
            <p:nvPr/>
          </p:nvSpPr>
          <p:spPr bwMode="auto">
            <a:xfrm>
              <a:off x="768" y="1005"/>
              <a:ext cx="6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/>
                <a:t> = 10</a:t>
              </a:r>
              <a:endParaRPr lang="pl-PL" i="1"/>
            </a:p>
          </p:txBody>
        </p:sp>
        <p:sp>
          <p:nvSpPr>
            <p:cNvPr id="22541" name="Text Box 135"/>
            <p:cNvSpPr txBox="1">
              <a:spLocks noChangeArrowheads="1"/>
            </p:cNvSpPr>
            <p:nvPr/>
          </p:nvSpPr>
          <p:spPr bwMode="auto">
            <a:xfrm>
              <a:off x="4800" y="1392"/>
              <a:ext cx="7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/>
                <a:t> = 100</a:t>
              </a:r>
              <a:endParaRPr lang="pl-PL" i="1"/>
            </a:p>
          </p:txBody>
        </p:sp>
        <p:sp>
          <p:nvSpPr>
            <p:cNvPr id="22542" name="Text Box 136"/>
            <p:cNvSpPr txBox="1">
              <a:spLocks noChangeArrowheads="1"/>
            </p:cNvSpPr>
            <p:nvPr/>
          </p:nvSpPr>
          <p:spPr bwMode="auto">
            <a:xfrm>
              <a:off x="3888" y="2877"/>
              <a:ext cx="8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l-PL" b="1" i="1"/>
                <a:t>n</a:t>
              </a:r>
              <a:r>
                <a:rPr lang="pl-PL" b="1"/>
                <a:t> = 1000</a:t>
              </a:r>
              <a:endParaRPr lang="pl-PL" i="1"/>
            </a:p>
          </p:txBody>
        </p:sp>
      </p:grpSp>
      <p:sp>
        <p:nvSpPr>
          <p:cNvPr id="22532" name="Text Box 138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163" name="Rectangle 2"/>
          <p:cNvSpPr>
            <a:spLocks noChangeArrowheads="1"/>
          </p:cNvSpPr>
          <p:nvPr/>
        </p:nvSpPr>
        <p:spPr bwMode="auto">
          <a:xfrm>
            <a:off x="1143000" y="304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– </a:t>
            </a: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wykres wskazowy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4348" name="Rectangle 3"/>
          <p:cNvSpPr>
            <a:spLocks noChangeArrowheads="1"/>
          </p:cNvSpPr>
          <p:nvPr/>
        </p:nvSpPr>
        <p:spPr bwMode="auto">
          <a:xfrm>
            <a:off x="683568" y="188640"/>
            <a:ext cx="85689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– składowe widmowe</a:t>
            </a:r>
          </a:p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(modulacja dwuwstęgowa)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29" name="Grupa 28"/>
          <p:cNvGrpSpPr/>
          <p:nvPr/>
        </p:nvGrpSpPr>
        <p:grpSpPr>
          <a:xfrm>
            <a:off x="1371600" y="2590800"/>
            <a:ext cx="7391400" cy="3986213"/>
            <a:chOff x="1371600" y="2590800"/>
            <a:chExt cx="7391400" cy="3986213"/>
          </a:xfrm>
        </p:grpSpPr>
        <p:sp>
          <p:nvSpPr>
            <p:cNvPr id="14350" name="Freeform 8"/>
            <p:cNvSpPr>
              <a:spLocks/>
            </p:cNvSpPr>
            <p:nvPr/>
          </p:nvSpPr>
          <p:spPr bwMode="auto">
            <a:xfrm>
              <a:off x="2133600" y="3352800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1" name="Freeform 9"/>
            <p:cNvSpPr>
              <a:spLocks/>
            </p:cNvSpPr>
            <p:nvPr/>
          </p:nvSpPr>
          <p:spPr bwMode="auto">
            <a:xfrm>
              <a:off x="6400800" y="3352800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2" name="Line 10"/>
            <p:cNvSpPr>
              <a:spLocks noChangeShapeType="1"/>
            </p:cNvSpPr>
            <p:nvPr/>
          </p:nvSpPr>
          <p:spPr bwMode="auto">
            <a:xfrm flipV="1">
              <a:off x="4752975" y="2606675"/>
              <a:ext cx="9525" cy="388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3" name="Line 11"/>
            <p:cNvSpPr>
              <a:spLocks noChangeShapeType="1"/>
            </p:cNvSpPr>
            <p:nvPr/>
          </p:nvSpPr>
          <p:spPr bwMode="auto">
            <a:xfrm>
              <a:off x="1371600" y="3978275"/>
              <a:ext cx="701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4" name="Line 12"/>
            <p:cNvSpPr>
              <a:spLocks noChangeShapeType="1"/>
            </p:cNvSpPr>
            <p:nvPr/>
          </p:nvSpPr>
          <p:spPr bwMode="auto">
            <a:xfrm>
              <a:off x="1371600" y="6035675"/>
              <a:ext cx="685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4339" name="Object 13"/>
            <p:cNvGraphicFramePr>
              <a:graphicFrameLocks noChangeAspect="1"/>
            </p:cNvGraphicFramePr>
            <p:nvPr/>
          </p:nvGraphicFramePr>
          <p:xfrm>
            <a:off x="4784725" y="2590800"/>
            <a:ext cx="102393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2" name="Równanie" r:id="rId3" imgW="393480" imgH="228600" progId="Equation.3">
                    <p:embed/>
                  </p:oleObj>
                </mc:Choice>
                <mc:Fallback>
                  <p:oleObj name="Równanie" r:id="rId3" imgW="39348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725" y="2590800"/>
                          <a:ext cx="1023938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701945"/>
                </p:ext>
              </p:extLst>
            </p:nvPr>
          </p:nvGraphicFramePr>
          <p:xfrm>
            <a:off x="3640137" y="4013200"/>
            <a:ext cx="22891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3" name="Równanie" r:id="rId5" imgW="888840" imgH="241200" progId="Equation.3">
                    <p:embed/>
                  </p:oleObj>
                </mc:Choice>
                <mc:Fallback>
                  <p:oleObj name="Równanie" r:id="rId5" imgW="888840" imgH="241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0137" y="4013200"/>
                          <a:ext cx="22891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15"/>
            <p:cNvGraphicFramePr>
              <a:graphicFrameLocks noChangeAspect="1"/>
            </p:cNvGraphicFramePr>
            <p:nvPr/>
          </p:nvGraphicFramePr>
          <p:xfrm>
            <a:off x="8305800" y="55784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4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55784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16"/>
            <p:cNvGraphicFramePr>
              <a:graphicFrameLocks noChangeAspect="1"/>
            </p:cNvGraphicFramePr>
            <p:nvPr/>
          </p:nvGraphicFramePr>
          <p:xfrm>
            <a:off x="8305800" y="34448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5" name="Equation" r:id="rId9" imgW="152280" imgH="139680" progId="Equation.3">
                    <p:embed/>
                  </p:oleObj>
                </mc:Choice>
                <mc:Fallback>
                  <p:oleObj name="Equation" r:id="rId9" imgW="152280" imgH="1396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34448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6896100" y="2759075"/>
              <a:ext cx="0" cy="3733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>
              <a:off x="2628900" y="2682875"/>
              <a:ext cx="0" cy="3810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4343" name="Object 19"/>
            <p:cNvGraphicFramePr>
              <a:graphicFrameLocks noChangeAspect="1"/>
            </p:cNvGraphicFramePr>
            <p:nvPr/>
          </p:nvGraphicFramePr>
          <p:xfrm>
            <a:off x="6916738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6" name="Equation" r:id="rId10" imgW="304560" imgH="228600" progId="Equation.3">
                    <p:embed/>
                  </p:oleObj>
                </mc:Choice>
                <mc:Fallback>
                  <p:oleObj name="Equation" r:id="rId10" imgW="30456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20"/>
            <p:cNvGraphicFramePr>
              <a:graphicFrameLocks noChangeAspect="1"/>
            </p:cNvGraphicFramePr>
            <p:nvPr/>
          </p:nvGraphicFramePr>
          <p:xfrm>
            <a:off x="6916738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7" name="Equation" r:id="rId12" imgW="304560" imgH="228600" progId="Equation.3">
                    <p:embed/>
                  </p:oleObj>
                </mc:Choice>
                <mc:Fallback>
                  <p:oleObj name="Equation" r:id="rId12" imgW="304560" imgH="2286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21"/>
            <p:cNvGraphicFramePr>
              <a:graphicFrameLocks noChangeAspect="1"/>
            </p:cNvGraphicFramePr>
            <p:nvPr/>
          </p:nvGraphicFramePr>
          <p:xfrm>
            <a:off x="1524000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8" name="Equation" r:id="rId14" imgW="304560" imgH="228600" progId="Equation.3">
                    <p:embed/>
                  </p:oleObj>
                </mc:Choice>
                <mc:Fallback>
                  <p:oleObj name="Equation" r:id="rId14" imgW="30456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22"/>
            <p:cNvGraphicFramePr>
              <a:graphicFrameLocks noChangeAspect="1"/>
            </p:cNvGraphicFramePr>
            <p:nvPr/>
          </p:nvGraphicFramePr>
          <p:xfrm>
            <a:off x="1524000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59" name="Equation" r:id="rId16" imgW="304560" imgH="228600" progId="Equation.3">
                    <p:embed/>
                  </p:oleObj>
                </mc:Choice>
                <mc:Fallback>
                  <p:oleObj name="Equation" r:id="rId16" imgW="304560" imgH="2286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7" name="Line 24"/>
            <p:cNvSpPr>
              <a:spLocks noChangeShapeType="1"/>
            </p:cNvSpPr>
            <p:nvPr/>
          </p:nvSpPr>
          <p:spPr bwMode="auto">
            <a:xfrm>
              <a:off x="4743450" y="33528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4359" name="Freeform 26"/>
            <p:cNvSpPr>
              <a:spLocks/>
            </p:cNvSpPr>
            <p:nvPr/>
          </p:nvSpPr>
          <p:spPr bwMode="auto">
            <a:xfrm>
              <a:off x="4267200" y="5410200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60" name="Freeform 27"/>
            <p:cNvSpPr>
              <a:spLocks/>
            </p:cNvSpPr>
            <p:nvPr/>
          </p:nvSpPr>
          <p:spPr bwMode="auto">
            <a:xfrm>
              <a:off x="4267200" y="4784725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61" name="Freeform 29"/>
            <p:cNvSpPr>
              <a:spLocks/>
            </p:cNvSpPr>
            <p:nvPr/>
          </p:nvSpPr>
          <p:spPr bwMode="auto">
            <a:xfrm>
              <a:off x="3962400" y="4800600"/>
              <a:ext cx="1600200" cy="1219200"/>
            </a:xfrm>
            <a:custGeom>
              <a:avLst/>
              <a:gdLst>
                <a:gd name="T0" fmla="*/ 0 w 1008"/>
                <a:gd name="T1" fmla="*/ 768 h 768"/>
                <a:gd name="T2" fmla="*/ 192 w 1008"/>
                <a:gd name="T3" fmla="*/ 768 h 768"/>
                <a:gd name="T4" fmla="*/ 192 w 1008"/>
                <a:gd name="T5" fmla="*/ 0 h 768"/>
                <a:gd name="T6" fmla="*/ 816 w 1008"/>
                <a:gd name="T7" fmla="*/ 0 h 768"/>
                <a:gd name="T8" fmla="*/ 816 w 1008"/>
                <a:gd name="T9" fmla="*/ 768 h 768"/>
                <a:gd name="T10" fmla="*/ 1008 w 1008"/>
                <a:gd name="T11" fmla="*/ 768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8"/>
                <a:gd name="T19" fmla="*/ 0 h 768"/>
                <a:gd name="T20" fmla="*/ 1008 w 1008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8" h="768">
                  <a:moveTo>
                    <a:pt x="0" y="768"/>
                  </a:moveTo>
                  <a:lnTo>
                    <a:pt x="192" y="768"/>
                  </a:lnTo>
                  <a:lnTo>
                    <a:pt x="192" y="0"/>
                  </a:lnTo>
                  <a:lnTo>
                    <a:pt x="816" y="0"/>
                  </a:lnTo>
                  <a:lnTo>
                    <a:pt x="816" y="768"/>
                  </a:lnTo>
                  <a:lnTo>
                    <a:pt x="1008" y="76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cxnSp>
          <p:nvCxnSpPr>
            <p:cNvPr id="28" name="Łącznik prosty ze strzałką 27"/>
            <p:cNvCxnSpPr/>
            <p:nvPr/>
          </p:nvCxnSpPr>
          <p:spPr bwMode="auto">
            <a:xfrm>
              <a:off x="6413798" y="3512443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aphicFrame>
          <p:nvGraphicFramePr>
            <p:cNvPr id="31" name="Obiekt 30"/>
            <p:cNvGraphicFramePr>
              <a:graphicFrameLocks noChangeAspect="1"/>
            </p:cNvGraphicFramePr>
            <p:nvPr/>
          </p:nvGraphicFramePr>
          <p:xfrm>
            <a:off x="7236296" y="2924944"/>
            <a:ext cx="448940" cy="448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60" name="Równanie" r:id="rId17" imgW="177480" imgH="177480" progId="Equation.3">
                    <p:embed/>
                  </p:oleObj>
                </mc:Choice>
                <mc:Fallback>
                  <p:oleObj name="Równanie" r:id="rId17" imgW="177480" imgH="17748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296" y="2924944"/>
                          <a:ext cx="448940" cy="4489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64" name="Object 28"/>
            <p:cNvGraphicFramePr>
              <a:graphicFrameLocks noChangeAspect="1"/>
            </p:cNvGraphicFramePr>
            <p:nvPr/>
          </p:nvGraphicFramePr>
          <p:xfrm>
            <a:off x="5255371" y="5548908"/>
            <a:ext cx="679846" cy="460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61" name="Równanie" r:id="rId19" imgW="317160" imgH="215640" progId="Equation.3">
                    <p:embed/>
                  </p:oleObj>
                </mc:Choice>
                <mc:Fallback>
                  <p:oleObj name="Równanie" r:id="rId19" imgW="317160" imgH="21564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5371" y="5548908"/>
                          <a:ext cx="679846" cy="460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65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197124"/>
              </p:ext>
            </p:extLst>
          </p:nvPr>
        </p:nvGraphicFramePr>
        <p:xfrm>
          <a:off x="758825" y="1196975"/>
          <a:ext cx="78740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62" name="Equation" r:id="rId21" imgW="3162240" imgH="482400" progId="Equation.3">
                  <p:embed/>
                </p:oleObj>
              </mc:Choice>
              <mc:Fallback>
                <p:oleObj name="Equation" r:id="rId21" imgW="3162240" imgH="482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196975"/>
                        <a:ext cx="7874000" cy="1203325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sp>
        <p:nvSpPr>
          <p:cNvPr id="34" name="pole tekstowe 33"/>
          <p:cNvSpPr txBox="1"/>
          <p:nvPr/>
        </p:nvSpPr>
        <p:spPr>
          <a:xfrm>
            <a:off x="3964744" y="3081134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5285970" y="4677956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2 </a:t>
            </a:r>
            <a:r>
              <a:rPr lang="pl-PL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⨉</a:t>
            </a:r>
            <a:r>
              <a:rPr lang="pl-PL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r>
              <a:rPr lang="pl-PL" sz="2000" dirty="0" smtClean="0">
                <a:latin typeface="+mj-lt"/>
              </a:rPr>
              <a:t> = 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188640"/>
            <a:ext cx="85689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– modulacja dwuwstęgowa – budżet mocy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1259632" y="1052736"/>
            <a:ext cx="7391400" cy="3986213"/>
            <a:chOff x="1371600" y="2590800"/>
            <a:chExt cx="7391400" cy="398621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133600" y="3352800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6400800" y="3352800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V="1">
              <a:off x="4752975" y="2606675"/>
              <a:ext cx="9525" cy="388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1371600" y="3978275"/>
              <a:ext cx="701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1371600" y="6035675"/>
              <a:ext cx="685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0" name="Object 13"/>
            <p:cNvGraphicFramePr>
              <a:graphicFrameLocks noChangeAspect="1"/>
            </p:cNvGraphicFramePr>
            <p:nvPr/>
          </p:nvGraphicFramePr>
          <p:xfrm>
            <a:off x="4784725" y="2590800"/>
            <a:ext cx="102393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0" name="Równanie" r:id="rId3" imgW="393480" imgH="228600" progId="Equation.3">
                    <p:embed/>
                  </p:oleObj>
                </mc:Choice>
                <mc:Fallback>
                  <p:oleObj name="Równanie" r:id="rId3" imgW="39348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725" y="2590800"/>
                          <a:ext cx="1023938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1050468"/>
                </p:ext>
              </p:extLst>
            </p:nvPr>
          </p:nvGraphicFramePr>
          <p:xfrm>
            <a:off x="3665537" y="4018506"/>
            <a:ext cx="22891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1" name="Równanie" r:id="rId5" imgW="888840" imgH="241200" progId="Equation.3">
                    <p:embed/>
                  </p:oleObj>
                </mc:Choice>
                <mc:Fallback>
                  <p:oleObj name="Równanie" r:id="rId5" imgW="888840" imgH="241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537" y="4018506"/>
                          <a:ext cx="22891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8305800" y="55784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2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55784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6"/>
            <p:cNvGraphicFramePr>
              <a:graphicFrameLocks noChangeAspect="1"/>
            </p:cNvGraphicFramePr>
            <p:nvPr/>
          </p:nvGraphicFramePr>
          <p:xfrm>
            <a:off x="8305800" y="34448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3" name="Equation" r:id="rId9" imgW="152280" imgH="139680" progId="Equation.3">
                    <p:embed/>
                  </p:oleObj>
                </mc:Choice>
                <mc:Fallback>
                  <p:oleObj name="Equation" r:id="rId9" imgW="152280" imgH="1396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34448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6896100" y="2759075"/>
              <a:ext cx="0" cy="3733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628900" y="2682875"/>
              <a:ext cx="0" cy="3810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6" name="Object 19"/>
            <p:cNvGraphicFramePr>
              <a:graphicFrameLocks noChangeAspect="1"/>
            </p:cNvGraphicFramePr>
            <p:nvPr/>
          </p:nvGraphicFramePr>
          <p:xfrm>
            <a:off x="6916738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4" name="Equation" r:id="rId10" imgW="304560" imgH="228600" progId="Equation.3">
                    <p:embed/>
                  </p:oleObj>
                </mc:Choice>
                <mc:Fallback>
                  <p:oleObj name="Equation" r:id="rId10" imgW="30456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0"/>
            <p:cNvGraphicFramePr>
              <a:graphicFrameLocks noChangeAspect="1"/>
            </p:cNvGraphicFramePr>
            <p:nvPr/>
          </p:nvGraphicFramePr>
          <p:xfrm>
            <a:off x="6916738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5" name="Equation" r:id="rId12" imgW="304560" imgH="228600" progId="Equation.3">
                    <p:embed/>
                  </p:oleObj>
                </mc:Choice>
                <mc:Fallback>
                  <p:oleObj name="Equation" r:id="rId12" imgW="304560" imgH="2286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1"/>
            <p:cNvGraphicFramePr>
              <a:graphicFrameLocks noChangeAspect="1"/>
            </p:cNvGraphicFramePr>
            <p:nvPr/>
          </p:nvGraphicFramePr>
          <p:xfrm>
            <a:off x="1524000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6" name="Equation" r:id="rId14" imgW="304560" imgH="228600" progId="Equation.3">
                    <p:embed/>
                  </p:oleObj>
                </mc:Choice>
                <mc:Fallback>
                  <p:oleObj name="Equation" r:id="rId14" imgW="30456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1524000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7" name="Equation" r:id="rId16" imgW="304560" imgH="228600" progId="Equation.3">
                    <p:embed/>
                  </p:oleObj>
                </mc:Choice>
                <mc:Fallback>
                  <p:oleObj name="Equation" r:id="rId16" imgW="304560" imgH="2286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4743450" y="33528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4267200" y="5410200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267200" y="4784725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3962400" y="4800600"/>
              <a:ext cx="1600200" cy="1219200"/>
            </a:xfrm>
            <a:custGeom>
              <a:avLst/>
              <a:gdLst>
                <a:gd name="T0" fmla="*/ 0 w 1008"/>
                <a:gd name="T1" fmla="*/ 768 h 768"/>
                <a:gd name="T2" fmla="*/ 192 w 1008"/>
                <a:gd name="T3" fmla="*/ 768 h 768"/>
                <a:gd name="T4" fmla="*/ 192 w 1008"/>
                <a:gd name="T5" fmla="*/ 0 h 768"/>
                <a:gd name="T6" fmla="*/ 816 w 1008"/>
                <a:gd name="T7" fmla="*/ 0 h 768"/>
                <a:gd name="T8" fmla="*/ 816 w 1008"/>
                <a:gd name="T9" fmla="*/ 768 h 768"/>
                <a:gd name="T10" fmla="*/ 1008 w 1008"/>
                <a:gd name="T11" fmla="*/ 768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8"/>
                <a:gd name="T19" fmla="*/ 0 h 768"/>
                <a:gd name="T20" fmla="*/ 1008 w 1008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8" h="768">
                  <a:moveTo>
                    <a:pt x="0" y="768"/>
                  </a:moveTo>
                  <a:lnTo>
                    <a:pt x="192" y="768"/>
                  </a:lnTo>
                  <a:lnTo>
                    <a:pt x="192" y="0"/>
                  </a:lnTo>
                  <a:lnTo>
                    <a:pt x="816" y="0"/>
                  </a:lnTo>
                  <a:lnTo>
                    <a:pt x="816" y="768"/>
                  </a:lnTo>
                  <a:lnTo>
                    <a:pt x="1008" y="76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cxnSp>
          <p:nvCxnSpPr>
            <p:cNvPr id="26" name="Łącznik prosty ze strzałką 25"/>
            <p:cNvCxnSpPr/>
            <p:nvPr/>
          </p:nvCxnSpPr>
          <p:spPr bwMode="auto">
            <a:xfrm>
              <a:off x="6413798" y="3512443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aphicFrame>
          <p:nvGraphicFramePr>
            <p:cNvPr id="27" name="Obiekt 26"/>
            <p:cNvGraphicFramePr>
              <a:graphicFrameLocks noChangeAspect="1"/>
            </p:cNvGraphicFramePr>
            <p:nvPr/>
          </p:nvGraphicFramePr>
          <p:xfrm>
            <a:off x="7236296" y="2924944"/>
            <a:ext cx="448940" cy="4489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8" name="Równanie" r:id="rId17" imgW="177480" imgH="177480" progId="Equation.3">
                    <p:embed/>
                  </p:oleObj>
                </mc:Choice>
                <mc:Fallback>
                  <p:oleObj name="Równanie" r:id="rId17" imgW="177480" imgH="177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296" y="2924944"/>
                          <a:ext cx="448940" cy="4489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8"/>
            <p:cNvGraphicFramePr>
              <a:graphicFrameLocks noChangeAspect="1"/>
            </p:cNvGraphicFramePr>
            <p:nvPr/>
          </p:nvGraphicFramePr>
          <p:xfrm>
            <a:off x="5255371" y="5548908"/>
            <a:ext cx="679846" cy="460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19" name="Równanie" r:id="rId19" imgW="317160" imgH="215640" progId="Equation.3">
                    <p:embed/>
                  </p:oleObj>
                </mc:Choice>
                <mc:Fallback>
                  <p:oleObj name="Równanie" r:id="rId19" imgW="317160" imgH="215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5371" y="5548908"/>
                          <a:ext cx="679846" cy="460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024235" y="6550223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596725"/>
              </p:ext>
            </p:extLst>
          </p:nvPr>
        </p:nvGraphicFramePr>
        <p:xfrm>
          <a:off x="140370" y="4996085"/>
          <a:ext cx="3957638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20" name="Equation" r:id="rId21" imgW="1892160" imgH="812520" progId="Equation.3">
                  <p:embed/>
                </p:oleObj>
              </mc:Choice>
              <mc:Fallback>
                <p:oleObj name="Equation" r:id="rId21" imgW="189216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70" y="4996085"/>
                        <a:ext cx="3957638" cy="169862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4355976" y="5013176"/>
          <a:ext cx="4484688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21" name="Równanie" r:id="rId23" imgW="1968480" imgH="634680" progId="Equation.3">
                  <p:embed/>
                </p:oleObj>
              </mc:Choice>
              <mc:Fallback>
                <p:oleObj name="Równanie" r:id="rId23" imgW="1968480" imgH="634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013176"/>
                        <a:ext cx="4484688" cy="1444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  <p:sp>
        <p:nvSpPr>
          <p:cNvPr id="34" name="pole tekstowe 33"/>
          <p:cNvSpPr txBox="1"/>
          <p:nvPr/>
        </p:nvSpPr>
        <p:spPr>
          <a:xfrm>
            <a:off x="5238314" y="3062481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2 </a:t>
            </a:r>
            <a:r>
              <a:rPr lang="pl-PL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⨉</a:t>
            </a:r>
            <a:r>
              <a:rPr lang="pl-PL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r>
              <a:rPr lang="pl-PL" sz="2000" dirty="0" smtClean="0">
                <a:latin typeface="+mj-lt"/>
              </a:rPr>
              <a:t> = 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3831382" y="1607469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39" name="Grupa 38"/>
          <p:cNvGrpSpPr/>
          <p:nvPr/>
        </p:nvGrpSpPr>
        <p:grpSpPr>
          <a:xfrm>
            <a:off x="1371600" y="2590800"/>
            <a:ext cx="7391400" cy="3986213"/>
            <a:chOff x="1371600" y="2590800"/>
            <a:chExt cx="7391400" cy="3986213"/>
          </a:xfrm>
        </p:grpSpPr>
        <p:sp>
          <p:nvSpPr>
            <p:cNvPr id="14350" name="Freeform 8"/>
            <p:cNvSpPr>
              <a:spLocks/>
            </p:cNvSpPr>
            <p:nvPr/>
          </p:nvSpPr>
          <p:spPr bwMode="auto">
            <a:xfrm>
              <a:off x="1619672" y="3356992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1" name="Freeform 9"/>
            <p:cNvSpPr>
              <a:spLocks/>
            </p:cNvSpPr>
            <p:nvPr/>
          </p:nvSpPr>
          <p:spPr bwMode="auto">
            <a:xfrm>
              <a:off x="6876256" y="3356992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2" name="Line 10"/>
            <p:cNvSpPr>
              <a:spLocks noChangeShapeType="1"/>
            </p:cNvSpPr>
            <p:nvPr/>
          </p:nvSpPr>
          <p:spPr bwMode="auto">
            <a:xfrm flipV="1">
              <a:off x="4752975" y="2606675"/>
              <a:ext cx="9525" cy="388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3" name="Line 11"/>
            <p:cNvSpPr>
              <a:spLocks noChangeShapeType="1"/>
            </p:cNvSpPr>
            <p:nvPr/>
          </p:nvSpPr>
          <p:spPr bwMode="auto">
            <a:xfrm>
              <a:off x="1371600" y="3978275"/>
              <a:ext cx="701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4" name="Line 12"/>
            <p:cNvSpPr>
              <a:spLocks noChangeShapeType="1"/>
            </p:cNvSpPr>
            <p:nvPr/>
          </p:nvSpPr>
          <p:spPr bwMode="auto">
            <a:xfrm>
              <a:off x="1371600" y="6035675"/>
              <a:ext cx="6858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4339" name="Object 13"/>
            <p:cNvGraphicFramePr>
              <a:graphicFrameLocks noChangeAspect="1"/>
            </p:cNvGraphicFramePr>
            <p:nvPr/>
          </p:nvGraphicFramePr>
          <p:xfrm>
            <a:off x="4784725" y="2590800"/>
            <a:ext cx="102393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1" name="Równanie" r:id="rId3" imgW="393480" imgH="228600" progId="Equation.3">
                    <p:embed/>
                  </p:oleObj>
                </mc:Choice>
                <mc:Fallback>
                  <p:oleObj name="Równanie" r:id="rId3" imgW="39348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4725" y="2590800"/>
                          <a:ext cx="1023938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14"/>
            <p:cNvGraphicFramePr>
              <a:graphicFrameLocks noChangeAspect="1"/>
            </p:cNvGraphicFramePr>
            <p:nvPr/>
          </p:nvGraphicFramePr>
          <p:xfrm>
            <a:off x="3657600" y="4191000"/>
            <a:ext cx="22891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2" name="Równanie" r:id="rId5" imgW="888840" imgH="241200" progId="Equation.3">
                    <p:embed/>
                  </p:oleObj>
                </mc:Choice>
                <mc:Fallback>
                  <p:oleObj name="Równanie" r:id="rId5" imgW="888840" imgH="241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91000"/>
                          <a:ext cx="22891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15"/>
            <p:cNvGraphicFramePr>
              <a:graphicFrameLocks noChangeAspect="1"/>
            </p:cNvGraphicFramePr>
            <p:nvPr/>
          </p:nvGraphicFramePr>
          <p:xfrm>
            <a:off x="8305800" y="55784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3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55784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16"/>
            <p:cNvGraphicFramePr>
              <a:graphicFrameLocks noChangeAspect="1"/>
            </p:cNvGraphicFramePr>
            <p:nvPr/>
          </p:nvGraphicFramePr>
          <p:xfrm>
            <a:off x="8305800" y="3444875"/>
            <a:ext cx="45720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4" name="Equation" r:id="rId9" imgW="152280" imgH="139680" progId="Equation.3">
                    <p:embed/>
                  </p:oleObj>
                </mc:Choice>
                <mc:Fallback>
                  <p:oleObj name="Equation" r:id="rId9" imgW="152280" imgH="1396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5800" y="3444875"/>
                          <a:ext cx="457200" cy="423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6896100" y="2759075"/>
              <a:ext cx="0" cy="3733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>
              <a:off x="2628900" y="2682875"/>
              <a:ext cx="0" cy="3810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14343" name="Object 19"/>
            <p:cNvGraphicFramePr>
              <a:graphicFrameLocks noChangeAspect="1"/>
            </p:cNvGraphicFramePr>
            <p:nvPr/>
          </p:nvGraphicFramePr>
          <p:xfrm>
            <a:off x="6916738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5" name="Equation" r:id="rId10" imgW="304560" imgH="228600" progId="Equation.3">
                    <p:embed/>
                  </p:oleObj>
                </mc:Choice>
                <mc:Fallback>
                  <p:oleObj name="Equation" r:id="rId10" imgW="30456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20"/>
            <p:cNvGraphicFramePr>
              <a:graphicFrameLocks noChangeAspect="1"/>
            </p:cNvGraphicFramePr>
            <p:nvPr/>
          </p:nvGraphicFramePr>
          <p:xfrm>
            <a:off x="6916738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6" name="Equation" r:id="rId12" imgW="304560" imgH="228600" progId="Equation.3">
                    <p:embed/>
                  </p:oleObj>
                </mc:Choice>
                <mc:Fallback>
                  <p:oleObj name="Equation" r:id="rId12" imgW="304560" imgH="2286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21"/>
            <p:cNvGraphicFramePr>
              <a:graphicFrameLocks noChangeAspect="1"/>
            </p:cNvGraphicFramePr>
            <p:nvPr/>
          </p:nvGraphicFramePr>
          <p:xfrm>
            <a:off x="1524000" y="38258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7" name="Equation" r:id="rId14" imgW="304560" imgH="228600" progId="Equation.3">
                    <p:embed/>
                  </p:oleObj>
                </mc:Choice>
                <mc:Fallback>
                  <p:oleObj name="Equation" r:id="rId14" imgW="30456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38258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22"/>
            <p:cNvGraphicFramePr>
              <a:graphicFrameLocks noChangeAspect="1"/>
            </p:cNvGraphicFramePr>
            <p:nvPr/>
          </p:nvGraphicFramePr>
          <p:xfrm>
            <a:off x="1524000" y="5883275"/>
            <a:ext cx="9191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8" name="Equation" r:id="rId16" imgW="304560" imgH="228600" progId="Equation.3">
                    <p:embed/>
                  </p:oleObj>
                </mc:Choice>
                <mc:Fallback>
                  <p:oleObj name="Equation" r:id="rId16" imgW="304560" imgH="2286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5883275"/>
                          <a:ext cx="919163" cy="693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7" name="Line 24"/>
            <p:cNvSpPr>
              <a:spLocks noChangeShapeType="1"/>
            </p:cNvSpPr>
            <p:nvPr/>
          </p:nvSpPr>
          <p:spPr bwMode="auto">
            <a:xfrm>
              <a:off x="4743450" y="33528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4359" name="Freeform 26"/>
            <p:cNvSpPr>
              <a:spLocks/>
            </p:cNvSpPr>
            <p:nvPr/>
          </p:nvSpPr>
          <p:spPr bwMode="auto">
            <a:xfrm>
              <a:off x="4746129" y="5411788"/>
              <a:ext cx="990600" cy="612775"/>
            </a:xfrm>
            <a:custGeom>
              <a:avLst/>
              <a:gdLst>
                <a:gd name="T0" fmla="*/ 0 w 624"/>
                <a:gd name="T1" fmla="*/ 1 h 722"/>
                <a:gd name="T2" fmla="*/ 0 w 624"/>
                <a:gd name="T3" fmla="*/ 59 h 722"/>
                <a:gd name="T4" fmla="*/ 624 w 624"/>
                <a:gd name="T5" fmla="*/ 59 h 722"/>
                <a:gd name="T6" fmla="*/ 624 w 624"/>
                <a:gd name="T7" fmla="*/ 0 h 722"/>
                <a:gd name="T8" fmla="*/ 0 w 624"/>
                <a:gd name="T9" fmla="*/ 1 h 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2"/>
                <a:gd name="T17" fmla="*/ 624 w 624"/>
                <a:gd name="T18" fmla="*/ 722 h 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2">
                  <a:moveTo>
                    <a:pt x="0" y="2"/>
                  </a:moveTo>
                  <a:lnTo>
                    <a:pt x="0" y="722"/>
                  </a:lnTo>
                  <a:lnTo>
                    <a:pt x="624" y="722"/>
                  </a:lnTo>
                  <a:lnTo>
                    <a:pt x="62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CC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4360" name="Freeform 27"/>
            <p:cNvSpPr>
              <a:spLocks/>
            </p:cNvSpPr>
            <p:nvPr/>
          </p:nvSpPr>
          <p:spPr bwMode="auto">
            <a:xfrm>
              <a:off x="3751337" y="5410002"/>
              <a:ext cx="990600" cy="625475"/>
            </a:xfrm>
            <a:custGeom>
              <a:avLst/>
              <a:gdLst>
                <a:gd name="T0" fmla="*/ 624 w 624"/>
                <a:gd name="T1" fmla="*/ 0 h 720"/>
                <a:gd name="T2" fmla="*/ 624 w 624"/>
                <a:gd name="T3" fmla="*/ 65 h 720"/>
                <a:gd name="T4" fmla="*/ 0 w 624"/>
                <a:gd name="T5" fmla="*/ 65 h 720"/>
                <a:gd name="T6" fmla="*/ 0 w 624"/>
                <a:gd name="T7" fmla="*/ 1 h 720"/>
                <a:gd name="T8" fmla="*/ 624 w 62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720"/>
                <a:gd name="T17" fmla="*/ 624 w 624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720">
                  <a:moveTo>
                    <a:pt x="624" y="0"/>
                  </a:moveTo>
                  <a:lnTo>
                    <a:pt x="624" y="720"/>
                  </a:lnTo>
                  <a:lnTo>
                    <a:pt x="0" y="720"/>
                  </a:lnTo>
                  <a:lnTo>
                    <a:pt x="0" y="2"/>
                  </a:lnTo>
                  <a:lnTo>
                    <a:pt x="624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cxnSp>
          <p:nvCxnSpPr>
            <p:cNvPr id="28" name="Łącznik prosty ze strzałką 27"/>
            <p:cNvCxnSpPr/>
            <p:nvPr/>
          </p:nvCxnSpPr>
          <p:spPr bwMode="auto">
            <a:xfrm>
              <a:off x="4744219" y="5724525"/>
              <a:ext cx="100811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graphicFrame>
          <p:nvGraphicFramePr>
            <p:cNvPr id="31" name="Obiekt 30"/>
            <p:cNvGraphicFramePr>
              <a:graphicFrameLocks noChangeAspect="1"/>
            </p:cNvGraphicFramePr>
            <p:nvPr/>
          </p:nvGraphicFramePr>
          <p:xfrm>
            <a:off x="7059613" y="2876550"/>
            <a:ext cx="803275" cy="544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69" name="Równanie" r:id="rId17" imgW="317160" imgH="215640" progId="Equation.3">
                    <p:embed/>
                  </p:oleObj>
                </mc:Choice>
                <mc:Fallback>
                  <p:oleObj name="Równanie" r:id="rId17" imgW="317160" imgH="2156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9613" y="2876550"/>
                          <a:ext cx="803275" cy="544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Łącznik prosty 31"/>
            <p:cNvCxnSpPr/>
            <p:nvPr/>
          </p:nvCxnSpPr>
          <p:spPr bwMode="auto">
            <a:xfrm flipV="1">
              <a:off x="3760689" y="5416197"/>
              <a:ext cx="1985392" cy="460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Łącznik prosty 33"/>
            <p:cNvCxnSpPr/>
            <p:nvPr/>
          </p:nvCxnSpPr>
          <p:spPr bwMode="auto">
            <a:xfrm>
              <a:off x="5738813" y="5410200"/>
              <a:ext cx="4762" cy="6143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Łącznik prosty 35"/>
            <p:cNvCxnSpPr/>
            <p:nvPr/>
          </p:nvCxnSpPr>
          <p:spPr bwMode="auto">
            <a:xfrm>
              <a:off x="3752107" y="5415186"/>
              <a:ext cx="4762" cy="6143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Łącznik prosty 36"/>
            <p:cNvCxnSpPr/>
            <p:nvPr/>
          </p:nvCxnSpPr>
          <p:spPr bwMode="auto">
            <a:xfrm flipH="1" flipV="1">
              <a:off x="5724128" y="6021288"/>
              <a:ext cx="230908" cy="23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Łącznik prosty 39"/>
            <p:cNvCxnSpPr/>
            <p:nvPr/>
          </p:nvCxnSpPr>
          <p:spPr bwMode="auto">
            <a:xfrm flipH="1" flipV="1">
              <a:off x="3545781" y="6032947"/>
              <a:ext cx="230908" cy="230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83568" y="188640"/>
            <a:ext cx="85689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ANGN – składowe widmowe</a:t>
            </a:r>
            <a:b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(modulacja jednowstęgowa)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aphicFrame>
        <p:nvGraphicFramePr>
          <p:cNvPr id="38" name="Obiekt 37"/>
          <p:cNvGraphicFramePr>
            <a:graphicFrameLocks noChangeAspect="1"/>
          </p:cNvGraphicFramePr>
          <p:nvPr/>
        </p:nvGraphicFramePr>
        <p:xfrm>
          <a:off x="5364088" y="6021288"/>
          <a:ext cx="8032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70" name="Równanie" r:id="rId19" imgW="317160" imgH="215640" progId="Equation.3">
                  <p:embed/>
                </p:oleObj>
              </mc:Choice>
              <mc:Fallback>
                <p:oleObj name="Równanie" r:id="rId19" imgW="31716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6021288"/>
                        <a:ext cx="8032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50918"/>
              </p:ext>
            </p:extLst>
          </p:nvPr>
        </p:nvGraphicFramePr>
        <p:xfrm>
          <a:off x="584200" y="1196975"/>
          <a:ext cx="82232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71" name="Equation" r:id="rId21" imgW="3301920" imgH="482400" progId="Equation.3">
                  <p:embed/>
                </p:oleObj>
              </mc:Choice>
              <mc:Fallback>
                <p:oleObj name="Equation" r:id="rId21" imgW="3301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196975"/>
                        <a:ext cx="8223250" cy="1203325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sp>
        <p:nvSpPr>
          <p:cNvPr id="44" name="pole tekstowe 43"/>
          <p:cNvSpPr txBox="1"/>
          <p:nvPr/>
        </p:nvSpPr>
        <p:spPr>
          <a:xfrm>
            <a:off x="3964744" y="3081134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5866976" y="519870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j-lt"/>
              </a:rPr>
              <a:t>½</a:t>
            </a:r>
            <a:r>
              <a:rPr lang="pl-PL" sz="2000" i="1" dirty="0" smtClean="0">
                <a:latin typeface="+mj-lt"/>
              </a:rPr>
              <a:t>N</a:t>
            </a:r>
            <a:r>
              <a:rPr lang="pl-PL" sz="2000" baseline="-25000" dirty="0" smtClean="0">
                <a:latin typeface="+mj-lt"/>
              </a:rPr>
              <a:t>0</a:t>
            </a:r>
            <a:endParaRPr lang="pl-PL" sz="2000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71600" y="304800"/>
            <a:ext cx="3886000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971600" y="1196752"/>
            <a:ext cx="8164415" cy="50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err="1"/>
              <a:t>Additive</a:t>
            </a:r>
            <a:r>
              <a:rPr lang="pl-PL" b="1" dirty="0"/>
              <a:t> White </a:t>
            </a:r>
            <a:r>
              <a:rPr lang="pl-PL" b="1" dirty="0" err="1"/>
              <a:t>Gaussian</a:t>
            </a:r>
            <a:r>
              <a:rPr lang="pl-PL" b="1" dirty="0"/>
              <a:t> </a:t>
            </a:r>
            <a:r>
              <a:rPr lang="pl-PL" b="1" dirty="0" err="1"/>
              <a:t>Noise</a:t>
            </a:r>
            <a:r>
              <a:rPr lang="pl-PL" b="1" dirty="0" smtClean="0"/>
              <a:t>:</a:t>
            </a:r>
            <a:endParaRPr lang="pl-PL" b="1" dirty="0"/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zakłóca przesyłany sygnał z modulacją dodając się do niego</a:t>
            </a:r>
            <a:endParaRPr lang="pl-PL" b="1" dirty="0"/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jego widmo gęstości mocy jest płaskie</a:t>
            </a:r>
            <a:endParaRPr lang="pl-PL" b="1" dirty="0"/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fluktuacje szumu opisuje gaussowska zmienna losowa</a:t>
            </a:r>
            <a:br>
              <a:rPr lang="pl-PL" b="1" dirty="0" smtClean="0"/>
            </a:br>
            <a:r>
              <a:rPr lang="pl-PL" b="1" dirty="0" smtClean="0"/>
              <a:t>(wartość średniokwadratowa = moc szumu)</a:t>
            </a:r>
            <a:endParaRPr lang="pl-PL" b="1" dirty="0"/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filtracja nie zmienia gaussowskiej natury fluktuacji</a:t>
            </a:r>
            <a:endParaRPr lang="pl-PL" b="1" dirty="0"/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szum wąskopasmowy można rozłożyć na składową</a:t>
            </a:r>
            <a:br>
              <a:rPr lang="pl-PL" b="1" dirty="0" smtClean="0"/>
            </a:br>
            <a:r>
              <a:rPr lang="pl-PL" b="1" dirty="0" err="1" smtClean="0"/>
              <a:t>synfazową</a:t>
            </a:r>
            <a:r>
              <a:rPr lang="pl-PL" b="1" dirty="0" smtClean="0"/>
              <a:t> i kwadraturową; ich superpozycja wywołuje</a:t>
            </a:r>
            <a:br>
              <a:rPr lang="pl-PL" b="1" dirty="0" smtClean="0"/>
            </a:br>
            <a:r>
              <a:rPr lang="pl-PL" b="1" dirty="0" smtClean="0"/>
              <a:t>zmiany amplitudy i częstotliwości chwilowej szumu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pl-PL" b="1" dirty="0"/>
              <a:t> </a:t>
            </a:r>
            <a:r>
              <a:rPr lang="pl-PL" b="1" dirty="0" smtClean="0"/>
              <a:t>odporność systemów z modulacją porównujemy za pomocą</a:t>
            </a:r>
            <a:br>
              <a:rPr lang="pl-PL" b="1" dirty="0" smtClean="0"/>
            </a:br>
            <a:r>
              <a:rPr lang="pl-PL" b="1" dirty="0" smtClean="0"/>
              <a:t>zysku modulacyjnego </a:t>
            </a:r>
            <a:r>
              <a:rPr lang="pl-PL" b="1" smtClean="0"/>
              <a:t>oraz charakterystyk </a:t>
            </a:r>
            <a:r>
              <a:rPr lang="pl-PL" b="1" dirty="0" smtClean="0"/>
              <a:t>szumowych.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026"/>
          <p:cNvSpPr txBox="1">
            <a:spLocks noChangeArrowheads="1"/>
          </p:cNvSpPr>
          <p:nvPr/>
        </p:nvSpPr>
        <p:spPr bwMode="auto">
          <a:xfrm>
            <a:off x="1043608" y="0"/>
            <a:ext cx="59987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Szumy </a:t>
            </a:r>
            <a:r>
              <a:rPr kumimoji="1" lang="pl-PL" sz="4400" b="1" dirty="0" err="1" smtClean="0">
                <a:solidFill>
                  <a:schemeClr val="bg2"/>
                </a:solidFill>
                <a:latin typeface="Comic Sans MS" pitchFamily="66" charset="0"/>
              </a:rPr>
              <a:t>vs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. zakłócenia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7175" name="Text Box 1043"/>
          <p:cNvSpPr txBox="1">
            <a:spLocks noChangeArrowheads="1"/>
          </p:cNvSpPr>
          <p:nvPr/>
        </p:nvSpPr>
        <p:spPr bwMode="auto">
          <a:xfrm>
            <a:off x="5257800" y="64008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1115616" y="1196752"/>
            <a:ext cx="7704856" cy="1569660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txBody>
          <a:bodyPr wrap="square">
            <a:spAutoFit/>
          </a:bodyPr>
          <a:lstStyle/>
          <a:p>
            <a:r>
              <a:rPr lang="pl-PL" b="1" dirty="0" smtClean="0"/>
              <a:t>Szumy</a:t>
            </a:r>
            <a:r>
              <a:rPr lang="pl-PL" dirty="0" smtClean="0"/>
              <a:t> są losowymi fluktuacjami sygnału elektrycznego wywołanymi zjawiskami naturalnymi.</a:t>
            </a:r>
          </a:p>
          <a:p>
            <a:r>
              <a:rPr lang="pl-PL" dirty="0" smtClean="0">
                <a:solidFill>
                  <a:srgbClr val="3333CC"/>
                </a:solidFill>
              </a:rPr>
              <a:t>Wpływ szumu na transmisję może być ograniczany do pewnego stopnia.</a:t>
            </a:r>
            <a:endParaRPr lang="pl-PL" dirty="0">
              <a:solidFill>
                <a:srgbClr val="3333CC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1115616" y="3429000"/>
            <a:ext cx="7704856" cy="2492990"/>
          </a:xfrm>
          <a:prstGeom prst="rect">
            <a:avLst/>
          </a:prstGeom>
          <a:solidFill>
            <a:srgbClr val="008000">
              <a:alpha val="24706"/>
            </a:srgbClr>
          </a:solidFill>
        </p:spPr>
        <p:txBody>
          <a:bodyPr wrap="square">
            <a:spAutoFit/>
          </a:bodyPr>
          <a:lstStyle/>
          <a:p>
            <a:r>
              <a:rPr lang="pl-PL" b="1" dirty="0" smtClean="0"/>
              <a:t>Szumy</a:t>
            </a:r>
            <a:r>
              <a:rPr lang="pl-PL" dirty="0" smtClean="0"/>
              <a:t> różnią się od </a:t>
            </a:r>
            <a:r>
              <a:rPr lang="pl-PL" b="1" dirty="0" smtClean="0"/>
              <a:t>zakłóceń</a:t>
            </a:r>
            <a:r>
              <a:rPr lang="pl-PL" dirty="0" smtClean="0"/>
              <a:t> takich, jak: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b="1" dirty="0" smtClean="0"/>
              <a:t>interferencja</a:t>
            </a:r>
            <a:r>
              <a:rPr lang="pl-PL" dirty="0" smtClean="0"/>
              <a:t> elektromagnetyczna z innych źródeł</a:t>
            </a:r>
            <a:br>
              <a:rPr lang="pl-PL" dirty="0" smtClean="0"/>
            </a:br>
            <a:r>
              <a:rPr lang="pl-PL" sz="1800" dirty="0" smtClean="0"/>
              <a:t>(silniki elektryczne, wyładowania ulotowe w liniach elektroenergetycznych, nadajniki sygnałów telekomunikacyjnych),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b="1" dirty="0" smtClean="0"/>
              <a:t>zniekształcenia</a:t>
            </a:r>
            <a:r>
              <a:rPr lang="pl-PL" dirty="0" smtClean="0"/>
              <a:t> będące zmianą kształtu sygnału przez urządzenia systemu transmisyjnego.</a:t>
            </a:r>
          </a:p>
          <a:p>
            <a:r>
              <a:rPr lang="pl-PL" dirty="0" smtClean="0">
                <a:solidFill>
                  <a:srgbClr val="3333CC"/>
                </a:solidFill>
              </a:rPr>
              <a:t>Zakłócenia można (prawie) całkowicie wyeliminować.</a:t>
            </a:r>
            <a:endParaRPr lang="pl-PL" dirty="0">
              <a:solidFill>
                <a:srgbClr val="3333CC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71600" y="0"/>
            <a:ext cx="7925568" cy="144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Źródła szumów</a:t>
            </a:r>
            <a:b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w systemach transmisyjnych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57900" y="68897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985125" y="5026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8" name="pole tekstowe 7"/>
          <p:cNvSpPr txBox="1"/>
          <p:nvPr/>
        </p:nvSpPr>
        <p:spPr>
          <a:xfrm>
            <a:off x="2195736" y="1556792"/>
            <a:ext cx="4624984" cy="1200329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pl-PL" b="1" dirty="0" smtClean="0"/>
              <a:t>Dwa podstawowe źródła szumów: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3333CC"/>
                </a:solidFill>
              </a:rPr>
              <a:t> zewnętrzne,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3333CC"/>
                </a:solidFill>
              </a:rPr>
              <a:t> wewnętrzne.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950955" y="3356992"/>
            <a:ext cx="3818674" cy="1815882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Źródła zewnętrzne: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3333CC"/>
                </a:solidFill>
              </a:rPr>
              <a:t> szum atmosferyczny</a:t>
            </a:r>
            <a:br>
              <a:rPr lang="pl-PL" sz="1600" dirty="0" smtClean="0">
                <a:solidFill>
                  <a:srgbClr val="3333CC"/>
                </a:solidFill>
              </a:rPr>
            </a:br>
            <a:r>
              <a:rPr lang="pl-PL" sz="1600" dirty="0" smtClean="0"/>
              <a:t>(głównie wyładowania w atmosferze)</a:t>
            </a:r>
            <a:r>
              <a:rPr lang="pl-PL" sz="1600" dirty="0" smtClean="0">
                <a:solidFill>
                  <a:srgbClr val="3333CC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3333CC"/>
                </a:solidFill>
              </a:rPr>
              <a:t> promieniowanie Słońca</a:t>
            </a:r>
            <a:br>
              <a:rPr lang="pl-PL" sz="1600" dirty="0" smtClean="0">
                <a:solidFill>
                  <a:srgbClr val="3333CC"/>
                </a:solidFill>
              </a:rPr>
            </a:br>
            <a:r>
              <a:rPr lang="pl-PL" sz="1600" dirty="0" smtClean="0"/>
              <a:t>(promieniowanie EM + korpuskularne)</a:t>
            </a:r>
            <a:r>
              <a:rPr lang="pl-PL" sz="1600" dirty="0" smtClean="0">
                <a:solidFill>
                  <a:srgbClr val="3333CC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3333CC"/>
                </a:solidFill>
              </a:rPr>
              <a:t> szum kosmiczny </a:t>
            </a:r>
            <a:r>
              <a:rPr lang="pl-PL" sz="1600" dirty="0" smtClean="0"/>
              <a:t>(radioźródła w kosmosie,</a:t>
            </a:r>
            <a:br>
              <a:rPr lang="pl-PL" sz="1600" dirty="0" smtClean="0"/>
            </a:br>
            <a:r>
              <a:rPr lang="pl-PL" sz="1600" dirty="0" smtClean="0"/>
              <a:t>promieniowanie reliktowe)</a:t>
            </a:r>
            <a:r>
              <a:rPr lang="pl-PL" sz="1600" dirty="0" smtClean="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5220072" y="3356992"/>
            <a:ext cx="3704860" cy="2308324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pl-PL" sz="1600" b="1" dirty="0" smtClean="0"/>
              <a:t>Źródła wewnętrzne:</a:t>
            </a:r>
          </a:p>
          <a:p>
            <a:r>
              <a:rPr lang="pl-PL" sz="1600" dirty="0">
                <a:solidFill>
                  <a:srgbClr val="3333CC"/>
                </a:solidFill>
              </a:rPr>
              <a:t>- szum termiczny</a:t>
            </a:r>
            <a:r>
              <a:rPr lang="pl-PL" sz="1600" dirty="0" smtClean="0">
                <a:solidFill>
                  <a:srgbClr val="C00000"/>
                </a:solidFill>
              </a:rPr>
              <a:t/>
            </a:r>
            <a:br>
              <a:rPr lang="pl-PL" sz="1600" dirty="0" smtClean="0">
                <a:solidFill>
                  <a:srgbClr val="C00000"/>
                </a:solidFill>
              </a:rPr>
            </a:br>
            <a:r>
              <a:rPr lang="pl-PL" sz="1600" dirty="0" smtClean="0"/>
              <a:t>(fluktuacje </a:t>
            </a:r>
            <a:r>
              <a:rPr lang="pl-PL" sz="1600" dirty="0"/>
              <a:t>t</a:t>
            </a:r>
            <a:r>
              <a:rPr lang="pl-PL" sz="1600" dirty="0" smtClean="0"/>
              <a:t>ermiczne elektronów)</a:t>
            </a:r>
            <a:r>
              <a:rPr lang="pl-PL" sz="1600" dirty="0" smtClean="0">
                <a:solidFill>
                  <a:srgbClr val="0070C0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3333CC"/>
                </a:solidFill>
              </a:rPr>
              <a:t> szum śrutowy</a:t>
            </a:r>
            <a:br>
              <a:rPr lang="pl-PL" sz="1600" dirty="0" smtClean="0">
                <a:solidFill>
                  <a:srgbClr val="3333CC"/>
                </a:solidFill>
              </a:rPr>
            </a:br>
            <a:r>
              <a:rPr lang="pl-PL" sz="1600" dirty="0" smtClean="0"/>
              <a:t>(ziarnista natura ładunków elektrycznych)</a:t>
            </a:r>
            <a:r>
              <a:rPr lang="pl-PL" sz="1600" dirty="0" smtClean="0">
                <a:solidFill>
                  <a:srgbClr val="3333CC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3333CC"/>
                </a:solidFill>
              </a:rPr>
              <a:t> szum migotania</a:t>
            </a:r>
          </a:p>
          <a:p>
            <a:r>
              <a:rPr lang="pl-PL" sz="1600" dirty="0" smtClean="0"/>
              <a:t>(szum 1/f, szereg różnych przyczyn)</a:t>
            </a:r>
            <a:r>
              <a:rPr lang="pl-PL" sz="1600" dirty="0" smtClean="0">
                <a:solidFill>
                  <a:srgbClr val="3333CC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rgbClr val="3333CC"/>
                </a:solidFill>
              </a:rPr>
              <a:t> </a:t>
            </a:r>
            <a:r>
              <a:rPr lang="pl-PL" sz="1600" dirty="0" smtClean="0">
                <a:solidFill>
                  <a:srgbClr val="3333CC"/>
                </a:solidFill>
              </a:rPr>
              <a:t>szumy w półprzewodnikach</a:t>
            </a:r>
            <a:br>
              <a:rPr lang="pl-PL" sz="1600" dirty="0" smtClean="0">
                <a:solidFill>
                  <a:srgbClr val="3333CC"/>
                </a:solidFill>
              </a:rPr>
            </a:br>
            <a:r>
              <a:rPr lang="pl-PL" sz="1600" dirty="0" smtClean="0"/>
              <a:t>(</a:t>
            </a:r>
            <a:r>
              <a:rPr lang="pl-PL" sz="1600" dirty="0" err="1" smtClean="0"/>
              <a:t>burst</a:t>
            </a:r>
            <a:r>
              <a:rPr lang="pl-PL" sz="1600" dirty="0" smtClean="0"/>
              <a:t> </a:t>
            </a:r>
            <a:r>
              <a:rPr lang="pl-PL" sz="1600" dirty="0" err="1" smtClean="0"/>
              <a:t>noise</a:t>
            </a:r>
            <a:r>
              <a:rPr lang="pl-PL" sz="1600" dirty="0" smtClean="0"/>
              <a:t>)</a:t>
            </a:r>
            <a:r>
              <a:rPr lang="pl-PL" sz="1600" dirty="0" smtClean="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12" name="Text Box 1043"/>
          <p:cNvSpPr txBox="1">
            <a:spLocks noChangeArrowheads="1"/>
          </p:cNvSpPr>
          <p:nvPr/>
        </p:nvSpPr>
        <p:spPr bwMode="auto">
          <a:xfrm>
            <a:off x="5257800" y="64008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7584" y="0"/>
            <a:ext cx="724589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Szum AWGN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3200" b="1" dirty="0" err="1">
                <a:solidFill>
                  <a:srgbClr val="008000"/>
                </a:solidFill>
                <a:latin typeface="Verdana" pitchFamily="34" charset="0"/>
              </a:rPr>
              <a:t>Additive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 White </a:t>
            </a:r>
            <a:r>
              <a:rPr kumimoji="1" lang="pl-PL" sz="3200" b="1" dirty="0" err="1">
                <a:solidFill>
                  <a:srgbClr val="008000"/>
                </a:solidFill>
                <a:latin typeface="Verdana" pitchFamily="34" charset="0"/>
              </a:rPr>
              <a:t>Gaussian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kumimoji="1" lang="pl-PL" sz="3200" b="1" dirty="0" err="1">
                <a:solidFill>
                  <a:srgbClr val="008000"/>
                </a:solidFill>
                <a:latin typeface="Verdana" pitchFamily="34" charset="0"/>
              </a:rPr>
              <a:t>Noise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57900" y="688975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985125" y="5026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pl-PL" b="1"/>
          </a:p>
        </p:txBody>
      </p:sp>
      <p:sp>
        <p:nvSpPr>
          <p:cNvPr id="12" name="Text Box 1043"/>
          <p:cNvSpPr txBox="1">
            <a:spLocks noChangeArrowheads="1"/>
          </p:cNvSpPr>
          <p:nvPr/>
        </p:nvSpPr>
        <p:spPr bwMode="auto">
          <a:xfrm>
            <a:off x="5257800" y="64008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971600" y="1135975"/>
            <a:ext cx="8172400" cy="1015663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</a:rPr>
              <a:t>Szum AWGN jest modelem matematycznym</a:t>
            </a:r>
            <a:r>
              <a:rPr lang="pl-PL" sz="2000" b="1" dirty="0" smtClean="0"/>
              <a:t> </a:t>
            </a:r>
            <a:r>
              <a:rPr lang="pl-PL" sz="2000" dirty="0" smtClean="0"/>
              <a:t>imitującym wiele naturalnych źródeł szumu (głównie szum termiczny), mających wpływ na systemy telekomunikacyjne.</a:t>
            </a:r>
            <a:endParaRPr lang="pl-PL" sz="2000" dirty="0"/>
          </a:p>
        </p:txBody>
      </p:sp>
      <p:sp>
        <p:nvSpPr>
          <p:cNvPr id="13" name="Prostokąt 12"/>
          <p:cNvSpPr/>
          <p:nvPr/>
        </p:nvSpPr>
        <p:spPr>
          <a:xfrm>
            <a:off x="948639" y="3458865"/>
            <a:ext cx="8229025" cy="1015663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2</a:t>
            </a:r>
            <a:r>
              <a:rPr lang="pl-PL" sz="2000" b="1" dirty="0" smtClean="0">
                <a:solidFill>
                  <a:srgbClr val="C00000"/>
                </a:solidFill>
              </a:rPr>
              <a:t>. Widmo gęstości mocy </a:t>
            </a:r>
            <a:r>
              <a:rPr lang="pl-PL" sz="2000" dirty="0" smtClean="0"/>
              <a:t>szumu AWGN jest </a:t>
            </a:r>
            <a:r>
              <a:rPr lang="pl-PL" sz="2000" b="1" dirty="0" smtClean="0">
                <a:solidFill>
                  <a:srgbClr val="C00000"/>
                </a:solidFill>
              </a:rPr>
              <a:t>płaską</a:t>
            </a:r>
            <a:r>
              <a:rPr lang="pl-PL" sz="2000" dirty="0" smtClean="0"/>
              <a:t> „mieszaniną” </a:t>
            </a:r>
            <a:r>
              <a:rPr lang="pl-PL" sz="2000" dirty="0" err="1" smtClean="0"/>
              <a:t>częstotli-wości</a:t>
            </a:r>
            <a:r>
              <a:rPr lang="pl-PL" sz="2000" dirty="0" smtClean="0"/>
              <a:t> do 1 </a:t>
            </a:r>
            <a:r>
              <a:rPr lang="pl-PL" sz="2000" dirty="0" err="1" smtClean="0"/>
              <a:t>THz</a:t>
            </a:r>
            <a:r>
              <a:rPr lang="pl-PL" sz="2000" dirty="0" smtClean="0"/>
              <a:t> podobnie jak promieniowanie słoneczne (białe) (zakres częstotliwości 4-8 </a:t>
            </a:r>
            <a:r>
              <a:rPr lang="pl-PL" sz="2000" dirty="0" err="1" smtClean="0"/>
              <a:t>THz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971600" y="2277178"/>
            <a:ext cx="8172400" cy="1015663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1</a:t>
            </a:r>
            <a:r>
              <a:rPr lang="pl-PL" sz="2000" b="1" dirty="0" smtClean="0">
                <a:solidFill>
                  <a:srgbClr val="C00000"/>
                </a:solidFill>
              </a:rPr>
              <a:t>. Fluktuacje  </a:t>
            </a:r>
            <a:r>
              <a:rPr lang="pl-PL" sz="2000" dirty="0" smtClean="0"/>
              <a:t>szumu AWGN opisuje </a:t>
            </a:r>
            <a:r>
              <a:rPr lang="pl-PL" sz="2000" b="1" dirty="0" smtClean="0">
                <a:solidFill>
                  <a:srgbClr val="C00000"/>
                </a:solidFill>
              </a:rPr>
              <a:t>rozkład  gaussowski  </a:t>
            </a:r>
            <a:r>
              <a:rPr lang="pl-PL" sz="2000" dirty="0" smtClean="0"/>
              <a:t>(normalny). </a:t>
            </a:r>
            <a:r>
              <a:rPr lang="pl-PL" sz="2000" dirty="0" smtClean="0">
                <a:solidFill>
                  <a:srgbClr val="C00000"/>
                </a:solidFill>
              </a:rPr>
              <a:t/>
            </a:r>
            <a:br>
              <a:rPr lang="pl-PL" sz="2000" dirty="0" smtClean="0">
                <a:solidFill>
                  <a:srgbClr val="C00000"/>
                </a:solidFill>
              </a:rPr>
            </a:br>
            <a:r>
              <a:rPr lang="pl-PL" sz="2000" dirty="0" smtClean="0"/>
              <a:t>Założenie to wynika z centralnego twierdzenia granicznego</a:t>
            </a:r>
            <a:r>
              <a:rPr lang="pl-PL" sz="2000" dirty="0"/>
              <a:t> - suma dużej liczby ,,małych”, niezależnych zmiennych losowych ma rozkład normalny.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941278" y="4605408"/>
            <a:ext cx="8172400" cy="707886"/>
          </a:xfrm>
          <a:prstGeom prst="rect">
            <a:avLst/>
          </a:prstGeom>
          <a:solidFill>
            <a:srgbClr val="C0C0C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3</a:t>
            </a:r>
            <a:r>
              <a:rPr lang="pl-PL" sz="2000" b="1" dirty="0" smtClean="0">
                <a:solidFill>
                  <a:srgbClr val="C00000"/>
                </a:solidFill>
              </a:rPr>
              <a:t>. </a:t>
            </a:r>
            <a:r>
              <a:rPr lang="pl-PL" sz="2000" dirty="0" smtClean="0"/>
              <a:t>Szum AWGN </a:t>
            </a:r>
            <a:r>
              <a:rPr lang="pl-PL" sz="2000" b="1" dirty="0" smtClean="0">
                <a:solidFill>
                  <a:srgbClr val="C00000"/>
                </a:solidFill>
              </a:rPr>
              <a:t>zakłóca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sygnał przesyłany w kanale transmisyjnym</a:t>
            </a:r>
            <a:br>
              <a:rPr lang="pl-PL" sz="2000" dirty="0" smtClean="0"/>
            </a:br>
            <a:r>
              <a:rPr lang="pl-PL" sz="2000" dirty="0" smtClean="0"/>
              <a:t>w sposób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addytywny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(dodaje się do sygnału).</a:t>
            </a:r>
            <a:endParaRPr lang="pl-PL" sz="2000" dirty="0"/>
          </a:p>
        </p:txBody>
      </p:sp>
      <p:sp>
        <p:nvSpPr>
          <p:cNvPr id="11" name="Prostokąt 10"/>
          <p:cNvSpPr/>
          <p:nvPr/>
        </p:nvSpPr>
        <p:spPr>
          <a:xfrm>
            <a:off x="948639" y="5511741"/>
            <a:ext cx="8172400" cy="707886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sym typeface="Symbol"/>
              </a:rPr>
              <a:t>3 </a:t>
            </a:r>
            <a:r>
              <a:rPr lang="pl-PL" sz="2000" b="1" dirty="0">
                <a:solidFill>
                  <a:srgbClr val="C00000"/>
                </a:solidFill>
                <a:sym typeface="Symbol"/>
              </a:rPr>
              <a:t>+</a:t>
            </a:r>
            <a:r>
              <a:rPr lang="pl-PL" sz="2000" b="1" dirty="0" smtClean="0">
                <a:solidFill>
                  <a:srgbClr val="C00000"/>
                </a:solidFill>
                <a:sym typeface="Symbol"/>
              </a:rPr>
              <a:t> 2 + 1</a:t>
            </a:r>
            <a:r>
              <a:rPr lang="pl-PL" sz="2000" b="1" dirty="0" smtClean="0">
                <a:solidFill>
                  <a:srgbClr val="C00000"/>
                </a:solidFill>
              </a:rPr>
              <a:t> = </a:t>
            </a:r>
            <a:r>
              <a:rPr lang="pl-PL" sz="2000" b="1" dirty="0" err="1" smtClean="0">
                <a:solidFill>
                  <a:srgbClr val="C00000"/>
                </a:solidFill>
              </a:rPr>
              <a:t>Additive</a:t>
            </a:r>
            <a:r>
              <a:rPr lang="pl-PL" sz="2000" b="1" dirty="0" smtClean="0">
                <a:solidFill>
                  <a:srgbClr val="C00000"/>
                </a:solidFill>
              </a:rPr>
              <a:t> White </a:t>
            </a:r>
            <a:r>
              <a:rPr lang="pl-PL" sz="2000" b="1" dirty="0" err="1" smtClean="0">
                <a:solidFill>
                  <a:srgbClr val="C00000"/>
                </a:solidFill>
              </a:rPr>
              <a:t>Gaussian</a:t>
            </a:r>
            <a:r>
              <a:rPr lang="pl-PL" sz="2000" b="1" dirty="0" smtClean="0">
                <a:solidFill>
                  <a:srgbClr val="C00000"/>
                </a:solidFill>
              </a:rPr>
              <a:t> </a:t>
            </a:r>
            <a:r>
              <a:rPr lang="pl-PL" sz="2000" b="1" dirty="0" err="1" smtClean="0">
                <a:solidFill>
                  <a:srgbClr val="C00000"/>
                </a:solidFill>
              </a:rPr>
              <a:t>Noise</a:t>
            </a:r>
            <a:r>
              <a:rPr lang="pl-PL" sz="2000" b="1" dirty="0" smtClean="0">
                <a:solidFill>
                  <a:srgbClr val="C00000"/>
                </a:solidFill>
              </a:rPr>
              <a:t> (AWGN)</a:t>
            </a:r>
          </a:p>
          <a:p>
            <a:r>
              <a:rPr lang="pl-PL" sz="2000" b="1" dirty="0" smtClean="0">
                <a:solidFill>
                  <a:srgbClr val="C00000"/>
                </a:solidFill>
              </a:rPr>
              <a:t>White = </a:t>
            </a:r>
            <a:r>
              <a:rPr lang="pl-PL" sz="2000" b="1" dirty="0" err="1" smtClean="0">
                <a:solidFill>
                  <a:srgbClr val="C00000"/>
                </a:solidFill>
              </a:rPr>
              <a:t>Wideband</a:t>
            </a:r>
            <a:r>
              <a:rPr lang="pl-PL" sz="2000" b="1" dirty="0" smtClean="0">
                <a:solidFill>
                  <a:srgbClr val="C00000"/>
                </a:solidFill>
              </a:rPr>
              <a:t> (szerokopasmowy)</a:t>
            </a:r>
            <a:endParaRPr 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755576" y="0"/>
            <a:ext cx="8632491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u="sng" dirty="0" err="1">
                <a:solidFill>
                  <a:schemeClr val="bg2"/>
                </a:solidFill>
                <a:latin typeface="Comic Sans MS" pitchFamily="66" charset="0"/>
              </a:rPr>
              <a:t>Additive</a:t>
            </a:r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kumimoji="1" lang="pl-PL" sz="4400" b="1" u="sng" dirty="0">
                <a:solidFill>
                  <a:schemeClr val="bg2"/>
                </a:solidFill>
                <a:latin typeface="Comic Sans MS" pitchFamily="66" charset="0"/>
              </a:rPr>
              <a:t>White</a:t>
            </a:r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kumimoji="1" lang="pl-PL" sz="4400" b="1" dirty="0" err="1">
                <a:solidFill>
                  <a:schemeClr val="bg2"/>
                </a:solidFill>
                <a:latin typeface="Comic Sans MS" pitchFamily="66" charset="0"/>
              </a:rPr>
              <a:t>Gaussian</a:t>
            </a:r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kumimoji="1" lang="pl-PL" sz="4400" b="1" dirty="0" err="1">
                <a:solidFill>
                  <a:schemeClr val="bg2"/>
                </a:solidFill>
                <a:latin typeface="Comic Sans MS" pitchFamily="66" charset="0"/>
              </a:rPr>
              <a:t>Noise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grpSp>
        <p:nvGrpSpPr>
          <p:cNvPr id="8198" name="Group 27"/>
          <p:cNvGrpSpPr>
            <a:grpSpLocks/>
          </p:cNvGrpSpPr>
          <p:nvPr/>
        </p:nvGrpSpPr>
        <p:grpSpPr bwMode="auto">
          <a:xfrm>
            <a:off x="1348114" y="1025140"/>
            <a:ext cx="7372351" cy="1752600"/>
            <a:chOff x="912" y="864"/>
            <a:chExt cx="4644" cy="1104"/>
          </a:xfrm>
        </p:grpSpPr>
        <p:grpSp>
          <p:nvGrpSpPr>
            <p:cNvPr id="8207" name="Group 12"/>
            <p:cNvGrpSpPr>
              <a:grpSpLocks/>
            </p:cNvGrpSpPr>
            <p:nvPr/>
          </p:nvGrpSpPr>
          <p:grpSpPr bwMode="auto">
            <a:xfrm>
              <a:off x="912" y="864"/>
              <a:ext cx="3030" cy="1040"/>
              <a:chOff x="1776" y="960"/>
              <a:chExt cx="3030" cy="1040"/>
            </a:xfrm>
          </p:grpSpPr>
          <p:sp>
            <p:nvSpPr>
              <p:cNvPr id="8210" name="Text Box 3"/>
              <p:cNvSpPr txBox="1">
                <a:spLocks noChangeArrowheads="1"/>
              </p:cNvSpPr>
              <p:nvPr/>
            </p:nvSpPr>
            <p:spPr bwMode="auto">
              <a:xfrm>
                <a:off x="2587" y="1148"/>
                <a:ext cx="1016" cy="330"/>
              </a:xfrm>
              <a:prstGeom prst="rect">
                <a:avLst/>
              </a:prstGeom>
              <a:noFill/>
              <a:ln w="38100">
                <a:solidFill>
                  <a:srgbClr val="3366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l-PL" sz="1400" b="1" dirty="0" smtClean="0">
                    <a:solidFill>
                      <a:srgbClr val="336600"/>
                    </a:solidFill>
                  </a:rPr>
                  <a:t>KANAŁ</a:t>
                </a:r>
                <a:br>
                  <a:rPr lang="pl-PL" sz="1400" b="1" dirty="0" smtClean="0">
                    <a:solidFill>
                      <a:srgbClr val="336600"/>
                    </a:solidFill>
                  </a:rPr>
                </a:br>
                <a:r>
                  <a:rPr lang="pl-PL" sz="1400" b="1" dirty="0" smtClean="0">
                    <a:solidFill>
                      <a:srgbClr val="336600"/>
                    </a:solidFill>
                  </a:rPr>
                  <a:t>TRANSMISYJNY</a:t>
                </a:r>
                <a:endParaRPr lang="pl-PL" sz="1400" b="1" dirty="0">
                  <a:solidFill>
                    <a:srgbClr val="336600"/>
                  </a:solidFill>
                </a:endParaRPr>
              </a:p>
            </p:txBody>
          </p:sp>
          <p:sp>
            <p:nvSpPr>
              <p:cNvPr id="8211" name="Line 4"/>
              <p:cNvSpPr>
                <a:spLocks noChangeShapeType="1"/>
              </p:cNvSpPr>
              <p:nvPr/>
            </p:nvSpPr>
            <p:spPr bwMode="auto">
              <a:xfrm>
                <a:off x="2208" y="133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212" name="Line 5"/>
              <p:cNvSpPr>
                <a:spLocks noChangeShapeType="1"/>
              </p:cNvSpPr>
              <p:nvPr/>
            </p:nvSpPr>
            <p:spPr bwMode="auto">
              <a:xfrm>
                <a:off x="3600" y="1323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213" name="Line 6"/>
              <p:cNvSpPr>
                <a:spLocks noChangeShapeType="1"/>
              </p:cNvSpPr>
              <p:nvPr/>
            </p:nvSpPr>
            <p:spPr bwMode="auto">
              <a:xfrm flipV="1">
                <a:off x="2474" y="1490"/>
                <a:ext cx="432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214" name="Line 7"/>
              <p:cNvSpPr>
                <a:spLocks noChangeShapeType="1"/>
              </p:cNvSpPr>
              <p:nvPr/>
            </p:nvSpPr>
            <p:spPr bwMode="auto">
              <a:xfrm flipV="1">
                <a:off x="2672" y="1495"/>
                <a:ext cx="432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215" name="Line 8"/>
              <p:cNvSpPr>
                <a:spLocks noChangeShapeType="1"/>
              </p:cNvSpPr>
              <p:nvPr/>
            </p:nvSpPr>
            <p:spPr bwMode="auto">
              <a:xfrm flipV="1">
                <a:off x="2862" y="1508"/>
                <a:ext cx="432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216" name="Text Box 9"/>
              <p:cNvSpPr txBox="1">
                <a:spLocks noChangeArrowheads="1"/>
              </p:cNvSpPr>
              <p:nvPr/>
            </p:nvSpPr>
            <p:spPr bwMode="auto">
              <a:xfrm>
                <a:off x="3064" y="1712"/>
                <a:ext cx="103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l-PL" b="1" dirty="0">
                    <a:solidFill>
                      <a:srgbClr val="FF0000"/>
                    </a:solidFill>
                  </a:rPr>
                  <a:t>AWGN </a:t>
                </a:r>
                <a:r>
                  <a:rPr lang="pl-PL" b="1" i="1" dirty="0">
                    <a:solidFill>
                      <a:srgbClr val="FF0000"/>
                    </a:solidFill>
                  </a:rPr>
                  <a:t>z</a:t>
                </a:r>
                <a:r>
                  <a:rPr lang="pl-PL" b="1" dirty="0">
                    <a:solidFill>
                      <a:srgbClr val="FF0000"/>
                    </a:solidFill>
                  </a:rPr>
                  <a:t>(</a:t>
                </a:r>
                <a:r>
                  <a:rPr lang="pl-PL" b="1" i="1" dirty="0">
                    <a:solidFill>
                      <a:srgbClr val="FF0000"/>
                    </a:solidFill>
                  </a:rPr>
                  <a:t>t</a:t>
                </a:r>
                <a:r>
                  <a:rPr lang="pl-PL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  <p:sp>
            <p:nvSpPr>
              <p:cNvPr id="8217" name="Text Box 10"/>
              <p:cNvSpPr txBox="1">
                <a:spLocks noChangeArrowheads="1"/>
              </p:cNvSpPr>
              <p:nvPr/>
            </p:nvSpPr>
            <p:spPr bwMode="auto">
              <a:xfrm>
                <a:off x="1776" y="1008"/>
                <a:ext cx="69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dirty="0"/>
                  <a:t>s</a:t>
                </a:r>
                <a:r>
                  <a:rPr lang="pl-PL" b="1" dirty="0" smtClean="0"/>
                  <a:t>ygnał </a:t>
                </a:r>
                <a:endParaRPr lang="pl-PL" b="1" dirty="0"/>
              </a:p>
            </p:txBody>
          </p:sp>
          <p:sp>
            <p:nvSpPr>
              <p:cNvPr id="8218" name="Text Box 11"/>
              <p:cNvSpPr txBox="1">
                <a:spLocks noChangeArrowheads="1"/>
              </p:cNvSpPr>
              <p:nvPr/>
            </p:nvSpPr>
            <p:spPr bwMode="auto">
              <a:xfrm>
                <a:off x="3696" y="960"/>
                <a:ext cx="111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dirty="0" smtClean="0"/>
                  <a:t>sygnał </a:t>
                </a:r>
                <a:r>
                  <a:rPr lang="pl-PL" b="1" dirty="0">
                    <a:solidFill>
                      <a:srgbClr val="FF0000"/>
                    </a:solidFill>
                  </a:rPr>
                  <a:t>+</a:t>
                </a:r>
                <a:r>
                  <a:rPr lang="pl-PL" b="1" dirty="0"/>
                  <a:t> </a:t>
                </a:r>
                <a:r>
                  <a:rPr lang="pl-PL" b="1" i="1" dirty="0">
                    <a:solidFill>
                      <a:srgbClr val="FF0000"/>
                    </a:solidFill>
                  </a:rPr>
                  <a:t>z</a:t>
                </a:r>
                <a:r>
                  <a:rPr lang="pl-PL" b="1" dirty="0">
                    <a:solidFill>
                      <a:srgbClr val="FF0000"/>
                    </a:solidFill>
                  </a:rPr>
                  <a:t>(</a:t>
                </a:r>
                <a:r>
                  <a:rPr lang="pl-PL" b="1" i="1" dirty="0">
                    <a:solidFill>
                      <a:srgbClr val="FF0000"/>
                    </a:solidFill>
                  </a:rPr>
                  <a:t>t</a:t>
                </a:r>
                <a:r>
                  <a:rPr lang="pl-PL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p:grpSp>
        <p:sp>
          <p:nvSpPr>
            <p:cNvPr id="8208" name="AutoShape 13"/>
            <p:cNvSpPr>
              <a:spLocks/>
            </p:cNvSpPr>
            <p:nvPr/>
          </p:nvSpPr>
          <p:spPr bwMode="auto">
            <a:xfrm>
              <a:off x="4272" y="912"/>
              <a:ext cx="336" cy="1056"/>
            </a:xfrm>
            <a:prstGeom prst="rightBrace">
              <a:avLst>
                <a:gd name="adj1" fmla="val 2619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209" name="Rectangle 14"/>
            <p:cNvSpPr>
              <a:spLocks noChangeArrowheads="1"/>
            </p:cNvSpPr>
            <p:nvPr/>
          </p:nvSpPr>
          <p:spPr bwMode="auto">
            <a:xfrm>
              <a:off x="4649" y="1253"/>
              <a:ext cx="9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1" lang="pl-PL" sz="2000" b="1" dirty="0" smtClean="0">
                  <a:solidFill>
                    <a:srgbClr val="336600"/>
                  </a:solidFill>
                </a:rPr>
                <a:t>addytywny</a:t>
              </a:r>
              <a:endParaRPr kumimoji="1" lang="pl-PL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8200" name="Text Box 29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228796" y="2933315"/>
            <a:ext cx="7771737" cy="3685407"/>
            <a:chOff x="895318" y="2944482"/>
            <a:chExt cx="7771737" cy="3685407"/>
          </a:xfrm>
          <a:solidFill>
            <a:schemeClr val="bg1"/>
          </a:solidFill>
        </p:grpSpPr>
        <p:grpSp>
          <p:nvGrpSpPr>
            <p:cNvPr id="6" name="Grupa 5"/>
            <p:cNvGrpSpPr/>
            <p:nvPr/>
          </p:nvGrpSpPr>
          <p:grpSpPr>
            <a:xfrm>
              <a:off x="895318" y="2944482"/>
              <a:ext cx="7771737" cy="3685407"/>
              <a:chOff x="895318" y="2944482"/>
              <a:chExt cx="7771737" cy="3685407"/>
            </a:xfrm>
            <a:grpFill/>
          </p:grpSpPr>
          <p:grpSp>
            <p:nvGrpSpPr>
              <p:cNvPr id="5" name="Grupa 4"/>
              <p:cNvGrpSpPr/>
              <p:nvPr/>
            </p:nvGrpSpPr>
            <p:grpSpPr>
              <a:xfrm>
                <a:off x="1591664" y="2944482"/>
                <a:ext cx="7075391" cy="3685407"/>
                <a:chOff x="1591664" y="2944482"/>
                <a:chExt cx="7075391" cy="3685407"/>
              </a:xfrm>
              <a:grpFill/>
            </p:grpSpPr>
            <p:sp>
              <p:nvSpPr>
                <p:cNvPr id="8204" name="Line 15"/>
                <p:cNvSpPr>
                  <a:spLocks noChangeShapeType="1"/>
                </p:cNvSpPr>
                <p:nvPr/>
              </p:nvSpPr>
              <p:spPr bwMode="auto">
                <a:xfrm>
                  <a:off x="3974141" y="4913733"/>
                  <a:ext cx="3477490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pl-PL"/>
                </a:p>
              </p:txBody>
            </p:sp>
            <p:sp>
              <p:nvSpPr>
                <p:cNvPr id="820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75665" y="3883208"/>
                  <a:ext cx="0" cy="1173129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pl-PL"/>
                </a:p>
              </p:txBody>
            </p:sp>
            <p:graphicFrame>
              <p:nvGraphicFramePr>
                <p:cNvPr id="8194" name="Object 1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42315508"/>
                    </p:ext>
                  </p:extLst>
                </p:nvPr>
              </p:nvGraphicFramePr>
              <p:xfrm>
                <a:off x="7115578" y="4578553"/>
                <a:ext cx="293282" cy="26796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953" name="Equation" r:id="rId3" imgW="152280" imgH="139680" progId="Equation.3">
                        <p:embed/>
                      </p:oleObj>
                    </mc:Choice>
                    <mc:Fallback>
                      <p:oleObj name="Equation" r:id="rId3" imgW="152280" imgH="139680" progId="Equation.3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15578" y="4578553"/>
                              <a:ext cx="293282" cy="26796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8195" name="Object 1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12205600"/>
                    </p:ext>
                  </p:extLst>
                </p:nvPr>
              </p:nvGraphicFramePr>
              <p:xfrm>
                <a:off x="4416280" y="2944482"/>
                <a:ext cx="3298825" cy="10239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954" name="Równanie" r:id="rId5" imgW="2120760" imgH="660240" progId="Equation.3">
                        <p:embed/>
                      </p:oleObj>
                    </mc:Choice>
                    <mc:Fallback>
                      <p:oleObj name="Równanie" r:id="rId5" imgW="2120760" imgH="660240" progId="Equation.3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16280" y="2944482"/>
                              <a:ext cx="3298825" cy="102393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06" name="Freeform 21"/>
                <p:cNvSpPr>
                  <a:spLocks/>
                </p:cNvSpPr>
                <p:nvPr/>
              </p:nvSpPr>
              <p:spPr bwMode="auto">
                <a:xfrm>
                  <a:off x="4057936" y="4274797"/>
                  <a:ext cx="3123107" cy="638936"/>
                </a:xfrm>
                <a:custGeom>
                  <a:avLst/>
                  <a:gdLst>
                    <a:gd name="T0" fmla="*/ 0 w 3578"/>
                    <a:gd name="T1" fmla="*/ 12 h 732"/>
                    <a:gd name="T2" fmla="*/ 2994 w 3578"/>
                    <a:gd name="T3" fmla="*/ 120 h 732"/>
                    <a:gd name="T4" fmla="*/ 3504 w 3578"/>
                    <a:gd name="T5" fmla="*/ 732 h 732"/>
                    <a:gd name="T6" fmla="*/ 0 60000 65536"/>
                    <a:gd name="T7" fmla="*/ 0 60000 65536"/>
                    <a:gd name="T8" fmla="*/ 0 60000 65536"/>
                    <a:gd name="T9" fmla="*/ 0 w 3578"/>
                    <a:gd name="T10" fmla="*/ 0 h 732"/>
                    <a:gd name="T11" fmla="*/ 3578 w 3578"/>
                    <a:gd name="T12" fmla="*/ 732 h 7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78" h="732">
                      <a:moveTo>
                        <a:pt x="0" y="12"/>
                      </a:moveTo>
                      <a:cubicBezTo>
                        <a:pt x="499" y="30"/>
                        <a:pt x="2410" y="0"/>
                        <a:pt x="2994" y="120"/>
                      </a:cubicBezTo>
                      <a:cubicBezTo>
                        <a:pt x="3578" y="240"/>
                        <a:pt x="3398" y="605"/>
                        <a:pt x="3504" y="732"/>
                      </a:cubicBezTo>
                    </a:path>
                  </a:pathLst>
                </a:custGeom>
                <a:grp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l-PL"/>
                </a:p>
              </p:txBody>
            </p:sp>
            <p:sp>
              <p:nvSpPr>
                <p:cNvPr id="8202" name="AutoShape 25"/>
                <p:cNvSpPr>
                  <a:spLocks/>
                </p:cNvSpPr>
                <p:nvPr/>
              </p:nvSpPr>
              <p:spPr bwMode="auto">
                <a:xfrm>
                  <a:off x="7454436" y="4020385"/>
                  <a:ext cx="293282" cy="921744"/>
                </a:xfrm>
                <a:prstGeom prst="rightBrace">
                  <a:avLst>
                    <a:gd name="adj1" fmla="val 26190"/>
                    <a:gd name="adj2" fmla="val 50000"/>
                  </a:avLst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8203" name="Rectangle 26"/>
                <p:cNvSpPr>
                  <a:spLocks noChangeArrowheads="1"/>
                </p:cNvSpPr>
                <p:nvPr/>
              </p:nvSpPr>
              <p:spPr bwMode="auto">
                <a:xfrm>
                  <a:off x="7789616" y="4334616"/>
                  <a:ext cx="724477" cy="39977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pl-PL" sz="2000" b="1" dirty="0" smtClean="0">
                      <a:solidFill>
                        <a:srgbClr val="336600"/>
                      </a:solidFill>
                    </a:rPr>
                    <a:t>biały</a:t>
                  </a:r>
                  <a:endParaRPr kumimoji="1" lang="pl-PL" sz="2000" b="1" dirty="0">
                    <a:solidFill>
                      <a:srgbClr val="336600"/>
                    </a:solidFill>
                  </a:endParaRPr>
                </a:p>
              </p:txBody>
            </p:sp>
            <p:sp>
              <p:nvSpPr>
                <p:cNvPr id="27" name="pole tekstowe 26"/>
                <p:cNvSpPr txBox="1"/>
                <p:nvPr/>
              </p:nvSpPr>
              <p:spPr>
                <a:xfrm>
                  <a:off x="6434807" y="4969130"/>
                  <a:ext cx="2232248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800" b="1" dirty="0" smtClean="0"/>
                    <a:t>~1000 </a:t>
                  </a:r>
                  <a:r>
                    <a:rPr lang="pl-PL" sz="1800" b="1" dirty="0" err="1" smtClean="0"/>
                    <a:t>GHz</a:t>
                  </a:r>
                  <a:r>
                    <a:rPr lang="pl-PL" sz="1800" b="1" dirty="0" smtClean="0"/>
                    <a:t> = 1 </a:t>
                  </a:r>
                  <a:r>
                    <a:rPr lang="pl-PL" sz="1800" b="1" dirty="0" err="1" smtClean="0"/>
                    <a:t>THz</a:t>
                  </a:r>
                  <a:endParaRPr lang="pl-PL" sz="1800" b="1" dirty="0"/>
                </a:p>
              </p:txBody>
            </p:sp>
            <p:graphicFrame>
              <p:nvGraphicFramePr>
                <p:cNvPr id="29" name="Obiekt 2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75445418"/>
                    </p:ext>
                  </p:extLst>
                </p:nvPr>
              </p:nvGraphicFramePr>
              <p:xfrm>
                <a:off x="1591664" y="5304327"/>
                <a:ext cx="5122863" cy="13255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955" name="Równanie" r:id="rId7" imgW="2501640" imgH="647640" progId="Equation.3">
                        <p:embed/>
                      </p:oleObj>
                    </mc:Choice>
                    <mc:Fallback>
                      <p:oleObj name="Równanie" r:id="rId7" imgW="2501640" imgH="64764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91664" y="5304327"/>
                              <a:ext cx="5122863" cy="132556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4" name="Łącznik prosty 3"/>
                <p:cNvCxnSpPr/>
                <p:nvPr/>
              </p:nvCxnSpPr>
              <p:spPr bwMode="auto">
                <a:xfrm>
                  <a:off x="2837305" y="4289794"/>
                  <a:ext cx="1234176" cy="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" name="pole tekstowe 2"/>
              <p:cNvSpPr txBox="1"/>
              <p:nvPr/>
            </p:nvSpPr>
            <p:spPr>
              <a:xfrm>
                <a:off x="895318" y="3285328"/>
                <a:ext cx="3216778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pl-PL" b="1" dirty="0" smtClean="0"/>
                  <a:t>Wzór Johnson-</a:t>
                </a:r>
                <a:r>
                  <a:rPr lang="pl-PL" b="1" dirty="0" err="1" smtClean="0"/>
                  <a:t>Nyquist</a:t>
                </a:r>
                <a:endParaRPr lang="pl-PL" b="1" dirty="0"/>
              </a:p>
            </p:txBody>
          </p:sp>
        </p:grpSp>
        <p:sp>
          <p:nvSpPr>
            <p:cNvPr id="32" name="pole tekstowe 31"/>
            <p:cNvSpPr txBox="1"/>
            <p:nvPr/>
          </p:nvSpPr>
          <p:spPr>
            <a:xfrm>
              <a:off x="3094648" y="4029849"/>
              <a:ext cx="723275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+mj-lt"/>
                </a:rPr>
                <a:t>½</a:t>
              </a:r>
              <a:r>
                <a:rPr lang="pl-PL" i="1" dirty="0" smtClean="0">
                  <a:latin typeface="+mj-lt"/>
                </a:rPr>
                <a:t>N</a:t>
              </a:r>
              <a:r>
                <a:rPr lang="pl-PL" baseline="-25000" dirty="0" smtClean="0">
                  <a:latin typeface="+mj-lt"/>
                </a:rPr>
                <a:t>0</a:t>
              </a:r>
              <a:endParaRPr lang="pl-PL" baseline="-25000" dirty="0">
                <a:latin typeface="+mj-lt"/>
              </a:endParaRPr>
            </a:p>
          </p:txBody>
        </p:sp>
      </p:grpSp>
      <p:sp>
        <p:nvSpPr>
          <p:cNvPr id="33" name="pole tekstowe 32"/>
          <p:cNvSpPr txBox="1"/>
          <p:nvPr/>
        </p:nvSpPr>
        <p:spPr>
          <a:xfrm>
            <a:off x="5461418" y="5725108"/>
            <a:ext cx="363836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CCCC00"/>
                </a:solidFill>
              </a:rPr>
              <a:t>Promieniowanie słoneczne</a:t>
            </a:r>
          </a:p>
          <a:p>
            <a:r>
              <a:rPr lang="pl-PL" b="1" dirty="0" smtClean="0">
                <a:solidFill>
                  <a:srgbClr val="CCCC00"/>
                </a:solidFill>
              </a:rPr>
              <a:t>4 – 8 </a:t>
            </a:r>
            <a:r>
              <a:rPr lang="pl-PL" b="1" dirty="0" err="1" smtClean="0">
                <a:solidFill>
                  <a:srgbClr val="CCCC00"/>
                </a:solidFill>
              </a:rPr>
              <a:t>THz</a:t>
            </a:r>
            <a:endParaRPr lang="pl-PL" b="1" dirty="0">
              <a:solidFill>
                <a:srgbClr val="CC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827584" y="0"/>
            <a:ext cx="4608954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Filtracja AWGN</a:t>
            </a:r>
          </a:p>
        </p:txBody>
      </p:sp>
      <p:sp>
        <p:nvSpPr>
          <p:cNvPr id="10248" name="Text Box 78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37900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049854"/>
              </p:ext>
            </p:extLst>
          </p:nvPr>
        </p:nvGraphicFramePr>
        <p:xfrm>
          <a:off x="6578885" y="517230"/>
          <a:ext cx="2565115" cy="134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65" name="Równanie" r:id="rId3" imgW="1549080" imgH="812520" progId="Equation.3">
                  <p:embed/>
                </p:oleObj>
              </mc:Choice>
              <mc:Fallback>
                <p:oleObj name="Równanie" r:id="rId3" imgW="1549080" imgH="8125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885" y="517230"/>
                        <a:ext cx="2565115" cy="1348383"/>
                      </a:xfrm>
                      <a:prstGeom prst="rect">
                        <a:avLst/>
                      </a:prstGeom>
                      <a:solidFill>
                        <a:srgbClr val="99FF66">
                          <a:alpha val="50000"/>
                        </a:srgb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52594"/>
              </p:ext>
            </p:extLst>
          </p:nvPr>
        </p:nvGraphicFramePr>
        <p:xfrm>
          <a:off x="4576645" y="3998596"/>
          <a:ext cx="4155324" cy="1235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66" name="Równanie" r:id="rId5" imgW="2565360" imgH="761760" progId="Equation.3">
                  <p:embed/>
                </p:oleObj>
              </mc:Choice>
              <mc:Fallback>
                <p:oleObj name="Równanie" r:id="rId5" imgW="2565360" imgH="76176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645" y="3998596"/>
                        <a:ext cx="4155324" cy="1235367"/>
                      </a:xfrm>
                      <a:prstGeom prst="rect">
                        <a:avLst/>
                      </a:prstGeom>
                      <a:solidFill>
                        <a:srgbClr val="99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1165193" y="2492896"/>
            <a:ext cx="7649216" cy="1200329"/>
            <a:chOff x="1071249" y="2040059"/>
            <a:chExt cx="7649216" cy="1200329"/>
          </a:xfrm>
        </p:grpSpPr>
        <p:sp>
          <p:nvSpPr>
            <p:cNvPr id="46" name="Text Box 87"/>
            <p:cNvSpPr txBox="1">
              <a:spLocks noChangeArrowheads="1"/>
            </p:cNvSpPr>
            <p:nvPr/>
          </p:nvSpPr>
          <p:spPr bwMode="auto">
            <a:xfrm>
              <a:off x="1071249" y="2040059"/>
              <a:ext cx="7649216" cy="1200329"/>
            </a:xfrm>
            <a:prstGeom prst="rect">
              <a:avLst/>
            </a:prstGeom>
            <a:solidFill>
              <a:srgbClr val="FFCC66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1800" b="1" dirty="0" smtClean="0"/>
                <a:t>Filtracja (dowolna) zachowuje gaussowski (normalny) rozkład wartości chwilowych szumu </a:t>
              </a:r>
              <a:r>
                <a:rPr lang="pl-PL" sz="1800" b="1" i="1" dirty="0" smtClean="0"/>
                <a:t>n</a:t>
              </a:r>
              <a:r>
                <a:rPr lang="pl-PL" sz="1800" b="1" dirty="0" smtClean="0"/>
                <a:t>(</a:t>
              </a:r>
              <a:r>
                <a:rPr lang="pl-PL" sz="1800" b="1" i="1" dirty="0" smtClean="0"/>
                <a:t>t</a:t>
              </a:r>
              <a:r>
                <a:rPr lang="pl-PL" sz="1800" b="1" dirty="0" smtClean="0"/>
                <a:t>)</a:t>
              </a:r>
              <a:r>
                <a:rPr lang="pl-PL" sz="1800" b="1" i="1" dirty="0" smtClean="0"/>
                <a:t>,</a:t>
              </a:r>
              <a:r>
                <a:rPr lang="pl-PL" sz="1800" b="1" dirty="0" smtClean="0"/>
                <a:t> przy czym</a:t>
              </a:r>
              <a:br>
                <a:rPr lang="pl-PL" sz="1800" b="1" dirty="0" smtClean="0"/>
              </a:br>
              <a:r>
                <a:rPr lang="pl-PL" sz="1800" b="1" dirty="0" smtClean="0"/>
                <a:t>- zerowa wartość średnia nie zmienia się</a:t>
              </a:r>
            </a:p>
            <a:p>
              <a:r>
                <a:rPr lang="pl-PL" sz="1800" b="1" dirty="0" smtClean="0"/>
                <a:t>- moc szumu (wariancja) wynosi</a:t>
              </a:r>
              <a:endParaRPr lang="pl-PL" sz="1800" b="1" dirty="0"/>
            </a:p>
          </p:txBody>
        </p:sp>
        <p:graphicFrame>
          <p:nvGraphicFramePr>
            <p:cNvPr id="3" name="Obiek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0960274"/>
                </p:ext>
              </p:extLst>
            </p:nvPr>
          </p:nvGraphicFramePr>
          <p:xfrm>
            <a:off x="5130006" y="2586617"/>
            <a:ext cx="941387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767" name="Równanie" r:id="rId7" imgW="622080" imgH="241200" progId="Equation.3">
                    <p:embed/>
                  </p:oleObj>
                </mc:Choice>
                <mc:Fallback>
                  <p:oleObj name="Równanie" r:id="rId7" imgW="62208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30006" y="2586617"/>
                          <a:ext cx="941387" cy="365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iek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541542"/>
                </p:ext>
              </p:extLst>
            </p:nvPr>
          </p:nvGraphicFramePr>
          <p:xfrm>
            <a:off x="4390048" y="2859590"/>
            <a:ext cx="825526" cy="330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768" name="Równanie" r:id="rId9" imgW="507960" imgH="203040" progId="Equation.3">
                    <p:embed/>
                  </p:oleObj>
                </mc:Choice>
                <mc:Fallback>
                  <p:oleObj name="Równanie" r:id="rId9" imgW="5079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390048" y="2859590"/>
                          <a:ext cx="825526" cy="3302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a 19"/>
          <p:cNvGrpSpPr/>
          <p:nvPr/>
        </p:nvGrpSpPr>
        <p:grpSpPr>
          <a:xfrm>
            <a:off x="1043608" y="3905299"/>
            <a:ext cx="3199113" cy="2909683"/>
            <a:chOff x="1128120" y="3450703"/>
            <a:chExt cx="3199113" cy="2909683"/>
          </a:xfrm>
        </p:grpSpPr>
        <p:grpSp>
          <p:nvGrpSpPr>
            <p:cNvPr id="24" name="Grupa 23"/>
            <p:cNvGrpSpPr/>
            <p:nvPr/>
          </p:nvGrpSpPr>
          <p:grpSpPr>
            <a:xfrm>
              <a:off x="1128120" y="3450703"/>
              <a:ext cx="3199113" cy="2477616"/>
              <a:chOff x="1447800" y="2895600"/>
              <a:chExt cx="4638675" cy="3592513"/>
            </a:xfrm>
          </p:grpSpPr>
          <p:grpSp>
            <p:nvGrpSpPr>
              <p:cNvPr id="26" name="Group 100"/>
              <p:cNvGrpSpPr>
                <a:grpSpLocks/>
              </p:cNvGrpSpPr>
              <p:nvPr/>
            </p:nvGrpSpPr>
            <p:grpSpPr bwMode="auto">
              <a:xfrm>
                <a:off x="1447800" y="2895600"/>
                <a:ext cx="4638675" cy="3592513"/>
                <a:chOff x="1206" y="1746"/>
                <a:chExt cx="2922" cy="2263"/>
              </a:xfrm>
            </p:grpSpPr>
            <p:sp>
              <p:nvSpPr>
                <p:cNvPr id="29" name="Rectangle 29"/>
                <p:cNvSpPr>
                  <a:spLocks noChangeArrowheads="1"/>
                </p:cNvSpPr>
                <p:nvPr/>
              </p:nvSpPr>
              <p:spPr bwMode="auto">
                <a:xfrm>
                  <a:off x="1494" y="1824"/>
                  <a:ext cx="2604" cy="20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" name="Rectangle 30"/>
                <p:cNvSpPr>
                  <a:spLocks noChangeArrowheads="1"/>
                </p:cNvSpPr>
                <p:nvPr/>
              </p:nvSpPr>
              <p:spPr bwMode="auto">
                <a:xfrm>
                  <a:off x="1494" y="1824"/>
                  <a:ext cx="2604" cy="2052"/>
                </a:xfrm>
                <a:prstGeom prst="rect">
                  <a:avLst/>
                </a:prstGeom>
                <a:noFill/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2" name="Line 31"/>
                <p:cNvSpPr>
                  <a:spLocks noChangeShapeType="1"/>
                </p:cNvSpPr>
                <p:nvPr/>
              </p:nvSpPr>
              <p:spPr bwMode="auto">
                <a:xfrm>
                  <a:off x="1494" y="1824"/>
                  <a:ext cx="26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3" name="Line 32"/>
                <p:cNvSpPr>
                  <a:spLocks noChangeShapeType="1"/>
                </p:cNvSpPr>
                <p:nvPr/>
              </p:nvSpPr>
              <p:spPr bwMode="auto">
                <a:xfrm>
                  <a:off x="1494" y="3876"/>
                  <a:ext cx="26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98" y="1824"/>
                  <a:ext cx="1" cy="205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5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494" y="1824"/>
                  <a:ext cx="1" cy="205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6" name="Line 35"/>
                <p:cNvSpPr>
                  <a:spLocks noChangeShapeType="1"/>
                </p:cNvSpPr>
                <p:nvPr/>
              </p:nvSpPr>
              <p:spPr bwMode="auto">
                <a:xfrm>
                  <a:off x="1494" y="3876"/>
                  <a:ext cx="26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7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494" y="1824"/>
                  <a:ext cx="1" cy="205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494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9" name="Line 38"/>
                <p:cNvSpPr>
                  <a:spLocks noChangeShapeType="1"/>
                </p:cNvSpPr>
                <p:nvPr/>
              </p:nvSpPr>
              <p:spPr bwMode="auto">
                <a:xfrm>
                  <a:off x="1494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1452" y="3894"/>
                  <a:ext cx="8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-4</a:t>
                  </a:r>
                  <a:endParaRPr lang="pl-PL" sz="1200" b="1"/>
                </a:p>
              </p:txBody>
            </p:sp>
            <p:sp>
              <p:nvSpPr>
                <p:cNvPr id="4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818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2" name="Line 41"/>
                <p:cNvSpPr>
                  <a:spLocks noChangeShapeType="1"/>
                </p:cNvSpPr>
                <p:nvPr/>
              </p:nvSpPr>
              <p:spPr bwMode="auto">
                <a:xfrm>
                  <a:off x="1818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3894"/>
                  <a:ext cx="8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-3</a:t>
                  </a:r>
                  <a:endParaRPr lang="pl-PL" sz="1200" b="1"/>
                </a:p>
              </p:txBody>
            </p:sp>
            <p:sp>
              <p:nvSpPr>
                <p:cNvPr id="44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142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5" name="Line 44"/>
                <p:cNvSpPr>
                  <a:spLocks noChangeShapeType="1"/>
                </p:cNvSpPr>
                <p:nvPr/>
              </p:nvSpPr>
              <p:spPr bwMode="auto">
                <a:xfrm>
                  <a:off x="2142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8" name="Rectangle 45"/>
                <p:cNvSpPr>
                  <a:spLocks noChangeArrowheads="1"/>
                </p:cNvSpPr>
                <p:nvPr/>
              </p:nvSpPr>
              <p:spPr bwMode="auto">
                <a:xfrm>
                  <a:off x="2100" y="3894"/>
                  <a:ext cx="8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-2</a:t>
                  </a:r>
                  <a:endParaRPr lang="pl-PL" sz="1200" b="1"/>
                </a:p>
              </p:txBody>
            </p:sp>
            <p:sp>
              <p:nvSpPr>
                <p:cNvPr id="4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466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0" name="Line 47"/>
                <p:cNvSpPr>
                  <a:spLocks noChangeShapeType="1"/>
                </p:cNvSpPr>
                <p:nvPr/>
              </p:nvSpPr>
              <p:spPr bwMode="auto">
                <a:xfrm>
                  <a:off x="2466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1" name="Rectangle 48"/>
                <p:cNvSpPr>
                  <a:spLocks noChangeArrowheads="1"/>
                </p:cNvSpPr>
                <p:nvPr/>
              </p:nvSpPr>
              <p:spPr bwMode="auto">
                <a:xfrm>
                  <a:off x="2424" y="3894"/>
                  <a:ext cx="8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-1</a:t>
                  </a:r>
                  <a:endParaRPr lang="pl-PL" sz="1200" b="1"/>
                </a:p>
              </p:txBody>
            </p:sp>
            <p:sp>
              <p:nvSpPr>
                <p:cNvPr id="52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796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3" name="Line 50"/>
                <p:cNvSpPr>
                  <a:spLocks noChangeShapeType="1"/>
                </p:cNvSpPr>
                <p:nvPr/>
              </p:nvSpPr>
              <p:spPr bwMode="auto">
                <a:xfrm>
                  <a:off x="2796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4" name="Rectangle 51"/>
                <p:cNvSpPr>
                  <a:spLocks noChangeArrowheads="1"/>
                </p:cNvSpPr>
                <p:nvPr/>
              </p:nvSpPr>
              <p:spPr bwMode="auto">
                <a:xfrm>
                  <a:off x="2778" y="3894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</a:t>
                  </a:r>
                  <a:endParaRPr lang="pl-PL" sz="1200" b="1"/>
                </a:p>
              </p:txBody>
            </p:sp>
            <p:sp>
              <p:nvSpPr>
                <p:cNvPr id="55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120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6" name="Line 53"/>
                <p:cNvSpPr>
                  <a:spLocks noChangeShapeType="1"/>
                </p:cNvSpPr>
                <p:nvPr/>
              </p:nvSpPr>
              <p:spPr bwMode="auto">
                <a:xfrm>
                  <a:off x="3120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7" name="Rectangle 54"/>
                <p:cNvSpPr>
                  <a:spLocks noChangeArrowheads="1"/>
                </p:cNvSpPr>
                <p:nvPr/>
              </p:nvSpPr>
              <p:spPr bwMode="auto">
                <a:xfrm>
                  <a:off x="3102" y="3894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1</a:t>
                  </a:r>
                  <a:endParaRPr lang="pl-PL" sz="1200" b="1"/>
                </a:p>
              </p:txBody>
            </p:sp>
            <p:sp>
              <p:nvSpPr>
                <p:cNvPr id="58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444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9" name="Line 56"/>
                <p:cNvSpPr>
                  <a:spLocks noChangeShapeType="1"/>
                </p:cNvSpPr>
                <p:nvPr/>
              </p:nvSpPr>
              <p:spPr bwMode="auto">
                <a:xfrm>
                  <a:off x="3444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0" name="Rectangle 57"/>
                <p:cNvSpPr>
                  <a:spLocks noChangeArrowheads="1"/>
                </p:cNvSpPr>
                <p:nvPr/>
              </p:nvSpPr>
              <p:spPr bwMode="auto">
                <a:xfrm>
                  <a:off x="3426" y="3894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2</a:t>
                  </a:r>
                  <a:endParaRPr lang="pl-PL" sz="1200" b="1"/>
                </a:p>
              </p:txBody>
            </p:sp>
            <p:sp>
              <p:nvSpPr>
                <p:cNvPr id="61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3768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2" name="Line 59"/>
                <p:cNvSpPr>
                  <a:spLocks noChangeShapeType="1"/>
                </p:cNvSpPr>
                <p:nvPr/>
              </p:nvSpPr>
              <p:spPr bwMode="auto">
                <a:xfrm>
                  <a:off x="3768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3" name="Rectangle 60"/>
                <p:cNvSpPr>
                  <a:spLocks noChangeArrowheads="1"/>
                </p:cNvSpPr>
                <p:nvPr/>
              </p:nvSpPr>
              <p:spPr bwMode="auto">
                <a:xfrm>
                  <a:off x="3750" y="3894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3</a:t>
                  </a:r>
                  <a:endParaRPr lang="pl-PL" sz="1200" b="1"/>
                </a:p>
              </p:txBody>
            </p:sp>
            <p:sp>
              <p:nvSpPr>
                <p:cNvPr id="6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4098" y="3846"/>
                  <a:ext cx="1" cy="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5" name="Line 62"/>
                <p:cNvSpPr>
                  <a:spLocks noChangeShapeType="1"/>
                </p:cNvSpPr>
                <p:nvPr/>
              </p:nvSpPr>
              <p:spPr bwMode="auto">
                <a:xfrm>
                  <a:off x="4098" y="1824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6" name="Rectangle 63"/>
                <p:cNvSpPr>
                  <a:spLocks noChangeArrowheads="1"/>
                </p:cNvSpPr>
                <p:nvPr/>
              </p:nvSpPr>
              <p:spPr bwMode="auto">
                <a:xfrm>
                  <a:off x="4080" y="3894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4</a:t>
                  </a:r>
                  <a:endParaRPr lang="pl-PL" sz="1200" b="1"/>
                </a:p>
              </p:txBody>
            </p:sp>
            <p:sp>
              <p:nvSpPr>
                <p:cNvPr id="67" name="Line 64"/>
                <p:cNvSpPr>
                  <a:spLocks noChangeShapeType="1"/>
                </p:cNvSpPr>
                <p:nvPr/>
              </p:nvSpPr>
              <p:spPr bwMode="auto">
                <a:xfrm>
                  <a:off x="1494" y="3876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8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4068" y="3876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9" name="Rectangle 66"/>
                <p:cNvSpPr>
                  <a:spLocks noChangeArrowheads="1"/>
                </p:cNvSpPr>
                <p:nvPr/>
              </p:nvSpPr>
              <p:spPr bwMode="auto">
                <a:xfrm>
                  <a:off x="1314" y="3798"/>
                  <a:ext cx="4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</a:t>
                  </a:r>
                  <a:endParaRPr lang="pl-PL" sz="1200" b="1"/>
                </a:p>
              </p:txBody>
            </p:sp>
            <p:sp>
              <p:nvSpPr>
                <p:cNvPr id="70" name="Line 67"/>
                <p:cNvSpPr>
                  <a:spLocks noChangeShapeType="1"/>
                </p:cNvSpPr>
                <p:nvPr/>
              </p:nvSpPr>
              <p:spPr bwMode="auto">
                <a:xfrm>
                  <a:off x="1494" y="3618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1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068" y="3618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2" name="Rectangle 69"/>
                <p:cNvSpPr>
                  <a:spLocks noChangeArrowheads="1"/>
                </p:cNvSpPr>
                <p:nvPr/>
              </p:nvSpPr>
              <p:spPr bwMode="auto">
                <a:xfrm>
                  <a:off x="1206" y="3540"/>
                  <a:ext cx="16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0.05</a:t>
                  </a:r>
                  <a:endParaRPr lang="pl-PL" sz="1200" b="1"/>
                </a:p>
              </p:txBody>
            </p:sp>
            <p:sp>
              <p:nvSpPr>
                <p:cNvPr id="73" name="Line 70"/>
                <p:cNvSpPr>
                  <a:spLocks noChangeShapeType="1"/>
                </p:cNvSpPr>
                <p:nvPr/>
              </p:nvSpPr>
              <p:spPr bwMode="auto">
                <a:xfrm>
                  <a:off x="1494" y="3360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4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068" y="3360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5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3282"/>
                  <a:ext cx="12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0.1</a:t>
                  </a:r>
                  <a:endParaRPr lang="pl-PL" sz="1200" b="1"/>
                </a:p>
              </p:txBody>
            </p:sp>
            <p:sp>
              <p:nvSpPr>
                <p:cNvPr id="76" name="Line 73"/>
                <p:cNvSpPr>
                  <a:spLocks noChangeShapeType="1"/>
                </p:cNvSpPr>
                <p:nvPr/>
              </p:nvSpPr>
              <p:spPr bwMode="auto">
                <a:xfrm>
                  <a:off x="1494" y="3102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4068" y="3102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8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3024"/>
                  <a:ext cx="16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0.15</a:t>
                  </a:r>
                  <a:endParaRPr lang="pl-PL" sz="1200" b="1"/>
                </a:p>
              </p:txBody>
            </p:sp>
            <p:sp>
              <p:nvSpPr>
                <p:cNvPr id="79" name="Line 76"/>
                <p:cNvSpPr>
                  <a:spLocks noChangeShapeType="1"/>
                </p:cNvSpPr>
                <p:nvPr/>
              </p:nvSpPr>
              <p:spPr bwMode="auto">
                <a:xfrm>
                  <a:off x="1494" y="2850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0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4068" y="2850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1" name="Rectangle 78"/>
                <p:cNvSpPr>
                  <a:spLocks noChangeArrowheads="1"/>
                </p:cNvSpPr>
                <p:nvPr/>
              </p:nvSpPr>
              <p:spPr bwMode="auto">
                <a:xfrm>
                  <a:off x="1248" y="2772"/>
                  <a:ext cx="12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0.2</a:t>
                  </a:r>
                  <a:endParaRPr lang="pl-PL" sz="1200" b="1"/>
                </a:p>
              </p:txBody>
            </p:sp>
            <p:sp>
              <p:nvSpPr>
                <p:cNvPr id="82" name="Line 79"/>
                <p:cNvSpPr>
                  <a:spLocks noChangeShapeType="1"/>
                </p:cNvSpPr>
                <p:nvPr/>
              </p:nvSpPr>
              <p:spPr bwMode="auto">
                <a:xfrm>
                  <a:off x="1494" y="2592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3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4068" y="2592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4" name="Rectangle 81"/>
                <p:cNvSpPr>
                  <a:spLocks noChangeArrowheads="1"/>
                </p:cNvSpPr>
                <p:nvPr/>
              </p:nvSpPr>
              <p:spPr bwMode="auto">
                <a:xfrm>
                  <a:off x="1206" y="2514"/>
                  <a:ext cx="16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0.25</a:t>
                  </a:r>
                  <a:endParaRPr lang="pl-PL" sz="1200" b="1"/>
                </a:p>
              </p:txBody>
            </p:sp>
            <p:sp>
              <p:nvSpPr>
                <p:cNvPr id="85" name="Line 82"/>
                <p:cNvSpPr>
                  <a:spLocks noChangeShapeType="1"/>
                </p:cNvSpPr>
                <p:nvPr/>
              </p:nvSpPr>
              <p:spPr bwMode="auto">
                <a:xfrm>
                  <a:off x="1494" y="2334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6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4068" y="2334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7" name="Rectangle 84"/>
                <p:cNvSpPr>
                  <a:spLocks noChangeArrowheads="1"/>
                </p:cNvSpPr>
                <p:nvPr/>
              </p:nvSpPr>
              <p:spPr bwMode="auto">
                <a:xfrm>
                  <a:off x="1248" y="2256"/>
                  <a:ext cx="12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0.3</a:t>
                  </a:r>
                  <a:endParaRPr lang="pl-PL" sz="1200" b="1"/>
                </a:p>
              </p:txBody>
            </p:sp>
            <p:sp>
              <p:nvSpPr>
                <p:cNvPr id="88" name="Line 85"/>
                <p:cNvSpPr>
                  <a:spLocks noChangeShapeType="1"/>
                </p:cNvSpPr>
                <p:nvPr/>
              </p:nvSpPr>
              <p:spPr bwMode="auto">
                <a:xfrm>
                  <a:off x="1494" y="2076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89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068" y="2076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0" name="Rectangle 87"/>
                <p:cNvSpPr>
                  <a:spLocks noChangeArrowheads="1"/>
                </p:cNvSpPr>
                <p:nvPr/>
              </p:nvSpPr>
              <p:spPr bwMode="auto">
                <a:xfrm>
                  <a:off x="1206" y="1998"/>
                  <a:ext cx="168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0.35</a:t>
                  </a:r>
                  <a:endParaRPr lang="pl-PL" sz="1200" b="1"/>
                </a:p>
              </p:txBody>
            </p:sp>
            <p:sp>
              <p:nvSpPr>
                <p:cNvPr id="91" name="Line 88"/>
                <p:cNvSpPr>
                  <a:spLocks noChangeShapeType="1"/>
                </p:cNvSpPr>
                <p:nvPr/>
              </p:nvSpPr>
              <p:spPr bwMode="auto">
                <a:xfrm>
                  <a:off x="1494" y="1824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2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4068" y="1824"/>
                  <a:ext cx="3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248" y="1746"/>
                  <a:ext cx="120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pl-PL" sz="1200" b="1">
                      <a:solidFill>
                        <a:srgbClr val="000000"/>
                      </a:solidFill>
                      <a:latin typeface="Helvetica" charset="0"/>
                    </a:rPr>
                    <a:t>0.4</a:t>
                  </a:r>
                  <a:endParaRPr lang="pl-PL" sz="1200" b="1"/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494" y="1824"/>
                  <a:ext cx="2604" cy="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494" y="3876"/>
                  <a:ext cx="2604" cy="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6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4098" y="1824"/>
                  <a:ext cx="1" cy="20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7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494" y="1824"/>
                  <a:ext cx="1" cy="20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8" name="Freeform 95"/>
                <p:cNvSpPr>
                  <a:spLocks/>
                </p:cNvSpPr>
                <p:nvPr/>
              </p:nvSpPr>
              <p:spPr bwMode="auto">
                <a:xfrm>
                  <a:off x="1494" y="3480"/>
                  <a:ext cx="708" cy="390"/>
                </a:xfrm>
                <a:custGeom>
                  <a:avLst/>
                  <a:gdLst>
                    <a:gd name="T0" fmla="*/ 12 w 708"/>
                    <a:gd name="T1" fmla="*/ 390 h 390"/>
                    <a:gd name="T2" fmla="*/ 30 w 708"/>
                    <a:gd name="T3" fmla="*/ 390 h 390"/>
                    <a:gd name="T4" fmla="*/ 48 w 708"/>
                    <a:gd name="T5" fmla="*/ 390 h 390"/>
                    <a:gd name="T6" fmla="*/ 66 w 708"/>
                    <a:gd name="T7" fmla="*/ 390 h 390"/>
                    <a:gd name="T8" fmla="*/ 84 w 708"/>
                    <a:gd name="T9" fmla="*/ 390 h 390"/>
                    <a:gd name="T10" fmla="*/ 102 w 708"/>
                    <a:gd name="T11" fmla="*/ 390 h 390"/>
                    <a:gd name="T12" fmla="*/ 120 w 708"/>
                    <a:gd name="T13" fmla="*/ 390 h 390"/>
                    <a:gd name="T14" fmla="*/ 138 w 708"/>
                    <a:gd name="T15" fmla="*/ 390 h 390"/>
                    <a:gd name="T16" fmla="*/ 156 w 708"/>
                    <a:gd name="T17" fmla="*/ 390 h 390"/>
                    <a:gd name="T18" fmla="*/ 174 w 708"/>
                    <a:gd name="T19" fmla="*/ 390 h 390"/>
                    <a:gd name="T20" fmla="*/ 192 w 708"/>
                    <a:gd name="T21" fmla="*/ 384 h 390"/>
                    <a:gd name="T22" fmla="*/ 210 w 708"/>
                    <a:gd name="T23" fmla="*/ 384 h 390"/>
                    <a:gd name="T24" fmla="*/ 228 w 708"/>
                    <a:gd name="T25" fmla="*/ 384 h 390"/>
                    <a:gd name="T26" fmla="*/ 246 w 708"/>
                    <a:gd name="T27" fmla="*/ 384 h 390"/>
                    <a:gd name="T28" fmla="*/ 264 w 708"/>
                    <a:gd name="T29" fmla="*/ 378 h 390"/>
                    <a:gd name="T30" fmla="*/ 282 w 708"/>
                    <a:gd name="T31" fmla="*/ 378 h 390"/>
                    <a:gd name="T32" fmla="*/ 300 w 708"/>
                    <a:gd name="T33" fmla="*/ 372 h 390"/>
                    <a:gd name="T34" fmla="*/ 318 w 708"/>
                    <a:gd name="T35" fmla="*/ 372 h 390"/>
                    <a:gd name="T36" fmla="*/ 336 w 708"/>
                    <a:gd name="T37" fmla="*/ 366 h 390"/>
                    <a:gd name="T38" fmla="*/ 354 w 708"/>
                    <a:gd name="T39" fmla="*/ 360 h 390"/>
                    <a:gd name="T40" fmla="*/ 372 w 708"/>
                    <a:gd name="T41" fmla="*/ 354 h 390"/>
                    <a:gd name="T42" fmla="*/ 390 w 708"/>
                    <a:gd name="T43" fmla="*/ 354 h 390"/>
                    <a:gd name="T44" fmla="*/ 408 w 708"/>
                    <a:gd name="T45" fmla="*/ 342 h 390"/>
                    <a:gd name="T46" fmla="*/ 426 w 708"/>
                    <a:gd name="T47" fmla="*/ 336 h 390"/>
                    <a:gd name="T48" fmla="*/ 444 w 708"/>
                    <a:gd name="T49" fmla="*/ 330 h 390"/>
                    <a:gd name="T50" fmla="*/ 462 w 708"/>
                    <a:gd name="T51" fmla="*/ 318 h 390"/>
                    <a:gd name="T52" fmla="*/ 480 w 708"/>
                    <a:gd name="T53" fmla="*/ 306 h 390"/>
                    <a:gd name="T54" fmla="*/ 498 w 708"/>
                    <a:gd name="T55" fmla="*/ 294 h 390"/>
                    <a:gd name="T56" fmla="*/ 516 w 708"/>
                    <a:gd name="T57" fmla="*/ 276 h 390"/>
                    <a:gd name="T58" fmla="*/ 534 w 708"/>
                    <a:gd name="T59" fmla="*/ 264 h 390"/>
                    <a:gd name="T60" fmla="*/ 552 w 708"/>
                    <a:gd name="T61" fmla="*/ 246 h 390"/>
                    <a:gd name="T62" fmla="*/ 570 w 708"/>
                    <a:gd name="T63" fmla="*/ 228 h 390"/>
                    <a:gd name="T64" fmla="*/ 588 w 708"/>
                    <a:gd name="T65" fmla="*/ 204 h 390"/>
                    <a:gd name="T66" fmla="*/ 606 w 708"/>
                    <a:gd name="T67" fmla="*/ 180 h 390"/>
                    <a:gd name="T68" fmla="*/ 618 w 708"/>
                    <a:gd name="T69" fmla="*/ 162 h 390"/>
                    <a:gd name="T70" fmla="*/ 636 w 708"/>
                    <a:gd name="T71" fmla="*/ 138 h 390"/>
                    <a:gd name="T72" fmla="*/ 648 w 708"/>
                    <a:gd name="T73" fmla="*/ 120 h 390"/>
                    <a:gd name="T74" fmla="*/ 654 w 708"/>
                    <a:gd name="T75" fmla="*/ 102 h 390"/>
                    <a:gd name="T76" fmla="*/ 672 w 708"/>
                    <a:gd name="T77" fmla="*/ 78 h 390"/>
                    <a:gd name="T78" fmla="*/ 684 w 708"/>
                    <a:gd name="T79" fmla="*/ 54 h 390"/>
                    <a:gd name="T80" fmla="*/ 690 w 708"/>
                    <a:gd name="T81" fmla="*/ 30 h 390"/>
                    <a:gd name="T82" fmla="*/ 702 w 708"/>
                    <a:gd name="T83" fmla="*/ 12 h 39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708"/>
                    <a:gd name="T127" fmla="*/ 0 h 390"/>
                    <a:gd name="T128" fmla="*/ 708 w 708"/>
                    <a:gd name="T129" fmla="*/ 390 h 390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708" h="390">
                      <a:moveTo>
                        <a:pt x="0" y="390"/>
                      </a:move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18" y="390"/>
                      </a:lnTo>
                      <a:lnTo>
                        <a:pt x="24" y="390"/>
                      </a:lnTo>
                      <a:lnTo>
                        <a:pt x="30" y="390"/>
                      </a:lnTo>
                      <a:lnTo>
                        <a:pt x="36" y="390"/>
                      </a:lnTo>
                      <a:lnTo>
                        <a:pt x="42" y="390"/>
                      </a:lnTo>
                      <a:lnTo>
                        <a:pt x="48" y="390"/>
                      </a:lnTo>
                      <a:lnTo>
                        <a:pt x="54" y="390"/>
                      </a:lnTo>
                      <a:lnTo>
                        <a:pt x="60" y="390"/>
                      </a:lnTo>
                      <a:lnTo>
                        <a:pt x="66" y="390"/>
                      </a:lnTo>
                      <a:lnTo>
                        <a:pt x="72" y="390"/>
                      </a:lnTo>
                      <a:lnTo>
                        <a:pt x="78" y="390"/>
                      </a:lnTo>
                      <a:lnTo>
                        <a:pt x="84" y="390"/>
                      </a:lnTo>
                      <a:lnTo>
                        <a:pt x="90" y="390"/>
                      </a:lnTo>
                      <a:lnTo>
                        <a:pt x="96" y="390"/>
                      </a:lnTo>
                      <a:lnTo>
                        <a:pt x="102" y="390"/>
                      </a:lnTo>
                      <a:lnTo>
                        <a:pt x="108" y="390"/>
                      </a:lnTo>
                      <a:lnTo>
                        <a:pt x="114" y="390"/>
                      </a:lnTo>
                      <a:lnTo>
                        <a:pt x="120" y="390"/>
                      </a:lnTo>
                      <a:lnTo>
                        <a:pt x="126" y="390"/>
                      </a:lnTo>
                      <a:lnTo>
                        <a:pt x="132" y="390"/>
                      </a:lnTo>
                      <a:lnTo>
                        <a:pt x="138" y="390"/>
                      </a:lnTo>
                      <a:lnTo>
                        <a:pt x="144" y="390"/>
                      </a:lnTo>
                      <a:lnTo>
                        <a:pt x="150" y="390"/>
                      </a:lnTo>
                      <a:lnTo>
                        <a:pt x="156" y="390"/>
                      </a:lnTo>
                      <a:lnTo>
                        <a:pt x="162" y="390"/>
                      </a:lnTo>
                      <a:lnTo>
                        <a:pt x="168" y="390"/>
                      </a:lnTo>
                      <a:lnTo>
                        <a:pt x="174" y="390"/>
                      </a:lnTo>
                      <a:lnTo>
                        <a:pt x="180" y="390"/>
                      </a:lnTo>
                      <a:lnTo>
                        <a:pt x="186" y="390"/>
                      </a:lnTo>
                      <a:lnTo>
                        <a:pt x="192" y="384"/>
                      </a:lnTo>
                      <a:lnTo>
                        <a:pt x="198" y="384"/>
                      </a:lnTo>
                      <a:lnTo>
                        <a:pt x="204" y="384"/>
                      </a:lnTo>
                      <a:lnTo>
                        <a:pt x="210" y="384"/>
                      </a:lnTo>
                      <a:lnTo>
                        <a:pt x="216" y="384"/>
                      </a:lnTo>
                      <a:lnTo>
                        <a:pt x="222" y="384"/>
                      </a:lnTo>
                      <a:lnTo>
                        <a:pt x="228" y="384"/>
                      </a:lnTo>
                      <a:lnTo>
                        <a:pt x="234" y="384"/>
                      </a:lnTo>
                      <a:lnTo>
                        <a:pt x="240" y="384"/>
                      </a:lnTo>
                      <a:lnTo>
                        <a:pt x="246" y="384"/>
                      </a:lnTo>
                      <a:lnTo>
                        <a:pt x="252" y="384"/>
                      </a:lnTo>
                      <a:lnTo>
                        <a:pt x="258" y="378"/>
                      </a:lnTo>
                      <a:lnTo>
                        <a:pt x="264" y="378"/>
                      </a:lnTo>
                      <a:lnTo>
                        <a:pt x="270" y="378"/>
                      </a:lnTo>
                      <a:lnTo>
                        <a:pt x="276" y="378"/>
                      </a:lnTo>
                      <a:lnTo>
                        <a:pt x="282" y="378"/>
                      </a:lnTo>
                      <a:lnTo>
                        <a:pt x="288" y="378"/>
                      </a:lnTo>
                      <a:lnTo>
                        <a:pt x="294" y="378"/>
                      </a:lnTo>
                      <a:lnTo>
                        <a:pt x="300" y="372"/>
                      </a:lnTo>
                      <a:lnTo>
                        <a:pt x="306" y="372"/>
                      </a:lnTo>
                      <a:lnTo>
                        <a:pt x="312" y="372"/>
                      </a:lnTo>
                      <a:lnTo>
                        <a:pt x="318" y="372"/>
                      </a:lnTo>
                      <a:lnTo>
                        <a:pt x="324" y="372"/>
                      </a:lnTo>
                      <a:lnTo>
                        <a:pt x="330" y="366"/>
                      </a:lnTo>
                      <a:lnTo>
                        <a:pt x="336" y="366"/>
                      </a:lnTo>
                      <a:lnTo>
                        <a:pt x="342" y="366"/>
                      </a:lnTo>
                      <a:lnTo>
                        <a:pt x="348" y="366"/>
                      </a:lnTo>
                      <a:lnTo>
                        <a:pt x="354" y="360"/>
                      </a:lnTo>
                      <a:lnTo>
                        <a:pt x="360" y="360"/>
                      </a:lnTo>
                      <a:lnTo>
                        <a:pt x="366" y="360"/>
                      </a:lnTo>
                      <a:lnTo>
                        <a:pt x="372" y="354"/>
                      </a:lnTo>
                      <a:lnTo>
                        <a:pt x="378" y="354"/>
                      </a:lnTo>
                      <a:lnTo>
                        <a:pt x="384" y="354"/>
                      </a:lnTo>
                      <a:lnTo>
                        <a:pt x="390" y="354"/>
                      </a:lnTo>
                      <a:lnTo>
                        <a:pt x="396" y="348"/>
                      </a:lnTo>
                      <a:lnTo>
                        <a:pt x="402" y="348"/>
                      </a:lnTo>
                      <a:lnTo>
                        <a:pt x="408" y="342"/>
                      </a:lnTo>
                      <a:lnTo>
                        <a:pt x="414" y="342"/>
                      </a:lnTo>
                      <a:lnTo>
                        <a:pt x="420" y="336"/>
                      </a:lnTo>
                      <a:lnTo>
                        <a:pt x="426" y="336"/>
                      </a:lnTo>
                      <a:lnTo>
                        <a:pt x="432" y="330"/>
                      </a:lnTo>
                      <a:lnTo>
                        <a:pt x="438" y="330"/>
                      </a:lnTo>
                      <a:lnTo>
                        <a:pt x="444" y="330"/>
                      </a:lnTo>
                      <a:lnTo>
                        <a:pt x="450" y="324"/>
                      </a:lnTo>
                      <a:lnTo>
                        <a:pt x="456" y="318"/>
                      </a:lnTo>
                      <a:lnTo>
                        <a:pt x="462" y="318"/>
                      </a:lnTo>
                      <a:lnTo>
                        <a:pt x="468" y="312"/>
                      </a:lnTo>
                      <a:lnTo>
                        <a:pt x="474" y="306"/>
                      </a:lnTo>
                      <a:lnTo>
                        <a:pt x="480" y="306"/>
                      </a:lnTo>
                      <a:lnTo>
                        <a:pt x="486" y="300"/>
                      </a:lnTo>
                      <a:lnTo>
                        <a:pt x="492" y="294"/>
                      </a:lnTo>
                      <a:lnTo>
                        <a:pt x="498" y="294"/>
                      </a:lnTo>
                      <a:lnTo>
                        <a:pt x="504" y="288"/>
                      </a:lnTo>
                      <a:lnTo>
                        <a:pt x="510" y="282"/>
                      </a:lnTo>
                      <a:lnTo>
                        <a:pt x="516" y="276"/>
                      </a:lnTo>
                      <a:lnTo>
                        <a:pt x="522" y="276"/>
                      </a:lnTo>
                      <a:lnTo>
                        <a:pt x="528" y="270"/>
                      </a:lnTo>
                      <a:lnTo>
                        <a:pt x="534" y="264"/>
                      </a:lnTo>
                      <a:lnTo>
                        <a:pt x="540" y="258"/>
                      </a:lnTo>
                      <a:lnTo>
                        <a:pt x="546" y="252"/>
                      </a:lnTo>
                      <a:lnTo>
                        <a:pt x="552" y="246"/>
                      </a:lnTo>
                      <a:lnTo>
                        <a:pt x="558" y="240"/>
                      </a:lnTo>
                      <a:lnTo>
                        <a:pt x="564" y="234"/>
                      </a:lnTo>
                      <a:lnTo>
                        <a:pt x="570" y="228"/>
                      </a:lnTo>
                      <a:lnTo>
                        <a:pt x="582" y="216"/>
                      </a:lnTo>
                      <a:lnTo>
                        <a:pt x="582" y="210"/>
                      </a:lnTo>
                      <a:lnTo>
                        <a:pt x="588" y="204"/>
                      </a:lnTo>
                      <a:lnTo>
                        <a:pt x="600" y="192"/>
                      </a:lnTo>
                      <a:lnTo>
                        <a:pt x="600" y="186"/>
                      </a:lnTo>
                      <a:lnTo>
                        <a:pt x="606" y="180"/>
                      </a:lnTo>
                      <a:lnTo>
                        <a:pt x="612" y="174"/>
                      </a:lnTo>
                      <a:lnTo>
                        <a:pt x="612" y="168"/>
                      </a:lnTo>
                      <a:lnTo>
                        <a:pt x="618" y="162"/>
                      </a:lnTo>
                      <a:lnTo>
                        <a:pt x="630" y="150"/>
                      </a:lnTo>
                      <a:lnTo>
                        <a:pt x="630" y="144"/>
                      </a:lnTo>
                      <a:lnTo>
                        <a:pt x="636" y="138"/>
                      </a:lnTo>
                      <a:lnTo>
                        <a:pt x="636" y="132"/>
                      </a:lnTo>
                      <a:lnTo>
                        <a:pt x="642" y="126"/>
                      </a:lnTo>
                      <a:lnTo>
                        <a:pt x="648" y="120"/>
                      </a:lnTo>
                      <a:lnTo>
                        <a:pt x="648" y="114"/>
                      </a:lnTo>
                      <a:lnTo>
                        <a:pt x="654" y="108"/>
                      </a:lnTo>
                      <a:lnTo>
                        <a:pt x="654" y="102"/>
                      </a:lnTo>
                      <a:lnTo>
                        <a:pt x="666" y="90"/>
                      </a:lnTo>
                      <a:lnTo>
                        <a:pt x="666" y="84"/>
                      </a:lnTo>
                      <a:lnTo>
                        <a:pt x="672" y="78"/>
                      </a:lnTo>
                      <a:lnTo>
                        <a:pt x="672" y="66"/>
                      </a:lnTo>
                      <a:lnTo>
                        <a:pt x="678" y="60"/>
                      </a:lnTo>
                      <a:lnTo>
                        <a:pt x="684" y="54"/>
                      </a:lnTo>
                      <a:lnTo>
                        <a:pt x="684" y="48"/>
                      </a:lnTo>
                      <a:lnTo>
                        <a:pt x="690" y="42"/>
                      </a:lnTo>
                      <a:lnTo>
                        <a:pt x="690" y="30"/>
                      </a:lnTo>
                      <a:lnTo>
                        <a:pt x="696" y="24"/>
                      </a:lnTo>
                      <a:lnTo>
                        <a:pt x="696" y="18"/>
                      </a:lnTo>
                      <a:lnTo>
                        <a:pt x="702" y="12"/>
                      </a:lnTo>
                      <a:lnTo>
                        <a:pt x="708" y="6"/>
                      </a:lnTo>
                      <a:lnTo>
                        <a:pt x="708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9" name="Freeform 96"/>
                <p:cNvSpPr>
                  <a:spLocks/>
                </p:cNvSpPr>
                <p:nvPr/>
              </p:nvSpPr>
              <p:spPr bwMode="auto">
                <a:xfrm>
                  <a:off x="2202" y="2208"/>
                  <a:ext cx="384" cy="1272"/>
                </a:xfrm>
                <a:custGeom>
                  <a:avLst/>
                  <a:gdLst>
                    <a:gd name="T0" fmla="*/ 6 w 384"/>
                    <a:gd name="T1" fmla="*/ 1254 h 1272"/>
                    <a:gd name="T2" fmla="*/ 18 w 384"/>
                    <a:gd name="T3" fmla="*/ 1236 h 1272"/>
                    <a:gd name="T4" fmla="*/ 24 w 384"/>
                    <a:gd name="T5" fmla="*/ 1212 h 1272"/>
                    <a:gd name="T6" fmla="*/ 36 w 384"/>
                    <a:gd name="T7" fmla="*/ 1188 h 1272"/>
                    <a:gd name="T8" fmla="*/ 42 w 384"/>
                    <a:gd name="T9" fmla="*/ 1164 h 1272"/>
                    <a:gd name="T10" fmla="*/ 54 w 384"/>
                    <a:gd name="T11" fmla="*/ 1146 h 1272"/>
                    <a:gd name="T12" fmla="*/ 60 w 384"/>
                    <a:gd name="T13" fmla="*/ 1122 h 1272"/>
                    <a:gd name="T14" fmla="*/ 72 w 384"/>
                    <a:gd name="T15" fmla="*/ 1092 h 1272"/>
                    <a:gd name="T16" fmla="*/ 78 w 384"/>
                    <a:gd name="T17" fmla="*/ 1074 h 1272"/>
                    <a:gd name="T18" fmla="*/ 90 w 384"/>
                    <a:gd name="T19" fmla="*/ 1044 h 1272"/>
                    <a:gd name="T20" fmla="*/ 96 w 384"/>
                    <a:gd name="T21" fmla="*/ 1020 h 1272"/>
                    <a:gd name="T22" fmla="*/ 108 w 384"/>
                    <a:gd name="T23" fmla="*/ 984 h 1272"/>
                    <a:gd name="T24" fmla="*/ 114 w 384"/>
                    <a:gd name="T25" fmla="*/ 960 h 1272"/>
                    <a:gd name="T26" fmla="*/ 126 w 384"/>
                    <a:gd name="T27" fmla="*/ 936 h 1272"/>
                    <a:gd name="T28" fmla="*/ 132 w 384"/>
                    <a:gd name="T29" fmla="*/ 900 h 1272"/>
                    <a:gd name="T30" fmla="*/ 144 w 384"/>
                    <a:gd name="T31" fmla="*/ 876 h 1272"/>
                    <a:gd name="T32" fmla="*/ 150 w 384"/>
                    <a:gd name="T33" fmla="*/ 840 h 1272"/>
                    <a:gd name="T34" fmla="*/ 162 w 384"/>
                    <a:gd name="T35" fmla="*/ 816 h 1272"/>
                    <a:gd name="T36" fmla="*/ 168 w 384"/>
                    <a:gd name="T37" fmla="*/ 780 h 1272"/>
                    <a:gd name="T38" fmla="*/ 180 w 384"/>
                    <a:gd name="T39" fmla="*/ 750 h 1272"/>
                    <a:gd name="T40" fmla="*/ 186 w 384"/>
                    <a:gd name="T41" fmla="*/ 714 h 1272"/>
                    <a:gd name="T42" fmla="*/ 198 w 384"/>
                    <a:gd name="T43" fmla="*/ 684 h 1272"/>
                    <a:gd name="T44" fmla="*/ 204 w 384"/>
                    <a:gd name="T45" fmla="*/ 648 h 1272"/>
                    <a:gd name="T46" fmla="*/ 216 w 384"/>
                    <a:gd name="T47" fmla="*/ 618 h 1272"/>
                    <a:gd name="T48" fmla="*/ 222 w 384"/>
                    <a:gd name="T49" fmla="*/ 576 h 1272"/>
                    <a:gd name="T50" fmla="*/ 234 w 384"/>
                    <a:gd name="T51" fmla="*/ 546 h 1272"/>
                    <a:gd name="T52" fmla="*/ 240 w 384"/>
                    <a:gd name="T53" fmla="*/ 522 h 1272"/>
                    <a:gd name="T54" fmla="*/ 252 w 384"/>
                    <a:gd name="T55" fmla="*/ 480 h 1272"/>
                    <a:gd name="T56" fmla="*/ 258 w 384"/>
                    <a:gd name="T57" fmla="*/ 450 h 1272"/>
                    <a:gd name="T58" fmla="*/ 270 w 384"/>
                    <a:gd name="T59" fmla="*/ 408 h 1272"/>
                    <a:gd name="T60" fmla="*/ 276 w 384"/>
                    <a:gd name="T61" fmla="*/ 378 h 1272"/>
                    <a:gd name="T62" fmla="*/ 288 w 384"/>
                    <a:gd name="T63" fmla="*/ 342 h 1272"/>
                    <a:gd name="T64" fmla="*/ 294 w 384"/>
                    <a:gd name="T65" fmla="*/ 312 h 1272"/>
                    <a:gd name="T66" fmla="*/ 306 w 384"/>
                    <a:gd name="T67" fmla="*/ 270 h 1272"/>
                    <a:gd name="T68" fmla="*/ 312 w 384"/>
                    <a:gd name="T69" fmla="*/ 240 h 1272"/>
                    <a:gd name="T70" fmla="*/ 324 w 384"/>
                    <a:gd name="T71" fmla="*/ 216 h 1272"/>
                    <a:gd name="T72" fmla="*/ 330 w 384"/>
                    <a:gd name="T73" fmla="*/ 174 h 1272"/>
                    <a:gd name="T74" fmla="*/ 342 w 384"/>
                    <a:gd name="T75" fmla="*/ 144 h 1272"/>
                    <a:gd name="T76" fmla="*/ 348 w 384"/>
                    <a:gd name="T77" fmla="*/ 108 h 1272"/>
                    <a:gd name="T78" fmla="*/ 360 w 384"/>
                    <a:gd name="T79" fmla="*/ 84 h 1272"/>
                    <a:gd name="T80" fmla="*/ 366 w 384"/>
                    <a:gd name="T81" fmla="*/ 48 h 1272"/>
                    <a:gd name="T82" fmla="*/ 378 w 384"/>
                    <a:gd name="T83" fmla="*/ 18 h 127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84"/>
                    <a:gd name="T127" fmla="*/ 0 h 1272"/>
                    <a:gd name="T128" fmla="*/ 384 w 384"/>
                    <a:gd name="T129" fmla="*/ 1272 h 127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84" h="1272">
                      <a:moveTo>
                        <a:pt x="0" y="1272"/>
                      </a:moveTo>
                      <a:lnTo>
                        <a:pt x="6" y="1266"/>
                      </a:lnTo>
                      <a:lnTo>
                        <a:pt x="6" y="1254"/>
                      </a:lnTo>
                      <a:lnTo>
                        <a:pt x="12" y="1248"/>
                      </a:lnTo>
                      <a:lnTo>
                        <a:pt x="12" y="1242"/>
                      </a:lnTo>
                      <a:lnTo>
                        <a:pt x="18" y="1236"/>
                      </a:lnTo>
                      <a:lnTo>
                        <a:pt x="18" y="1230"/>
                      </a:lnTo>
                      <a:lnTo>
                        <a:pt x="24" y="1224"/>
                      </a:lnTo>
                      <a:lnTo>
                        <a:pt x="24" y="1212"/>
                      </a:lnTo>
                      <a:lnTo>
                        <a:pt x="30" y="1206"/>
                      </a:lnTo>
                      <a:lnTo>
                        <a:pt x="30" y="1194"/>
                      </a:lnTo>
                      <a:lnTo>
                        <a:pt x="36" y="1188"/>
                      </a:lnTo>
                      <a:lnTo>
                        <a:pt x="36" y="1182"/>
                      </a:lnTo>
                      <a:lnTo>
                        <a:pt x="42" y="1176"/>
                      </a:lnTo>
                      <a:lnTo>
                        <a:pt x="42" y="1164"/>
                      </a:lnTo>
                      <a:lnTo>
                        <a:pt x="48" y="1158"/>
                      </a:lnTo>
                      <a:lnTo>
                        <a:pt x="48" y="1152"/>
                      </a:lnTo>
                      <a:lnTo>
                        <a:pt x="54" y="1146"/>
                      </a:lnTo>
                      <a:lnTo>
                        <a:pt x="54" y="1134"/>
                      </a:lnTo>
                      <a:lnTo>
                        <a:pt x="60" y="1128"/>
                      </a:lnTo>
                      <a:lnTo>
                        <a:pt x="60" y="1122"/>
                      </a:lnTo>
                      <a:lnTo>
                        <a:pt x="66" y="1116"/>
                      </a:lnTo>
                      <a:lnTo>
                        <a:pt x="66" y="1104"/>
                      </a:lnTo>
                      <a:lnTo>
                        <a:pt x="72" y="1092"/>
                      </a:lnTo>
                      <a:lnTo>
                        <a:pt x="72" y="1086"/>
                      </a:lnTo>
                      <a:lnTo>
                        <a:pt x="78" y="1080"/>
                      </a:lnTo>
                      <a:lnTo>
                        <a:pt x="78" y="1074"/>
                      </a:lnTo>
                      <a:lnTo>
                        <a:pt x="84" y="1062"/>
                      </a:lnTo>
                      <a:lnTo>
                        <a:pt x="84" y="1050"/>
                      </a:lnTo>
                      <a:lnTo>
                        <a:pt x="90" y="1044"/>
                      </a:lnTo>
                      <a:lnTo>
                        <a:pt x="90" y="1032"/>
                      </a:lnTo>
                      <a:lnTo>
                        <a:pt x="96" y="1026"/>
                      </a:lnTo>
                      <a:lnTo>
                        <a:pt x="96" y="1020"/>
                      </a:lnTo>
                      <a:lnTo>
                        <a:pt x="102" y="1008"/>
                      </a:lnTo>
                      <a:lnTo>
                        <a:pt x="102" y="996"/>
                      </a:lnTo>
                      <a:lnTo>
                        <a:pt x="108" y="984"/>
                      </a:lnTo>
                      <a:lnTo>
                        <a:pt x="108" y="978"/>
                      </a:lnTo>
                      <a:lnTo>
                        <a:pt x="114" y="972"/>
                      </a:lnTo>
                      <a:lnTo>
                        <a:pt x="114" y="960"/>
                      </a:lnTo>
                      <a:lnTo>
                        <a:pt x="120" y="954"/>
                      </a:lnTo>
                      <a:lnTo>
                        <a:pt x="120" y="942"/>
                      </a:lnTo>
                      <a:lnTo>
                        <a:pt x="126" y="936"/>
                      </a:lnTo>
                      <a:lnTo>
                        <a:pt x="126" y="918"/>
                      </a:lnTo>
                      <a:lnTo>
                        <a:pt x="132" y="912"/>
                      </a:lnTo>
                      <a:lnTo>
                        <a:pt x="132" y="900"/>
                      </a:lnTo>
                      <a:lnTo>
                        <a:pt x="138" y="894"/>
                      </a:lnTo>
                      <a:lnTo>
                        <a:pt x="138" y="888"/>
                      </a:lnTo>
                      <a:lnTo>
                        <a:pt x="144" y="876"/>
                      </a:lnTo>
                      <a:lnTo>
                        <a:pt x="144" y="858"/>
                      </a:lnTo>
                      <a:lnTo>
                        <a:pt x="150" y="852"/>
                      </a:lnTo>
                      <a:lnTo>
                        <a:pt x="150" y="840"/>
                      </a:lnTo>
                      <a:lnTo>
                        <a:pt x="156" y="834"/>
                      </a:lnTo>
                      <a:lnTo>
                        <a:pt x="156" y="822"/>
                      </a:lnTo>
                      <a:lnTo>
                        <a:pt x="162" y="816"/>
                      </a:lnTo>
                      <a:lnTo>
                        <a:pt x="162" y="798"/>
                      </a:lnTo>
                      <a:lnTo>
                        <a:pt x="168" y="786"/>
                      </a:lnTo>
                      <a:lnTo>
                        <a:pt x="168" y="780"/>
                      </a:lnTo>
                      <a:lnTo>
                        <a:pt x="174" y="768"/>
                      </a:lnTo>
                      <a:lnTo>
                        <a:pt x="174" y="762"/>
                      </a:lnTo>
                      <a:lnTo>
                        <a:pt x="180" y="750"/>
                      </a:lnTo>
                      <a:lnTo>
                        <a:pt x="180" y="744"/>
                      </a:lnTo>
                      <a:lnTo>
                        <a:pt x="186" y="732"/>
                      </a:lnTo>
                      <a:lnTo>
                        <a:pt x="186" y="714"/>
                      </a:lnTo>
                      <a:lnTo>
                        <a:pt x="192" y="702"/>
                      </a:lnTo>
                      <a:lnTo>
                        <a:pt x="192" y="696"/>
                      </a:lnTo>
                      <a:lnTo>
                        <a:pt x="198" y="684"/>
                      </a:lnTo>
                      <a:lnTo>
                        <a:pt x="198" y="678"/>
                      </a:lnTo>
                      <a:lnTo>
                        <a:pt x="204" y="666"/>
                      </a:lnTo>
                      <a:lnTo>
                        <a:pt x="204" y="648"/>
                      </a:lnTo>
                      <a:lnTo>
                        <a:pt x="210" y="636"/>
                      </a:lnTo>
                      <a:lnTo>
                        <a:pt x="210" y="624"/>
                      </a:lnTo>
                      <a:lnTo>
                        <a:pt x="216" y="618"/>
                      </a:lnTo>
                      <a:lnTo>
                        <a:pt x="216" y="606"/>
                      </a:lnTo>
                      <a:lnTo>
                        <a:pt x="222" y="600"/>
                      </a:lnTo>
                      <a:lnTo>
                        <a:pt x="222" y="576"/>
                      </a:lnTo>
                      <a:lnTo>
                        <a:pt x="228" y="570"/>
                      </a:lnTo>
                      <a:lnTo>
                        <a:pt x="228" y="558"/>
                      </a:lnTo>
                      <a:lnTo>
                        <a:pt x="234" y="546"/>
                      </a:lnTo>
                      <a:lnTo>
                        <a:pt x="234" y="540"/>
                      </a:lnTo>
                      <a:lnTo>
                        <a:pt x="240" y="528"/>
                      </a:lnTo>
                      <a:lnTo>
                        <a:pt x="240" y="522"/>
                      </a:lnTo>
                      <a:lnTo>
                        <a:pt x="246" y="510"/>
                      </a:lnTo>
                      <a:lnTo>
                        <a:pt x="246" y="492"/>
                      </a:lnTo>
                      <a:lnTo>
                        <a:pt x="252" y="480"/>
                      </a:lnTo>
                      <a:lnTo>
                        <a:pt x="252" y="468"/>
                      </a:lnTo>
                      <a:lnTo>
                        <a:pt x="258" y="462"/>
                      </a:lnTo>
                      <a:lnTo>
                        <a:pt x="258" y="450"/>
                      </a:lnTo>
                      <a:lnTo>
                        <a:pt x="264" y="438"/>
                      </a:lnTo>
                      <a:lnTo>
                        <a:pt x="264" y="420"/>
                      </a:lnTo>
                      <a:lnTo>
                        <a:pt x="270" y="408"/>
                      </a:lnTo>
                      <a:lnTo>
                        <a:pt x="270" y="402"/>
                      </a:lnTo>
                      <a:lnTo>
                        <a:pt x="276" y="390"/>
                      </a:lnTo>
                      <a:lnTo>
                        <a:pt x="276" y="378"/>
                      </a:lnTo>
                      <a:lnTo>
                        <a:pt x="282" y="372"/>
                      </a:lnTo>
                      <a:lnTo>
                        <a:pt x="282" y="348"/>
                      </a:lnTo>
                      <a:lnTo>
                        <a:pt x="288" y="342"/>
                      </a:lnTo>
                      <a:lnTo>
                        <a:pt x="288" y="330"/>
                      </a:lnTo>
                      <a:lnTo>
                        <a:pt x="294" y="318"/>
                      </a:lnTo>
                      <a:lnTo>
                        <a:pt x="294" y="312"/>
                      </a:lnTo>
                      <a:lnTo>
                        <a:pt x="300" y="300"/>
                      </a:lnTo>
                      <a:lnTo>
                        <a:pt x="300" y="282"/>
                      </a:lnTo>
                      <a:lnTo>
                        <a:pt x="306" y="270"/>
                      </a:lnTo>
                      <a:lnTo>
                        <a:pt x="306" y="264"/>
                      </a:lnTo>
                      <a:lnTo>
                        <a:pt x="312" y="252"/>
                      </a:lnTo>
                      <a:lnTo>
                        <a:pt x="312" y="240"/>
                      </a:lnTo>
                      <a:lnTo>
                        <a:pt x="318" y="234"/>
                      </a:lnTo>
                      <a:lnTo>
                        <a:pt x="318" y="222"/>
                      </a:lnTo>
                      <a:lnTo>
                        <a:pt x="324" y="216"/>
                      </a:lnTo>
                      <a:lnTo>
                        <a:pt x="324" y="192"/>
                      </a:lnTo>
                      <a:lnTo>
                        <a:pt x="330" y="186"/>
                      </a:lnTo>
                      <a:lnTo>
                        <a:pt x="330" y="174"/>
                      </a:lnTo>
                      <a:lnTo>
                        <a:pt x="336" y="168"/>
                      </a:lnTo>
                      <a:lnTo>
                        <a:pt x="336" y="156"/>
                      </a:lnTo>
                      <a:lnTo>
                        <a:pt x="342" y="144"/>
                      </a:lnTo>
                      <a:lnTo>
                        <a:pt x="342" y="126"/>
                      </a:lnTo>
                      <a:lnTo>
                        <a:pt x="348" y="120"/>
                      </a:lnTo>
                      <a:lnTo>
                        <a:pt x="348" y="108"/>
                      </a:lnTo>
                      <a:lnTo>
                        <a:pt x="354" y="102"/>
                      </a:lnTo>
                      <a:lnTo>
                        <a:pt x="354" y="90"/>
                      </a:lnTo>
                      <a:lnTo>
                        <a:pt x="360" y="84"/>
                      </a:lnTo>
                      <a:lnTo>
                        <a:pt x="360" y="66"/>
                      </a:lnTo>
                      <a:lnTo>
                        <a:pt x="366" y="54"/>
                      </a:lnTo>
                      <a:lnTo>
                        <a:pt x="366" y="48"/>
                      </a:lnTo>
                      <a:lnTo>
                        <a:pt x="372" y="36"/>
                      </a:lnTo>
                      <a:lnTo>
                        <a:pt x="372" y="30"/>
                      </a:lnTo>
                      <a:lnTo>
                        <a:pt x="378" y="18"/>
                      </a:lnTo>
                      <a:lnTo>
                        <a:pt x="378" y="12"/>
                      </a:lnTo>
                      <a:lnTo>
                        <a:pt x="384" y="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0" name="Freeform 97"/>
                <p:cNvSpPr>
                  <a:spLocks/>
                </p:cNvSpPr>
                <p:nvPr/>
              </p:nvSpPr>
              <p:spPr bwMode="auto">
                <a:xfrm>
                  <a:off x="2586" y="1824"/>
                  <a:ext cx="474" cy="600"/>
                </a:xfrm>
                <a:custGeom>
                  <a:avLst/>
                  <a:gdLst>
                    <a:gd name="T0" fmla="*/ 6 w 474"/>
                    <a:gd name="T1" fmla="*/ 360 h 600"/>
                    <a:gd name="T2" fmla="*/ 12 w 474"/>
                    <a:gd name="T3" fmla="*/ 336 h 600"/>
                    <a:gd name="T4" fmla="*/ 24 w 474"/>
                    <a:gd name="T5" fmla="*/ 306 h 600"/>
                    <a:gd name="T6" fmla="*/ 30 w 474"/>
                    <a:gd name="T7" fmla="*/ 282 h 600"/>
                    <a:gd name="T8" fmla="*/ 42 w 474"/>
                    <a:gd name="T9" fmla="*/ 252 h 600"/>
                    <a:gd name="T10" fmla="*/ 48 w 474"/>
                    <a:gd name="T11" fmla="*/ 228 h 600"/>
                    <a:gd name="T12" fmla="*/ 60 w 474"/>
                    <a:gd name="T13" fmla="*/ 210 h 600"/>
                    <a:gd name="T14" fmla="*/ 66 w 474"/>
                    <a:gd name="T15" fmla="*/ 180 h 600"/>
                    <a:gd name="T16" fmla="*/ 78 w 474"/>
                    <a:gd name="T17" fmla="*/ 162 h 600"/>
                    <a:gd name="T18" fmla="*/ 84 w 474"/>
                    <a:gd name="T19" fmla="*/ 138 h 600"/>
                    <a:gd name="T20" fmla="*/ 96 w 474"/>
                    <a:gd name="T21" fmla="*/ 120 h 600"/>
                    <a:gd name="T22" fmla="*/ 102 w 474"/>
                    <a:gd name="T23" fmla="*/ 102 h 600"/>
                    <a:gd name="T24" fmla="*/ 120 w 474"/>
                    <a:gd name="T25" fmla="*/ 78 h 600"/>
                    <a:gd name="T26" fmla="*/ 132 w 474"/>
                    <a:gd name="T27" fmla="*/ 54 h 600"/>
                    <a:gd name="T28" fmla="*/ 150 w 474"/>
                    <a:gd name="T29" fmla="*/ 30 h 600"/>
                    <a:gd name="T30" fmla="*/ 168 w 474"/>
                    <a:gd name="T31" fmla="*/ 18 h 600"/>
                    <a:gd name="T32" fmla="*/ 186 w 474"/>
                    <a:gd name="T33" fmla="*/ 6 h 600"/>
                    <a:gd name="T34" fmla="*/ 204 w 474"/>
                    <a:gd name="T35" fmla="*/ 0 h 600"/>
                    <a:gd name="T36" fmla="*/ 222 w 474"/>
                    <a:gd name="T37" fmla="*/ 6 h 600"/>
                    <a:gd name="T38" fmla="*/ 240 w 474"/>
                    <a:gd name="T39" fmla="*/ 12 h 600"/>
                    <a:gd name="T40" fmla="*/ 258 w 474"/>
                    <a:gd name="T41" fmla="*/ 30 h 600"/>
                    <a:gd name="T42" fmla="*/ 282 w 474"/>
                    <a:gd name="T43" fmla="*/ 54 h 600"/>
                    <a:gd name="T44" fmla="*/ 294 w 474"/>
                    <a:gd name="T45" fmla="*/ 72 h 600"/>
                    <a:gd name="T46" fmla="*/ 306 w 474"/>
                    <a:gd name="T47" fmla="*/ 96 h 600"/>
                    <a:gd name="T48" fmla="*/ 318 w 474"/>
                    <a:gd name="T49" fmla="*/ 114 h 600"/>
                    <a:gd name="T50" fmla="*/ 324 w 474"/>
                    <a:gd name="T51" fmla="*/ 132 h 600"/>
                    <a:gd name="T52" fmla="*/ 336 w 474"/>
                    <a:gd name="T53" fmla="*/ 150 h 600"/>
                    <a:gd name="T54" fmla="*/ 342 w 474"/>
                    <a:gd name="T55" fmla="*/ 174 h 600"/>
                    <a:gd name="T56" fmla="*/ 354 w 474"/>
                    <a:gd name="T57" fmla="*/ 192 h 600"/>
                    <a:gd name="T58" fmla="*/ 360 w 474"/>
                    <a:gd name="T59" fmla="*/ 222 h 600"/>
                    <a:gd name="T60" fmla="*/ 372 w 474"/>
                    <a:gd name="T61" fmla="*/ 246 h 600"/>
                    <a:gd name="T62" fmla="*/ 378 w 474"/>
                    <a:gd name="T63" fmla="*/ 270 h 600"/>
                    <a:gd name="T64" fmla="*/ 390 w 474"/>
                    <a:gd name="T65" fmla="*/ 294 h 600"/>
                    <a:gd name="T66" fmla="*/ 396 w 474"/>
                    <a:gd name="T67" fmla="*/ 330 h 600"/>
                    <a:gd name="T68" fmla="*/ 408 w 474"/>
                    <a:gd name="T69" fmla="*/ 354 h 600"/>
                    <a:gd name="T70" fmla="*/ 414 w 474"/>
                    <a:gd name="T71" fmla="*/ 384 h 600"/>
                    <a:gd name="T72" fmla="*/ 426 w 474"/>
                    <a:gd name="T73" fmla="*/ 414 h 600"/>
                    <a:gd name="T74" fmla="*/ 432 w 474"/>
                    <a:gd name="T75" fmla="*/ 438 h 600"/>
                    <a:gd name="T76" fmla="*/ 444 w 474"/>
                    <a:gd name="T77" fmla="*/ 474 h 600"/>
                    <a:gd name="T78" fmla="*/ 450 w 474"/>
                    <a:gd name="T79" fmla="*/ 504 h 600"/>
                    <a:gd name="T80" fmla="*/ 462 w 474"/>
                    <a:gd name="T81" fmla="*/ 540 h 600"/>
                    <a:gd name="T82" fmla="*/ 468 w 474"/>
                    <a:gd name="T83" fmla="*/ 570 h 600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474"/>
                    <a:gd name="T127" fmla="*/ 0 h 600"/>
                    <a:gd name="T128" fmla="*/ 474 w 474"/>
                    <a:gd name="T129" fmla="*/ 600 h 600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474" h="600">
                      <a:moveTo>
                        <a:pt x="0" y="384"/>
                      </a:moveTo>
                      <a:lnTo>
                        <a:pt x="0" y="372"/>
                      </a:lnTo>
                      <a:lnTo>
                        <a:pt x="6" y="360"/>
                      </a:lnTo>
                      <a:lnTo>
                        <a:pt x="6" y="354"/>
                      </a:lnTo>
                      <a:lnTo>
                        <a:pt x="12" y="342"/>
                      </a:lnTo>
                      <a:lnTo>
                        <a:pt x="12" y="336"/>
                      </a:lnTo>
                      <a:lnTo>
                        <a:pt x="18" y="330"/>
                      </a:lnTo>
                      <a:lnTo>
                        <a:pt x="18" y="312"/>
                      </a:lnTo>
                      <a:lnTo>
                        <a:pt x="24" y="306"/>
                      </a:lnTo>
                      <a:lnTo>
                        <a:pt x="24" y="294"/>
                      </a:lnTo>
                      <a:lnTo>
                        <a:pt x="30" y="288"/>
                      </a:lnTo>
                      <a:lnTo>
                        <a:pt x="30" y="282"/>
                      </a:lnTo>
                      <a:lnTo>
                        <a:pt x="36" y="270"/>
                      </a:lnTo>
                      <a:lnTo>
                        <a:pt x="36" y="258"/>
                      </a:lnTo>
                      <a:lnTo>
                        <a:pt x="42" y="252"/>
                      </a:lnTo>
                      <a:lnTo>
                        <a:pt x="42" y="246"/>
                      </a:lnTo>
                      <a:lnTo>
                        <a:pt x="48" y="234"/>
                      </a:lnTo>
                      <a:lnTo>
                        <a:pt x="48" y="228"/>
                      </a:lnTo>
                      <a:lnTo>
                        <a:pt x="54" y="222"/>
                      </a:lnTo>
                      <a:lnTo>
                        <a:pt x="54" y="216"/>
                      </a:lnTo>
                      <a:lnTo>
                        <a:pt x="60" y="210"/>
                      </a:lnTo>
                      <a:lnTo>
                        <a:pt x="60" y="192"/>
                      </a:lnTo>
                      <a:lnTo>
                        <a:pt x="66" y="186"/>
                      </a:lnTo>
                      <a:lnTo>
                        <a:pt x="66" y="180"/>
                      </a:lnTo>
                      <a:lnTo>
                        <a:pt x="72" y="174"/>
                      </a:lnTo>
                      <a:lnTo>
                        <a:pt x="72" y="168"/>
                      </a:lnTo>
                      <a:lnTo>
                        <a:pt x="78" y="162"/>
                      </a:lnTo>
                      <a:lnTo>
                        <a:pt x="78" y="150"/>
                      </a:lnTo>
                      <a:lnTo>
                        <a:pt x="84" y="144"/>
                      </a:lnTo>
                      <a:lnTo>
                        <a:pt x="84" y="138"/>
                      </a:lnTo>
                      <a:lnTo>
                        <a:pt x="90" y="132"/>
                      </a:lnTo>
                      <a:lnTo>
                        <a:pt x="90" y="126"/>
                      </a:lnTo>
                      <a:lnTo>
                        <a:pt x="96" y="120"/>
                      </a:lnTo>
                      <a:lnTo>
                        <a:pt x="96" y="114"/>
                      </a:lnTo>
                      <a:lnTo>
                        <a:pt x="102" y="108"/>
                      </a:lnTo>
                      <a:lnTo>
                        <a:pt x="102" y="102"/>
                      </a:lnTo>
                      <a:lnTo>
                        <a:pt x="114" y="90"/>
                      </a:lnTo>
                      <a:lnTo>
                        <a:pt x="114" y="84"/>
                      </a:lnTo>
                      <a:lnTo>
                        <a:pt x="120" y="78"/>
                      </a:lnTo>
                      <a:lnTo>
                        <a:pt x="120" y="72"/>
                      </a:lnTo>
                      <a:lnTo>
                        <a:pt x="132" y="60"/>
                      </a:lnTo>
                      <a:lnTo>
                        <a:pt x="132" y="54"/>
                      </a:lnTo>
                      <a:lnTo>
                        <a:pt x="144" y="42"/>
                      </a:lnTo>
                      <a:lnTo>
                        <a:pt x="144" y="36"/>
                      </a:lnTo>
                      <a:lnTo>
                        <a:pt x="150" y="30"/>
                      </a:lnTo>
                      <a:lnTo>
                        <a:pt x="156" y="24"/>
                      </a:lnTo>
                      <a:lnTo>
                        <a:pt x="162" y="18"/>
                      </a:lnTo>
                      <a:lnTo>
                        <a:pt x="168" y="18"/>
                      </a:lnTo>
                      <a:lnTo>
                        <a:pt x="174" y="12"/>
                      </a:lnTo>
                      <a:lnTo>
                        <a:pt x="180" y="6"/>
                      </a:lnTo>
                      <a:lnTo>
                        <a:pt x="186" y="6"/>
                      </a:lnTo>
                      <a:lnTo>
                        <a:pt x="192" y="6"/>
                      </a:lnTo>
                      <a:lnTo>
                        <a:pt x="198" y="0"/>
                      </a:lnTo>
                      <a:lnTo>
                        <a:pt x="204" y="0"/>
                      </a:lnTo>
                      <a:lnTo>
                        <a:pt x="210" y="0"/>
                      </a:lnTo>
                      <a:lnTo>
                        <a:pt x="216" y="6"/>
                      </a:lnTo>
                      <a:lnTo>
                        <a:pt x="222" y="6"/>
                      </a:lnTo>
                      <a:lnTo>
                        <a:pt x="228" y="6"/>
                      </a:lnTo>
                      <a:lnTo>
                        <a:pt x="234" y="12"/>
                      </a:lnTo>
                      <a:lnTo>
                        <a:pt x="240" y="12"/>
                      </a:lnTo>
                      <a:lnTo>
                        <a:pt x="246" y="18"/>
                      </a:lnTo>
                      <a:lnTo>
                        <a:pt x="252" y="24"/>
                      </a:lnTo>
                      <a:lnTo>
                        <a:pt x="258" y="30"/>
                      </a:lnTo>
                      <a:lnTo>
                        <a:pt x="264" y="36"/>
                      </a:lnTo>
                      <a:lnTo>
                        <a:pt x="270" y="42"/>
                      </a:lnTo>
                      <a:lnTo>
                        <a:pt x="282" y="54"/>
                      </a:lnTo>
                      <a:lnTo>
                        <a:pt x="282" y="60"/>
                      </a:lnTo>
                      <a:lnTo>
                        <a:pt x="288" y="66"/>
                      </a:lnTo>
                      <a:lnTo>
                        <a:pt x="294" y="72"/>
                      </a:lnTo>
                      <a:lnTo>
                        <a:pt x="294" y="78"/>
                      </a:lnTo>
                      <a:lnTo>
                        <a:pt x="306" y="90"/>
                      </a:lnTo>
                      <a:lnTo>
                        <a:pt x="306" y="96"/>
                      </a:lnTo>
                      <a:lnTo>
                        <a:pt x="312" y="102"/>
                      </a:lnTo>
                      <a:lnTo>
                        <a:pt x="312" y="108"/>
                      </a:lnTo>
                      <a:lnTo>
                        <a:pt x="318" y="114"/>
                      </a:lnTo>
                      <a:lnTo>
                        <a:pt x="318" y="120"/>
                      </a:lnTo>
                      <a:lnTo>
                        <a:pt x="324" y="126"/>
                      </a:lnTo>
                      <a:lnTo>
                        <a:pt x="324" y="132"/>
                      </a:lnTo>
                      <a:lnTo>
                        <a:pt x="330" y="138"/>
                      </a:lnTo>
                      <a:lnTo>
                        <a:pt x="330" y="144"/>
                      </a:lnTo>
                      <a:lnTo>
                        <a:pt x="336" y="150"/>
                      </a:lnTo>
                      <a:lnTo>
                        <a:pt x="336" y="162"/>
                      </a:lnTo>
                      <a:lnTo>
                        <a:pt x="342" y="168"/>
                      </a:lnTo>
                      <a:lnTo>
                        <a:pt x="342" y="174"/>
                      </a:lnTo>
                      <a:lnTo>
                        <a:pt x="348" y="180"/>
                      </a:lnTo>
                      <a:lnTo>
                        <a:pt x="348" y="186"/>
                      </a:lnTo>
                      <a:lnTo>
                        <a:pt x="354" y="192"/>
                      </a:lnTo>
                      <a:lnTo>
                        <a:pt x="354" y="210"/>
                      </a:lnTo>
                      <a:lnTo>
                        <a:pt x="360" y="216"/>
                      </a:lnTo>
                      <a:lnTo>
                        <a:pt x="360" y="222"/>
                      </a:lnTo>
                      <a:lnTo>
                        <a:pt x="366" y="228"/>
                      </a:lnTo>
                      <a:lnTo>
                        <a:pt x="366" y="234"/>
                      </a:lnTo>
                      <a:lnTo>
                        <a:pt x="372" y="246"/>
                      </a:lnTo>
                      <a:lnTo>
                        <a:pt x="372" y="252"/>
                      </a:lnTo>
                      <a:lnTo>
                        <a:pt x="378" y="258"/>
                      </a:lnTo>
                      <a:lnTo>
                        <a:pt x="378" y="270"/>
                      </a:lnTo>
                      <a:lnTo>
                        <a:pt x="384" y="282"/>
                      </a:lnTo>
                      <a:lnTo>
                        <a:pt x="384" y="288"/>
                      </a:lnTo>
                      <a:lnTo>
                        <a:pt x="390" y="294"/>
                      </a:lnTo>
                      <a:lnTo>
                        <a:pt x="390" y="306"/>
                      </a:lnTo>
                      <a:lnTo>
                        <a:pt x="396" y="312"/>
                      </a:lnTo>
                      <a:lnTo>
                        <a:pt x="396" y="330"/>
                      </a:lnTo>
                      <a:lnTo>
                        <a:pt x="402" y="336"/>
                      </a:lnTo>
                      <a:lnTo>
                        <a:pt x="402" y="342"/>
                      </a:lnTo>
                      <a:lnTo>
                        <a:pt x="408" y="354"/>
                      </a:lnTo>
                      <a:lnTo>
                        <a:pt x="408" y="360"/>
                      </a:lnTo>
                      <a:lnTo>
                        <a:pt x="414" y="372"/>
                      </a:lnTo>
                      <a:lnTo>
                        <a:pt x="414" y="384"/>
                      </a:lnTo>
                      <a:lnTo>
                        <a:pt x="420" y="396"/>
                      </a:lnTo>
                      <a:lnTo>
                        <a:pt x="420" y="402"/>
                      </a:lnTo>
                      <a:lnTo>
                        <a:pt x="426" y="414"/>
                      </a:lnTo>
                      <a:lnTo>
                        <a:pt x="426" y="420"/>
                      </a:lnTo>
                      <a:lnTo>
                        <a:pt x="432" y="432"/>
                      </a:lnTo>
                      <a:lnTo>
                        <a:pt x="432" y="438"/>
                      </a:lnTo>
                      <a:lnTo>
                        <a:pt x="438" y="450"/>
                      </a:lnTo>
                      <a:lnTo>
                        <a:pt x="438" y="468"/>
                      </a:lnTo>
                      <a:lnTo>
                        <a:pt x="444" y="474"/>
                      </a:lnTo>
                      <a:lnTo>
                        <a:pt x="444" y="486"/>
                      </a:lnTo>
                      <a:lnTo>
                        <a:pt x="450" y="492"/>
                      </a:lnTo>
                      <a:lnTo>
                        <a:pt x="450" y="504"/>
                      </a:lnTo>
                      <a:lnTo>
                        <a:pt x="456" y="510"/>
                      </a:lnTo>
                      <a:lnTo>
                        <a:pt x="456" y="528"/>
                      </a:lnTo>
                      <a:lnTo>
                        <a:pt x="462" y="540"/>
                      </a:lnTo>
                      <a:lnTo>
                        <a:pt x="462" y="552"/>
                      </a:lnTo>
                      <a:lnTo>
                        <a:pt x="468" y="558"/>
                      </a:lnTo>
                      <a:lnTo>
                        <a:pt x="468" y="570"/>
                      </a:lnTo>
                      <a:lnTo>
                        <a:pt x="474" y="576"/>
                      </a:lnTo>
                      <a:lnTo>
                        <a:pt x="474" y="600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1" name="Freeform 98"/>
                <p:cNvSpPr>
                  <a:spLocks/>
                </p:cNvSpPr>
                <p:nvPr/>
              </p:nvSpPr>
              <p:spPr bwMode="auto">
                <a:xfrm>
                  <a:off x="3060" y="2424"/>
                  <a:ext cx="396" cy="1194"/>
                </a:xfrm>
                <a:custGeom>
                  <a:avLst/>
                  <a:gdLst>
                    <a:gd name="T0" fmla="*/ 6 w 396"/>
                    <a:gd name="T1" fmla="*/ 18 h 1194"/>
                    <a:gd name="T2" fmla="*/ 18 w 396"/>
                    <a:gd name="T3" fmla="*/ 48 h 1194"/>
                    <a:gd name="T4" fmla="*/ 24 w 396"/>
                    <a:gd name="T5" fmla="*/ 84 h 1194"/>
                    <a:gd name="T6" fmla="*/ 36 w 396"/>
                    <a:gd name="T7" fmla="*/ 114 h 1194"/>
                    <a:gd name="T8" fmla="*/ 42 w 396"/>
                    <a:gd name="T9" fmla="*/ 156 h 1194"/>
                    <a:gd name="T10" fmla="*/ 54 w 396"/>
                    <a:gd name="T11" fmla="*/ 186 h 1194"/>
                    <a:gd name="T12" fmla="*/ 60 w 396"/>
                    <a:gd name="T13" fmla="*/ 222 h 1194"/>
                    <a:gd name="T14" fmla="*/ 72 w 396"/>
                    <a:gd name="T15" fmla="*/ 252 h 1194"/>
                    <a:gd name="T16" fmla="*/ 78 w 396"/>
                    <a:gd name="T17" fmla="*/ 294 h 1194"/>
                    <a:gd name="T18" fmla="*/ 90 w 396"/>
                    <a:gd name="T19" fmla="*/ 324 h 1194"/>
                    <a:gd name="T20" fmla="*/ 96 w 396"/>
                    <a:gd name="T21" fmla="*/ 354 h 1194"/>
                    <a:gd name="T22" fmla="*/ 108 w 396"/>
                    <a:gd name="T23" fmla="*/ 390 h 1194"/>
                    <a:gd name="T24" fmla="*/ 114 w 396"/>
                    <a:gd name="T25" fmla="*/ 420 h 1194"/>
                    <a:gd name="T26" fmla="*/ 126 w 396"/>
                    <a:gd name="T27" fmla="*/ 462 h 1194"/>
                    <a:gd name="T28" fmla="*/ 132 w 396"/>
                    <a:gd name="T29" fmla="*/ 486 h 1194"/>
                    <a:gd name="T30" fmla="*/ 144 w 396"/>
                    <a:gd name="T31" fmla="*/ 528 h 1194"/>
                    <a:gd name="T32" fmla="*/ 150 w 396"/>
                    <a:gd name="T33" fmla="*/ 552 h 1194"/>
                    <a:gd name="T34" fmla="*/ 162 w 396"/>
                    <a:gd name="T35" fmla="*/ 582 h 1194"/>
                    <a:gd name="T36" fmla="*/ 168 w 396"/>
                    <a:gd name="T37" fmla="*/ 618 h 1194"/>
                    <a:gd name="T38" fmla="*/ 180 w 396"/>
                    <a:gd name="T39" fmla="*/ 642 h 1194"/>
                    <a:gd name="T40" fmla="*/ 186 w 396"/>
                    <a:gd name="T41" fmla="*/ 678 h 1194"/>
                    <a:gd name="T42" fmla="*/ 198 w 396"/>
                    <a:gd name="T43" fmla="*/ 702 h 1194"/>
                    <a:gd name="T44" fmla="*/ 204 w 396"/>
                    <a:gd name="T45" fmla="*/ 738 h 1194"/>
                    <a:gd name="T46" fmla="*/ 216 w 396"/>
                    <a:gd name="T47" fmla="*/ 762 h 1194"/>
                    <a:gd name="T48" fmla="*/ 222 w 396"/>
                    <a:gd name="T49" fmla="*/ 792 h 1194"/>
                    <a:gd name="T50" fmla="*/ 234 w 396"/>
                    <a:gd name="T51" fmla="*/ 816 h 1194"/>
                    <a:gd name="T52" fmla="*/ 240 w 396"/>
                    <a:gd name="T53" fmla="*/ 846 h 1194"/>
                    <a:gd name="T54" fmla="*/ 252 w 396"/>
                    <a:gd name="T55" fmla="*/ 870 h 1194"/>
                    <a:gd name="T56" fmla="*/ 258 w 396"/>
                    <a:gd name="T57" fmla="*/ 900 h 1194"/>
                    <a:gd name="T58" fmla="*/ 270 w 396"/>
                    <a:gd name="T59" fmla="*/ 918 h 1194"/>
                    <a:gd name="T60" fmla="*/ 276 w 396"/>
                    <a:gd name="T61" fmla="*/ 942 h 1194"/>
                    <a:gd name="T62" fmla="*/ 288 w 396"/>
                    <a:gd name="T63" fmla="*/ 966 h 1194"/>
                    <a:gd name="T64" fmla="*/ 294 w 396"/>
                    <a:gd name="T65" fmla="*/ 990 h 1194"/>
                    <a:gd name="T66" fmla="*/ 306 w 396"/>
                    <a:gd name="T67" fmla="*/ 1014 h 1194"/>
                    <a:gd name="T68" fmla="*/ 312 w 396"/>
                    <a:gd name="T69" fmla="*/ 1032 h 1194"/>
                    <a:gd name="T70" fmla="*/ 324 w 396"/>
                    <a:gd name="T71" fmla="*/ 1056 h 1194"/>
                    <a:gd name="T72" fmla="*/ 336 w 396"/>
                    <a:gd name="T73" fmla="*/ 1074 h 1194"/>
                    <a:gd name="T74" fmla="*/ 342 w 396"/>
                    <a:gd name="T75" fmla="*/ 1098 h 1194"/>
                    <a:gd name="T76" fmla="*/ 354 w 396"/>
                    <a:gd name="T77" fmla="*/ 1116 h 1194"/>
                    <a:gd name="T78" fmla="*/ 372 w 396"/>
                    <a:gd name="T79" fmla="*/ 1146 h 1194"/>
                    <a:gd name="T80" fmla="*/ 378 w 396"/>
                    <a:gd name="T81" fmla="*/ 1164 h 1194"/>
                    <a:gd name="T82" fmla="*/ 390 w 396"/>
                    <a:gd name="T83" fmla="*/ 1182 h 119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96"/>
                    <a:gd name="T127" fmla="*/ 0 h 1194"/>
                    <a:gd name="T128" fmla="*/ 396 w 396"/>
                    <a:gd name="T129" fmla="*/ 1194 h 119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96" h="119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6" y="18"/>
                      </a:lnTo>
                      <a:lnTo>
                        <a:pt x="12" y="24"/>
                      </a:lnTo>
                      <a:lnTo>
                        <a:pt x="12" y="36"/>
                      </a:lnTo>
                      <a:lnTo>
                        <a:pt x="18" y="48"/>
                      </a:lnTo>
                      <a:lnTo>
                        <a:pt x="18" y="54"/>
                      </a:lnTo>
                      <a:lnTo>
                        <a:pt x="24" y="66"/>
                      </a:lnTo>
                      <a:lnTo>
                        <a:pt x="24" y="84"/>
                      </a:lnTo>
                      <a:lnTo>
                        <a:pt x="30" y="96"/>
                      </a:lnTo>
                      <a:lnTo>
                        <a:pt x="30" y="102"/>
                      </a:lnTo>
                      <a:lnTo>
                        <a:pt x="36" y="114"/>
                      </a:lnTo>
                      <a:lnTo>
                        <a:pt x="36" y="126"/>
                      </a:lnTo>
                      <a:lnTo>
                        <a:pt x="42" y="132"/>
                      </a:lnTo>
                      <a:lnTo>
                        <a:pt x="42" y="156"/>
                      </a:lnTo>
                      <a:lnTo>
                        <a:pt x="48" y="162"/>
                      </a:lnTo>
                      <a:lnTo>
                        <a:pt x="48" y="174"/>
                      </a:lnTo>
                      <a:lnTo>
                        <a:pt x="54" y="186"/>
                      </a:lnTo>
                      <a:lnTo>
                        <a:pt x="54" y="192"/>
                      </a:lnTo>
                      <a:lnTo>
                        <a:pt x="60" y="204"/>
                      </a:lnTo>
                      <a:lnTo>
                        <a:pt x="60" y="222"/>
                      </a:lnTo>
                      <a:lnTo>
                        <a:pt x="66" y="234"/>
                      </a:lnTo>
                      <a:lnTo>
                        <a:pt x="66" y="246"/>
                      </a:lnTo>
                      <a:lnTo>
                        <a:pt x="72" y="252"/>
                      </a:lnTo>
                      <a:lnTo>
                        <a:pt x="72" y="264"/>
                      </a:lnTo>
                      <a:lnTo>
                        <a:pt x="78" y="276"/>
                      </a:lnTo>
                      <a:lnTo>
                        <a:pt x="78" y="294"/>
                      </a:lnTo>
                      <a:lnTo>
                        <a:pt x="84" y="306"/>
                      </a:lnTo>
                      <a:lnTo>
                        <a:pt x="84" y="312"/>
                      </a:lnTo>
                      <a:lnTo>
                        <a:pt x="90" y="324"/>
                      </a:lnTo>
                      <a:lnTo>
                        <a:pt x="90" y="330"/>
                      </a:lnTo>
                      <a:lnTo>
                        <a:pt x="96" y="342"/>
                      </a:lnTo>
                      <a:lnTo>
                        <a:pt x="96" y="354"/>
                      </a:lnTo>
                      <a:lnTo>
                        <a:pt x="102" y="360"/>
                      </a:lnTo>
                      <a:lnTo>
                        <a:pt x="102" y="384"/>
                      </a:lnTo>
                      <a:lnTo>
                        <a:pt x="108" y="390"/>
                      </a:lnTo>
                      <a:lnTo>
                        <a:pt x="108" y="402"/>
                      </a:lnTo>
                      <a:lnTo>
                        <a:pt x="114" y="408"/>
                      </a:lnTo>
                      <a:lnTo>
                        <a:pt x="114" y="420"/>
                      </a:lnTo>
                      <a:lnTo>
                        <a:pt x="120" y="432"/>
                      </a:lnTo>
                      <a:lnTo>
                        <a:pt x="120" y="450"/>
                      </a:lnTo>
                      <a:lnTo>
                        <a:pt x="126" y="462"/>
                      </a:lnTo>
                      <a:lnTo>
                        <a:pt x="126" y="468"/>
                      </a:lnTo>
                      <a:lnTo>
                        <a:pt x="132" y="480"/>
                      </a:lnTo>
                      <a:lnTo>
                        <a:pt x="132" y="486"/>
                      </a:lnTo>
                      <a:lnTo>
                        <a:pt x="138" y="498"/>
                      </a:lnTo>
                      <a:lnTo>
                        <a:pt x="138" y="516"/>
                      </a:lnTo>
                      <a:lnTo>
                        <a:pt x="144" y="528"/>
                      </a:lnTo>
                      <a:lnTo>
                        <a:pt x="144" y="534"/>
                      </a:lnTo>
                      <a:lnTo>
                        <a:pt x="150" y="546"/>
                      </a:lnTo>
                      <a:lnTo>
                        <a:pt x="150" y="552"/>
                      </a:lnTo>
                      <a:lnTo>
                        <a:pt x="156" y="564"/>
                      </a:lnTo>
                      <a:lnTo>
                        <a:pt x="156" y="570"/>
                      </a:lnTo>
                      <a:lnTo>
                        <a:pt x="162" y="582"/>
                      </a:lnTo>
                      <a:lnTo>
                        <a:pt x="162" y="600"/>
                      </a:lnTo>
                      <a:lnTo>
                        <a:pt x="168" y="606"/>
                      </a:lnTo>
                      <a:lnTo>
                        <a:pt x="168" y="618"/>
                      </a:lnTo>
                      <a:lnTo>
                        <a:pt x="174" y="624"/>
                      </a:lnTo>
                      <a:lnTo>
                        <a:pt x="174" y="636"/>
                      </a:lnTo>
                      <a:lnTo>
                        <a:pt x="180" y="642"/>
                      </a:lnTo>
                      <a:lnTo>
                        <a:pt x="180" y="660"/>
                      </a:lnTo>
                      <a:lnTo>
                        <a:pt x="186" y="672"/>
                      </a:lnTo>
                      <a:lnTo>
                        <a:pt x="186" y="678"/>
                      </a:lnTo>
                      <a:lnTo>
                        <a:pt x="192" y="684"/>
                      </a:lnTo>
                      <a:lnTo>
                        <a:pt x="192" y="696"/>
                      </a:lnTo>
                      <a:lnTo>
                        <a:pt x="198" y="702"/>
                      </a:lnTo>
                      <a:lnTo>
                        <a:pt x="198" y="720"/>
                      </a:lnTo>
                      <a:lnTo>
                        <a:pt x="204" y="726"/>
                      </a:lnTo>
                      <a:lnTo>
                        <a:pt x="204" y="738"/>
                      </a:lnTo>
                      <a:lnTo>
                        <a:pt x="210" y="744"/>
                      </a:lnTo>
                      <a:lnTo>
                        <a:pt x="210" y="756"/>
                      </a:lnTo>
                      <a:lnTo>
                        <a:pt x="216" y="762"/>
                      </a:lnTo>
                      <a:lnTo>
                        <a:pt x="216" y="768"/>
                      </a:lnTo>
                      <a:lnTo>
                        <a:pt x="222" y="780"/>
                      </a:lnTo>
                      <a:lnTo>
                        <a:pt x="222" y="792"/>
                      </a:lnTo>
                      <a:lnTo>
                        <a:pt x="228" y="804"/>
                      </a:lnTo>
                      <a:lnTo>
                        <a:pt x="228" y="810"/>
                      </a:lnTo>
                      <a:lnTo>
                        <a:pt x="234" y="816"/>
                      </a:lnTo>
                      <a:lnTo>
                        <a:pt x="234" y="828"/>
                      </a:lnTo>
                      <a:lnTo>
                        <a:pt x="240" y="834"/>
                      </a:lnTo>
                      <a:lnTo>
                        <a:pt x="240" y="846"/>
                      </a:lnTo>
                      <a:lnTo>
                        <a:pt x="246" y="858"/>
                      </a:lnTo>
                      <a:lnTo>
                        <a:pt x="246" y="864"/>
                      </a:lnTo>
                      <a:lnTo>
                        <a:pt x="252" y="870"/>
                      </a:lnTo>
                      <a:lnTo>
                        <a:pt x="252" y="876"/>
                      </a:lnTo>
                      <a:lnTo>
                        <a:pt x="258" y="888"/>
                      </a:lnTo>
                      <a:lnTo>
                        <a:pt x="258" y="900"/>
                      </a:lnTo>
                      <a:lnTo>
                        <a:pt x="264" y="906"/>
                      </a:lnTo>
                      <a:lnTo>
                        <a:pt x="264" y="912"/>
                      </a:lnTo>
                      <a:lnTo>
                        <a:pt x="270" y="918"/>
                      </a:lnTo>
                      <a:lnTo>
                        <a:pt x="270" y="930"/>
                      </a:lnTo>
                      <a:lnTo>
                        <a:pt x="276" y="936"/>
                      </a:lnTo>
                      <a:lnTo>
                        <a:pt x="276" y="942"/>
                      </a:lnTo>
                      <a:lnTo>
                        <a:pt x="282" y="948"/>
                      </a:lnTo>
                      <a:lnTo>
                        <a:pt x="282" y="960"/>
                      </a:lnTo>
                      <a:lnTo>
                        <a:pt x="288" y="966"/>
                      </a:lnTo>
                      <a:lnTo>
                        <a:pt x="288" y="972"/>
                      </a:lnTo>
                      <a:lnTo>
                        <a:pt x="294" y="978"/>
                      </a:lnTo>
                      <a:lnTo>
                        <a:pt x="294" y="990"/>
                      </a:lnTo>
                      <a:lnTo>
                        <a:pt x="300" y="996"/>
                      </a:lnTo>
                      <a:lnTo>
                        <a:pt x="300" y="1008"/>
                      </a:lnTo>
                      <a:lnTo>
                        <a:pt x="306" y="1014"/>
                      </a:lnTo>
                      <a:lnTo>
                        <a:pt x="306" y="1020"/>
                      </a:lnTo>
                      <a:lnTo>
                        <a:pt x="312" y="1026"/>
                      </a:lnTo>
                      <a:lnTo>
                        <a:pt x="312" y="1032"/>
                      </a:lnTo>
                      <a:lnTo>
                        <a:pt x="318" y="1038"/>
                      </a:lnTo>
                      <a:lnTo>
                        <a:pt x="318" y="1050"/>
                      </a:lnTo>
                      <a:lnTo>
                        <a:pt x="324" y="1056"/>
                      </a:lnTo>
                      <a:lnTo>
                        <a:pt x="324" y="1062"/>
                      </a:lnTo>
                      <a:lnTo>
                        <a:pt x="330" y="1068"/>
                      </a:lnTo>
                      <a:lnTo>
                        <a:pt x="336" y="1074"/>
                      </a:lnTo>
                      <a:lnTo>
                        <a:pt x="336" y="1080"/>
                      </a:lnTo>
                      <a:lnTo>
                        <a:pt x="342" y="1086"/>
                      </a:lnTo>
                      <a:lnTo>
                        <a:pt x="342" y="1098"/>
                      </a:lnTo>
                      <a:lnTo>
                        <a:pt x="348" y="1104"/>
                      </a:lnTo>
                      <a:lnTo>
                        <a:pt x="348" y="1110"/>
                      </a:lnTo>
                      <a:lnTo>
                        <a:pt x="354" y="1116"/>
                      </a:lnTo>
                      <a:lnTo>
                        <a:pt x="360" y="1122"/>
                      </a:lnTo>
                      <a:lnTo>
                        <a:pt x="360" y="1134"/>
                      </a:lnTo>
                      <a:lnTo>
                        <a:pt x="372" y="1146"/>
                      </a:lnTo>
                      <a:lnTo>
                        <a:pt x="372" y="1152"/>
                      </a:lnTo>
                      <a:lnTo>
                        <a:pt x="378" y="1158"/>
                      </a:lnTo>
                      <a:lnTo>
                        <a:pt x="378" y="1164"/>
                      </a:lnTo>
                      <a:lnTo>
                        <a:pt x="384" y="1170"/>
                      </a:lnTo>
                      <a:lnTo>
                        <a:pt x="384" y="1176"/>
                      </a:lnTo>
                      <a:lnTo>
                        <a:pt x="390" y="1182"/>
                      </a:lnTo>
                      <a:lnTo>
                        <a:pt x="396" y="1188"/>
                      </a:lnTo>
                      <a:lnTo>
                        <a:pt x="396" y="1194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2" name="Freeform 99"/>
                <p:cNvSpPr>
                  <a:spLocks/>
                </p:cNvSpPr>
                <p:nvPr/>
              </p:nvSpPr>
              <p:spPr bwMode="auto">
                <a:xfrm>
                  <a:off x="3456" y="3618"/>
                  <a:ext cx="642" cy="252"/>
                </a:xfrm>
                <a:custGeom>
                  <a:avLst/>
                  <a:gdLst>
                    <a:gd name="T0" fmla="*/ 12 w 642"/>
                    <a:gd name="T1" fmla="*/ 12 h 252"/>
                    <a:gd name="T2" fmla="*/ 18 w 642"/>
                    <a:gd name="T3" fmla="*/ 24 h 252"/>
                    <a:gd name="T4" fmla="*/ 24 w 642"/>
                    <a:gd name="T5" fmla="*/ 36 h 252"/>
                    <a:gd name="T6" fmla="*/ 36 w 642"/>
                    <a:gd name="T7" fmla="*/ 54 h 252"/>
                    <a:gd name="T8" fmla="*/ 54 w 642"/>
                    <a:gd name="T9" fmla="*/ 72 h 252"/>
                    <a:gd name="T10" fmla="*/ 60 w 642"/>
                    <a:gd name="T11" fmla="*/ 84 h 252"/>
                    <a:gd name="T12" fmla="*/ 72 w 642"/>
                    <a:gd name="T13" fmla="*/ 96 h 252"/>
                    <a:gd name="T14" fmla="*/ 84 w 642"/>
                    <a:gd name="T15" fmla="*/ 108 h 252"/>
                    <a:gd name="T16" fmla="*/ 96 w 642"/>
                    <a:gd name="T17" fmla="*/ 120 h 252"/>
                    <a:gd name="T18" fmla="*/ 108 w 642"/>
                    <a:gd name="T19" fmla="*/ 132 h 252"/>
                    <a:gd name="T20" fmla="*/ 120 w 642"/>
                    <a:gd name="T21" fmla="*/ 144 h 252"/>
                    <a:gd name="T22" fmla="*/ 132 w 642"/>
                    <a:gd name="T23" fmla="*/ 150 h 252"/>
                    <a:gd name="T24" fmla="*/ 144 w 642"/>
                    <a:gd name="T25" fmla="*/ 162 h 252"/>
                    <a:gd name="T26" fmla="*/ 156 w 642"/>
                    <a:gd name="T27" fmla="*/ 168 h 252"/>
                    <a:gd name="T28" fmla="*/ 168 w 642"/>
                    <a:gd name="T29" fmla="*/ 180 h 252"/>
                    <a:gd name="T30" fmla="*/ 180 w 642"/>
                    <a:gd name="T31" fmla="*/ 186 h 252"/>
                    <a:gd name="T32" fmla="*/ 192 w 642"/>
                    <a:gd name="T33" fmla="*/ 192 h 252"/>
                    <a:gd name="T34" fmla="*/ 204 w 642"/>
                    <a:gd name="T35" fmla="*/ 198 h 252"/>
                    <a:gd name="T36" fmla="*/ 216 w 642"/>
                    <a:gd name="T37" fmla="*/ 204 h 252"/>
                    <a:gd name="T38" fmla="*/ 228 w 642"/>
                    <a:gd name="T39" fmla="*/ 210 h 252"/>
                    <a:gd name="T40" fmla="*/ 240 w 642"/>
                    <a:gd name="T41" fmla="*/ 210 h 252"/>
                    <a:gd name="T42" fmla="*/ 252 w 642"/>
                    <a:gd name="T43" fmla="*/ 216 h 252"/>
                    <a:gd name="T44" fmla="*/ 264 w 642"/>
                    <a:gd name="T45" fmla="*/ 222 h 252"/>
                    <a:gd name="T46" fmla="*/ 276 w 642"/>
                    <a:gd name="T47" fmla="*/ 222 h 252"/>
                    <a:gd name="T48" fmla="*/ 288 w 642"/>
                    <a:gd name="T49" fmla="*/ 228 h 252"/>
                    <a:gd name="T50" fmla="*/ 300 w 642"/>
                    <a:gd name="T51" fmla="*/ 228 h 252"/>
                    <a:gd name="T52" fmla="*/ 312 w 642"/>
                    <a:gd name="T53" fmla="*/ 234 h 252"/>
                    <a:gd name="T54" fmla="*/ 324 w 642"/>
                    <a:gd name="T55" fmla="*/ 234 h 252"/>
                    <a:gd name="T56" fmla="*/ 336 w 642"/>
                    <a:gd name="T57" fmla="*/ 234 h 252"/>
                    <a:gd name="T58" fmla="*/ 348 w 642"/>
                    <a:gd name="T59" fmla="*/ 240 h 252"/>
                    <a:gd name="T60" fmla="*/ 360 w 642"/>
                    <a:gd name="T61" fmla="*/ 240 h 252"/>
                    <a:gd name="T62" fmla="*/ 372 w 642"/>
                    <a:gd name="T63" fmla="*/ 240 h 252"/>
                    <a:gd name="T64" fmla="*/ 384 w 642"/>
                    <a:gd name="T65" fmla="*/ 246 h 252"/>
                    <a:gd name="T66" fmla="*/ 396 w 642"/>
                    <a:gd name="T67" fmla="*/ 246 h 252"/>
                    <a:gd name="T68" fmla="*/ 408 w 642"/>
                    <a:gd name="T69" fmla="*/ 246 h 252"/>
                    <a:gd name="T70" fmla="*/ 420 w 642"/>
                    <a:gd name="T71" fmla="*/ 246 h 252"/>
                    <a:gd name="T72" fmla="*/ 432 w 642"/>
                    <a:gd name="T73" fmla="*/ 246 h 252"/>
                    <a:gd name="T74" fmla="*/ 444 w 642"/>
                    <a:gd name="T75" fmla="*/ 246 h 252"/>
                    <a:gd name="T76" fmla="*/ 456 w 642"/>
                    <a:gd name="T77" fmla="*/ 252 h 252"/>
                    <a:gd name="T78" fmla="*/ 468 w 642"/>
                    <a:gd name="T79" fmla="*/ 252 h 252"/>
                    <a:gd name="T80" fmla="*/ 480 w 642"/>
                    <a:gd name="T81" fmla="*/ 252 h 252"/>
                    <a:gd name="T82" fmla="*/ 492 w 642"/>
                    <a:gd name="T83" fmla="*/ 252 h 252"/>
                    <a:gd name="T84" fmla="*/ 504 w 642"/>
                    <a:gd name="T85" fmla="*/ 252 h 252"/>
                    <a:gd name="T86" fmla="*/ 516 w 642"/>
                    <a:gd name="T87" fmla="*/ 252 h 252"/>
                    <a:gd name="T88" fmla="*/ 528 w 642"/>
                    <a:gd name="T89" fmla="*/ 252 h 252"/>
                    <a:gd name="T90" fmla="*/ 540 w 642"/>
                    <a:gd name="T91" fmla="*/ 252 h 252"/>
                    <a:gd name="T92" fmla="*/ 552 w 642"/>
                    <a:gd name="T93" fmla="*/ 252 h 252"/>
                    <a:gd name="T94" fmla="*/ 564 w 642"/>
                    <a:gd name="T95" fmla="*/ 252 h 252"/>
                    <a:gd name="T96" fmla="*/ 576 w 642"/>
                    <a:gd name="T97" fmla="*/ 252 h 252"/>
                    <a:gd name="T98" fmla="*/ 588 w 642"/>
                    <a:gd name="T99" fmla="*/ 252 h 252"/>
                    <a:gd name="T100" fmla="*/ 600 w 642"/>
                    <a:gd name="T101" fmla="*/ 252 h 252"/>
                    <a:gd name="T102" fmla="*/ 612 w 642"/>
                    <a:gd name="T103" fmla="*/ 252 h 252"/>
                    <a:gd name="T104" fmla="*/ 624 w 642"/>
                    <a:gd name="T105" fmla="*/ 252 h 252"/>
                    <a:gd name="T106" fmla="*/ 636 w 642"/>
                    <a:gd name="T107" fmla="*/ 252 h 25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42"/>
                    <a:gd name="T163" fmla="*/ 0 h 252"/>
                    <a:gd name="T164" fmla="*/ 642 w 642"/>
                    <a:gd name="T165" fmla="*/ 252 h 252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42" h="252">
                      <a:moveTo>
                        <a:pt x="0" y="0"/>
                      </a:moveTo>
                      <a:lnTo>
                        <a:pt x="12" y="12"/>
                      </a:lnTo>
                      <a:lnTo>
                        <a:pt x="12" y="18"/>
                      </a:lnTo>
                      <a:lnTo>
                        <a:pt x="18" y="24"/>
                      </a:lnTo>
                      <a:lnTo>
                        <a:pt x="24" y="30"/>
                      </a:lnTo>
                      <a:lnTo>
                        <a:pt x="24" y="36"/>
                      </a:lnTo>
                      <a:lnTo>
                        <a:pt x="36" y="48"/>
                      </a:lnTo>
                      <a:lnTo>
                        <a:pt x="36" y="54"/>
                      </a:lnTo>
                      <a:lnTo>
                        <a:pt x="42" y="60"/>
                      </a:lnTo>
                      <a:lnTo>
                        <a:pt x="54" y="72"/>
                      </a:lnTo>
                      <a:lnTo>
                        <a:pt x="54" y="78"/>
                      </a:lnTo>
                      <a:lnTo>
                        <a:pt x="60" y="84"/>
                      </a:lnTo>
                      <a:lnTo>
                        <a:pt x="66" y="90"/>
                      </a:lnTo>
                      <a:lnTo>
                        <a:pt x="72" y="96"/>
                      </a:lnTo>
                      <a:lnTo>
                        <a:pt x="78" y="102"/>
                      </a:lnTo>
                      <a:lnTo>
                        <a:pt x="84" y="108"/>
                      </a:lnTo>
                      <a:lnTo>
                        <a:pt x="90" y="114"/>
                      </a:lnTo>
                      <a:lnTo>
                        <a:pt x="96" y="120"/>
                      </a:lnTo>
                      <a:lnTo>
                        <a:pt x="102" y="126"/>
                      </a:lnTo>
                      <a:lnTo>
                        <a:pt x="108" y="132"/>
                      </a:lnTo>
                      <a:lnTo>
                        <a:pt x="114" y="138"/>
                      </a:lnTo>
                      <a:lnTo>
                        <a:pt x="120" y="144"/>
                      </a:lnTo>
                      <a:lnTo>
                        <a:pt x="126" y="150"/>
                      </a:lnTo>
                      <a:lnTo>
                        <a:pt x="132" y="150"/>
                      </a:lnTo>
                      <a:lnTo>
                        <a:pt x="138" y="156"/>
                      </a:lnTo>
                      <a:lnTo>
                        <a:pt x="144" y="162"/>
                      </a:lnTo>
                      <a:lnTo>
                        <a:pt x="150" y="168"/>
                      </a:lnTo>
                      <a:lnTo>
                        <a:pt x="156" y="168"/>
                      </a:lnTo>
                      <a:lnTo>
                        <a:pt x="162" y="174"/>
                      </a:lnTo>
                      <a:lnTo>
                        <a:pt x="168" y="180"/>
                      </a:lnTo>
                      <a:lnTo>
                        <a:pt x="174" y="180"/>
                      </a:lnTo>
                      <a:lnTo>
                        <a:pt x="180" y="186"/>
                      </a:lnTo>
                      <a:lnTo>
                        <a:pt x="186" y="186"/>
                      </a:lnTo>
                      <a:lnTo>
                        <a:pt x="192" y="192"/>
                      </a:lnTo>
                      <a:lnTo>
                        <a:pt x="198" y="192"/>
                      </a:lnTo>
                      <a:lnTo>
                        <a:pt x="204" y="198"/>
                      </a:lnTo>
                      <a:lnTo>
                        <a:pt x="210" y="198"/>
                      </a:lnTo>
                      <a:lnTo>
                        <a:pt x="216" y="204"/>
                      </a:lnTo>
                      <a:lnTo>
                        <a:pt x="222" y="204"/>
                      </a:lnTo>
                      <a:lnTo>
                        <a:pt x="228" y="210"/>
                      </a:lnTo>
                      <a:lnTo>
                        <a:pt x="234" y="210"/>
                      </a:lnTo>
                      <a:lnTo>
                        <a:pt x="240" y="210"/>
                      </a:lnTo>
                      <a:lnTo>
                        <a:pt x="246" y="216"/>
                      </a:lnTo>
                      <a:lnTo>
                        <a:pt x="252" y="216"/>
                      </a:lnTo>
                      <a:lnTo>
                        <a:pt x="258" y="216"/>
                      </a:lnTo>
                      <a:lnTo>
                        <a:pt x="264" y="222"/>
                      </a:lnTo>
                      <a:lnTo>
                        <a:pt x="270" y="222"/>
                      </a:lnTo>
                      <a:lnTo>
                        <a:pt x="276" y="222"/>
                      </a:lnTo>
                      <a:lnTo>
                        <a:pt x="282" y="228"/>
                      </a:lnTo>
                      <a:lnTo>
                        <a:pt x="288" y="228"/>
                      </a:lnTo>
                      <a:lnTo>
                        <a:pt x="294" y="228"/>
                      </a:lnTo>
                      <a:lnTo>
                        <a:pt x="300" y="228"/>
                      </a:lnTo>
                      <a:lnTo>
                        <a:pt x="306" y="234"/>
                      </a:lnTo>
                      <a:lnTo>
                        <a:pt x="312" y="234"/>
                      </a:lnTo>
                      <a:lnTo>
                        <a:pt x="318" y="234"/>
                      </a:lnTo>
                      <a:lnTo>
                        <a:pt x="324" y="234"/>
                      </a:lnTo>
                      <a:lnTo>
                        <a:pt x="330" y="234"/>
                      </a:lnTo>
                      <a:lnTo>
                        <a:pt x="336" y="234"/>
                      </a:lnTo>
                      <a:lnTo>
                        <a:pt x="342" y="240"/>
                      </a:lnTo>
                      <a:lnTo>
                        <a:pt x="348" y="240"/>
                      </a:lnTo>
                      <a:lnTo>
                        <a:pt x="354" y="240"/>
                      </a:lnTo>
                      <a:lnTo>
                        <a:pt x="360" y="240"/>
                      </a:lnTo>
                      <a:lnTo>
                        <a:pt x="366" y="240"/>
                      </a:lnTo>
                      <a:lnTo>
                        <a:pt x="372" y="240"/>
                      </a:lnTo>
                      <a:lnTo>
                        <a:pt x="378" y="246"/>
                      </a:lnTo>
                      <a:lnTo>
                        <a:pt x="384" y="246"/>
                      </a:lnTo>
                      <a:lnTo>
                        <a:pt x="390" y="246"/>
                      </a:lnTo>
                      <a:lnTo>
                        <a:pt x="396" y="246"/>
                      </a:lnTo>
                      <a:lnTo>
                        <a:pt x="402" y="246"/>
                      </a:lnTo>
                      <a:lnTo>
                        <a:pt x="408" y="246"/>
                      </a:lnTo>
                      <a:lnTo>
                        <a:pt x="414" y="246"/>
                      </a:lnTo>
                      <a:lnTo>
                        <a:pt x="420" y="246"/>
                      </a:lnTo>
                      <a:lnTo>
                        <a:pt x="426" y="246"/>
                      </a:lnTo>
                      <a:lnTo>
                        <a:pt x="432" y="246"/>
                      </a:lnTo>
                      <a:lnTo>
                        <a:pt x="438" y="246"/>
                      </a:lnTo>
                      <a:lnTo>
                        <a:pt x="444" y="246"/>
                      </a:lnTo>
                      <a:lnTo>
                        <a:pt x="450" y="252"/>
                      </a:lnTo>
                      <a:lnTo>
                        <a:pt x="456" y="252"/>
                      </a:lnTo>
                      <a:lnTo>
                        <a:pt x="462" y="252"/>
                      </a:lnTo>
                      <a:lnTo>
                        <a:pt x="468" y="252"/>
                      </a:lnTo>
                      <a:lnTo>
                        <a:pt x="474" y="252"/>
                      </a:lnTo>
                      <a:lnTo>
                        <a:pt x="480" y="252"/>
                      </a:lnTo>
                      <a:lnTo>
                        <a:pt x="486" y="252"/>
                      </a:lnTo>
                      <a:lnTo>
                        <a:pt x="492" y="252"/>
                      </a:lnTo>
                      <a:lnTo>
                        <a:pt x="498" y="252"/>
                      </a:lnTo>
                      <a:lnTo>
                        <a:pt x="504" y="252"/>
                      </a:lnTo>
                      <a:lnTo>
                        <a:pt x="510" y="252"/>
                      </a:lnTo>
                      <a:lnTo>
                        <a:pt x="516" y="252"/>
                      </a:lnTo>
                      <a:lnTo>
                        <a:pt x="522" y="252"/>
                      </a:lnTo>
                      <a:lnTo>
                        <a:pt x="528" y="252"/>
                      </a:lnTo>
                      <a:lnTo>
                        <a:pt x="534" y="252"/>
                      </a:lnTo>
                      <a:lnTo>
                        <a:pt x="540" y="252"/>
                      </a:lnTo>
                      <a:lnTo>
                        <a:pt x="546" y="252"/>
                      </a:lnTo>
                      <a:lnTo>
                        <a:pt x="552" y="252"/>
                      </a:lnTo>
                      <a:lnTo>
                        <a:pt x="558" y="252"/>
                      </a:lnTo>
                      <a:lnTo>
                        <a:pt x="564" y="252"/>
                      </a:lnTo>
                      <a:lnTo>
                        <a:pt x="570" y="252"/>
                      </a:lnTo>
                      <a:lnTo>
                        <a:pt x="576" y="252"/>
                      </a:lnTo>
                      <a:lnTo>
                        <a:pt x="582" y="252"/>
                      </a:lnTo>
                      <a:lnTo>
                        <a:pt x="588" y="252"/>
                      </a:lnTo>
                      <a:lnTo>
                        <a:pt x="594" y="252"/>
                      </a:lnTo>
                      <a:lnTo>
                        <a:pt x="600" y="252"/>
                      </a:lnTo>
                      <a:lnTo>
                        <a:pt x="606" y="252"/>
                      </a:lnTo>
                      <a:lnTo>
                        <a:pt x="612" y="252"/>
                      </a:lnTo>
                      <a:lnTo>
                        <a:pt x="618" y="252"/>
                      </a:lnTo>
                      <a:lnTo>
                        <a:pt x="624" y="252"/>
                      </a:lnTo>
                      <a:lnTo>
                        <a:pt x="630" y="252"/>
                      </a:lnTo>
                      <a:lnTo>
                        <a:pt x="636" y="252"/>
                      </a:lnTo>
                      <a:lnTo>
                        <a:pt x="642" y="252"/>
                      </a:ln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aphicFrame>
            <p:nvGraphicFramePr>
              <p:cNvPr id="27" name="Object 10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2510611"/>
                  </p:ext>
                </p:extLst>
              </p:nvPr>
            </p:nvGraphicFramePr>
            <p:xfrm>
              <a:off x="2045383" y="3236204"/>
              <a:ext cx="1247606" cy="483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769" name="Równanie" r:id="rId11" imgW="622080" imgH="241200" progId="Equation.3">
                      <p:embed/>
                    </p:oleObj>
                  </mc:Choice>
                  <mc:Fallback>
                    <p:oleObj name="Równanie" r:id="rId11" imgW="6220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5383" y="3236204"/>
                            <a:ext cx="1247606" cy="4833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10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01933140"/>
                  </p:ext>
                </p:extLst>
              </p:nvPr>
            </p:nvGraphicFramePr>
            <p:xfrm>
              <a:off x="5088437" y="5487418"/>
              <a:ext cx="975987" cy="5455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770" name="Równanie" r:id="rId13" imgW="431640" imgH="241200" progId="Equation.3">
                      <p:embed/>
                    </p:oleObj>
                  </mc:Choice>
                  <mc:Fallback>
                    <p:oleObj name="Równanie" r:id="rId13" imgW="43164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8437" y="5487418"/>
                            <a:ext cx="975987" cy="54554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Rectangle 104"/>
            <p:cNvSpPr>
              <a:spLocks noChangeArrowheads="1"/>
            </p:cNvSpPr>
            <p:nvPr/>
          </p:nvSpPr>
          <p:spPr bwMode="auto">
            <a:xfrm>
              <a:off x="1735135" y="5960276"/>
              <a:ext cx="23855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pl-PL" sz="2000" b="1" dirty="0" smtClean="0">
                  <a:solidFill>
                    <a:srgbClr val="336600"/>
                  </a:solidFill>
                </a:rPr>
                <a:t>Rozkład gaussowski</a:t>
              </a:r>
              <a:endParaRPr kumimoji="1" lang="pl-PL" sz="2000" b="1" dirty="0">
                <a:solidFill>
                  <a:srgbClr val="336600"/>
                </a:solidFill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1089591" y="1189467"/>
            <a:ext cx="6956901" cy="1239415"/>
            <a:chOff x="1195313" y="1246912"/>
            <a:chExt cx="6956901" cy="1239415"/>
          </a:xfrm>
        </p:grpSpPr>
        <p:grpSp>
          <p:nvGrpSpPr>
            <p:cNvPr id="6" name="Grupa 5"/>
            <p:cNvGrpSpPr/>
            <p:nvPr/>
          </p:nvGrpSpPr>
          <p:grpSpPr>
            <a:xfrm>
              <a:off x="1195313" y="1246912"/>
              <a:ext cx="6956901" cy="1111706"/>
              <a:chOff x="1195313" y="1246912"/>
              <a:chExt cx="6956901" cy="1111706"/>
            </a:xfrm>
          </p:grpSpPr>
          <p:sp>
            <p:nvSpPr>
              <p:cNvPr id="10252" name="Rectangle 83"/>
              <p:cNvSpPr>
                <a:spLocks noChangeArrowheads="1"/>
              </p:cNvSpPr>
              <p:nvPr/>
            </p:nvSpPr>
            <p:spPr bwMode="auto">
              <a:xfrm>
                <a:off x="1195313" y="1246912"/>
                <a:ext cx="174073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/>
                  <a:t>AWGN, </a:t>
                </a:r>
                <a:r>
                  <a:rPr kumimoji="1" lang="pl-PL" i="1" dirty="0" smtClean="0"/>
                  <a:t>z</a:t>
                </a:r>
                <a:r>
                  <a:rPr kumimoji="1" lang="pl-PL" dirty="0" smtClean="0"/>
                  <a:t>(</a:t>
                </a:r>
                <a:r>
                  <a:rPr kumimoji="1" lang="pl-PL" i="1" dirty="0" smtClean="0"/>
                  <a:t>t</a:t>
                </a:r>
                <a:r>
                  <a:rPr kumimoji="1" lang="pl-PL" dirty="0" smtClean="0"/>
                  <a:t>)</a:t>
                </a:r>
              </a:p>
            </p:txBody>
          </p:sp>
          <p:sp>
            <p:nvSpPr>
              <p:cNvPr id="10253" name="Rectangle 84"/>
              <p:cNvSpPr>
                <a:spLocks noChangeArrowheads="1"/>
              </p:cNvSpPr>
              <p:nvPr/>
            </p:nvSpPr>
            <p:spPr bwMode="auto">
              <a:xfrm>
                <a:off x="5083745" y="1822976"/>
                <a:ext cx="30684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/>
                  <a:t>Szum gaussowski, </a:t>
                </a:r>
                <a:r>
                  <a:rPr kumimoji="1" lang="pl-PL" i="1" dirty="0" smtClean="0"/>
                  <a:t>n</a:t>
                </a:r>
                <a:r>
                  <a:rPr kumimoji="1" lang="pl-PL" dirty="0" smtClean="0"/>
                  <a:t>(</a:t>
                </a:r>
                <a:r>
                  <a:rPr kumimoji="1" lang="pl-PL" i="1" dirty="0" smtClean="0"/>
                  <a:t>t</a:t>
                </a:r>
                <a:r>
                  <a:rPr kumimoji="1" lang="pl-PL" dirty="0" smtClean="0"/>
                  <a:t>)</a:t>
                </a:r>
              </a:p>
            </p:txBody>
          </p:sp>
          <p:sp>
            <p:nvSpPr>
              <p:cNvPr id="10249" name="Text Box 80"/>
              <p:cNvSpPr txBox="1">
                <a:spLocks noChangeArrowheads="1"/>
              </p:cNvSpPr>
              <p:nvPr/>
            </p:nvSpPr>
            <p:spPr bwMode="auto">
              <a:xfrm>
                <a:off x="3028875" y="1469608"/>
                <a:ext cx="1828800" cy="5232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l-PL" sz="2800" b="1" dirty="0"/>
              </a:p>
            </p:txBody>
          </p:sp>
          <p:sp>
            <p:nvSpPr>
              <p:cNvPr id="10250" name="Line 81"/>
              <p:cNvSpPr>
                <a:spLocks noChangeShapeType="1"/>
              </p:cNvSpPr>
              <p:nvPr/>
            </p:nvSpPr>
            <p:spPr bwMode="auto">
              <a:xfrm>
                <a:off x="1733475" y="1774408"/>
                <a:ext cx="1295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sp>
            <p:nvSpPr>
              <p:cNvPr id="10251" name="Line 82"/>
              <p:cNvSpPr>
                <a:spLocks noChangeShapeType="1"/>
              </p:cNvSpPr>
              <p:nvPr/>
            </p:nvSpPr>
            <p:spPr bwMode="auto">
              <a:xfrm>
                <a:off x="4857675" y="1774408"/>
                <a:ext cx="1295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l-PL"/>
              </a:p>
            </p:txBody>
          </p:sp>
          <p:graphicFrame>
            <p:nvGraphicFramePr>
              <p:cNvPr id="37895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6976391"/>
                  </p:ext>
                </p:extLst>
              </p:nvPr>
            </p:nvGraphicFramePr>
            <p:xfrm>
              <a:off x="3503364" y="1493822"/>
              <a:ext cx="890588" cy="504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771" name="Równanie" r:id="rId15" imgW="380880" imgH="215640" progId="Equation.3">
                      <p:embed/>
                    </p:oleObj>
                  </mc:Choice>
                  <mc:Fallback>
                    <p:oleObj name="Równanie" r:id="rId15" imgW="380880" imgH="215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3364" y="1493822"/>
                            <a:ext cx="890588" cy="504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" name="Prostokąt 30"/>
              <p:cNvSpPr/>
              <p:nvPr/>
            </p:nvSpPr>
            <p:spPr>
              <a:xfrm>
                <a:off x="3138731" y="1958508"/>
                <a:ext cx="16001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pl-PL" sz="2000" b="1" dirty="0">
                    <a:solidFill>
                      <a:srgbClr val="008000"/>
                    </a:solidFill>
                    <a:latin typeface="+mj-lt"/>
                  </a:rPr>
                  <a:t>d</a:t>
                </a:r>
                <a:r>
                  <a:rPr kumimoji="1" lang="pl-PL" sz="2000" b="1" dirty="0" smtClean="0">
                    <a:solidFill>
                      <a:srgbClr val="008000"/>
                    </a:solidFill>
                    <a:latin typeface="+mj-lt"/>
                  </a:rPr>
                  <a:t>owolny filtr</a:t>
                </a:r>
              </a:p>
            </p:txBody>
          </p:sp>
          <p:graphicFrame>
            <p:nvGraphicFramePr>
              <p:cNvPr id="103" name="Obiekt 10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6523210"/>
                  </p:ext>
                </p:extLst>
              </p:nvPr>
            </p:nvGraphicFramePr>
            <p:xfrm>
              <a:off x="4981575" y="1354138"/>
              <a:ext cx="1423988" cy="392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772" name="Równanie" r:id="rId17" imgW="876240" imgH="241200" progId="Equation.3">
                      <p:embed/>
                    </p:oleObj>
                  </mc:Choice>
                  <mc:Fallback>
                    <p:oleObj name="Równanie" r:id="rId17" imgW="87624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981575" y="1354138"/>
                            <a:ext cx="1423988" cy="3921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9501448"/>
                </p:ext>
              </p:extLst>
            </p:nvPr>
          </p:nvGraphicFramePr>
          <p:xfrm>
            <a:off x="1280860" y="1802438"/>
            <a:ext cx="1366704" cy="683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773" name="Equation" r:id="rId19" imgW="863280" imgH="431640" progId="Equation.3">
                    <p:embed/>
                  </p:oleObj>
                </mc:Choice>
                <mc:Fallback>
                  <p:oleObj name="Equation" r:id="rId19" imgW="8632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0860" y="1802438"/>
                          <a:ext cx="1366704" cy="6838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758371" y="404664"/>
            <a:ext cx="8385629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3200" b="1" dirty="0" err="1">
                <a:solidFill>
                  <a:srgbClr val="008000"/>
                </a:solidFill>
                <a:latin typeface="Verdana" pitchFamily="34" charset="0"/>
              </a:rPr>
              <a:t>Additive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 White </a:t>
            </a:r>
            <a:r>
              <a:rPr kumimoji="1" lang="pl-PL" sz="3200" b="1" dirty="0" err="1">
                <a:solidFill>
                  <a:srgbClr val="008000"/>
                </a:solidFill>
                <a:latin typeface="Verdana" pitchFamily="34" charset="0"/>
              </a:rPr>
              <a:t>Gaussian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kumimoji="1" lang="pl-PL" sz="3200" b="1" dirty="0" err="1" smtClean="0">
                <a:solidFill>
                  <a:srgbClr val="008000"/>
                </a:solidFill>
                <a:latin typeface="Verdana" pitchFamily="34" charset="0"/>
              </a:rPr>
              <a:t>Noise</a:t>
            </a:r>
            <a:endParaRPr kumimoji="1" lang="pl-PL" sz="32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eaLnBrk="0" hangingPunct="0"/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(logarytmiczna miara mocy szumu)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9223" name="Text Box 103"/>
          <p:cNvSpPr txBox="1">
            <a:spLocks noChangeArrowheads="1"/>
          </p:cNvSpPr>
          <p:nvPr/>
        </p:nvSpPr>
        <p:spPr bwMode="auto">
          <a:xfrm>
            <a:off x="56007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80" name="Obi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68471"/>
              </p:ext>
            </p:extLst>
          </p:nvPr>
        </p:nvGraphicFramePr>
        <p:xfrm>
          <a:off x="1547813" y="2043113"/>
          <a:ext cx="6657975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68" name="Equation" r:id="rId3" imgW="2349360" imgH="1346040" progId="Equation.3">
                  <p:embed/>
                </p:oleObj>
              </mc:Choice>
              <mc:Fallback>
                <p:oleObj name="Equation" r:id="rId3" imgW="2349360" imgH="1346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43113"/>
                        <a:ext cx="6657975" cy="38163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71600" y="1124744"/>
            <a:ext cx="74397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pl-PL" sz="2000" dirty="0" smtClean="0"/>
              <a:t>80 </a:t>
            </a:r>
            <a:r>
              <a:rPr lang="pl-PL" sz="2000" dirty="0" err="1" smtClean="0"/>
              <a:t>dBm</a:t>
            </a:r>
            <a:r>
              <a:rPr lang="pl-PL" sz="2000" dirty="0" smtClean="0"/>
              <a:t>		100 </a:t>
            </a:r>
            <a:r>
              <a:rPr lang="pl-PL" sz="2000" dirty="0" err="1" smtClean="0"/>
              <a:t>kW</a:t>
            </a:r>
            <a:r>
              <a:rPr lang="pl-PL" sz="2000" dirty="0" smtClean="0"/>
              <a:t>	</a:t>
            </a:r>
            <a:r>
              <a:rPr lang="en-US" sz="2000" dirty="0" smtClean="0"/>
              <a:t> </a:t>
            </a:r>
            <a:r>
              <a:rPr lang="pl-PL" sz="2000" dirty="0" smtClean="0"/>
              <a:t>moc nadajnika FM</a:t>
            </a:r>
            <a:r>
              <a:rPr lang="en-US" sz="2000" dirty="0" smtClean="0"/>
              <a:t> </a:t>
            </a:r>
            <a:endParaRPr lang="pl-PL" sz="2000" dirty="0" smtClean="0"/>
          </a:p>
          <a:p>
            <a:pPr fontAlgn="ctr"/>
            <a:endParaRPr lang="pl-PL" sz="2000" dirty="0" smtClean="0"/>
          </a:p>
          <a:p>
            <a:pPr fontAlgn="ctr"/>
            <a:r>
              <a:rPr lang="pl-PL" sz="2000" dirty="0" smtClean="0"/>
              <a:t>50 </a:t>
            </a:r>
            <a:r>
              <a:rPr lang="pl-PL" sz="2000" dirty="0" err="1" smtClean="0"/>
              <a:t>dBm</a:t>
            </a:r>
            <a:r>
              <a:rPr lang="pl-PL" sz="2000" dirty="0" smtClean="0"/>
              <a:t>		100 W	promieniowanie cieplne ciała ludzkiego</a:t>
            </a:r>
          </a:p>
          <a:p>
            <a:pPr fontAlgn="ctr"/>
            <a:endParaRPr lang="pl-PL" sz="2000" dirty="0" smtClean="0"/>
          </a:p>
          <a:p>
            <a:pPr fontAlgn="ctr"/>
            <a:r>
              <a:rPr lang="pl-PL" sz="2000" dirty="0" smtClean="0"/>
              <a:t>0 </a:t>
            </a:r>
            <a:r>
              <a:rPr lang="pl-PL" sz="2000" dirty="0" err="1" smtClean="0"/>
              <a:t>dBm</a:t>
            </a:r>
            <a:r>
              <a:rPr lang="pl-PL" sz="2000" dirty="0" smtClean="0"/>
              <a:t>		1 W	emisja kuchenki mikrofalowej</a:t>
            </a:r>
            <a:r>
              <a:rPr lang="en-US" sz="2000" dirty="0" smtClean="0"/>
              <a:t>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− 80 </a:t>
            </a:r>
            <a:r>
              <a:rPr lang="pl-PL" sz="2000" dirty="0" err="1" smtClean="0"/>
              <a:t>dBm</a:t>
            </a:r>
            <a:r>
              <a:rPr lang="pl-PL" sz="2000" dirty="0" smtClean="0"/>
              <a:t>	10pW	sygnał  odbierany w sieci bezprzewodowej</a:t>
            </a:r>
          </a:p>
          <a:p>
            <a:endParaRPr lang="pl-PL" sz="2000" dirty="0" smtClean="0"/>
          </a:p>
          <a:p>
            <a:r>
              <a:rPr lang="pl-PL" sz="2000" dirty="0" smtClean="0"/>
              <a:t>−106 </a:t>
            </a:r>
            <a:r>
              <a:rPr lang="pl-PL" sz="2000" dirty="0" err="1" smtClean="0"/>
              <a:t>dBm</a:t>
            </a:r>
            <a:r>
              <a:rPr lang="pl-PL" sz="2000" dirty="0" smtClean="0"/>
              <a:t>		analogowy kanał telewizyjny</a:t>
            </a:r>
          </a:p>
          <a:p>
            <a:endParaRPr lang="pl-PL" sz="2000" dirty="0" smtClean="0"/>
          </a:p>
          <a:p>
            <a:pPr fontAlgn="ctr"/>
            <a:r>
              <a:rPr lang="pl-PL" sz="2000" dirty="0" smtClean="0"/>
              <a:t>−127.5 </a:t>
            </a:r>
            <a:r>
              <a:rPr lang="pl-PL" sz="2000" dirty="0" err="1" smtClean="0"/>
              <a:t>dBm</a:t>
            </a:r>
            <a:r>
              <a:rPr lang="pl-PL" sz="2000" dirty="0" smtClean="0"/>
              <a:t>		sygnał GPS odbierany z satelity</a:t>
            </a:r>
            <a:endParaRPr lang="en-US" sz="2000" dirty="0" smtClean="0"/>
          </a:p>
          <a:p>
            <a:pPr fontAlgn="ctr"/>
            <a:endParaRPr lang="pl-PL" sz="2000" dirty="0" smtClean="0"/>
          </a:p>
          <a:p>
            <a:pPr fontAlgn="ctr"/>
            <a:r>
              <a:rPr lang="pl-PL" sz="2000" dirty="0" smtClean="0"/>
              <a:t>−134 </a:t>
            </a:r>
            <a:r>
              <a:rPr lang="pl-PL" sz="2000" dirty="0" err="1" smtClean="0"/>
              <a:t>dBm</a:t>
            </a:r>
            <a:r>
              <a:rPr lang="pl-PL" sz="2000" dirty="0" smtClean="0"/>
              <a:t>		AWGN w paśmie 1 </a:t>
            </a:r>
            <a:r>
              <a:rPr lang="pl-PL" sz="2000" dirty="0" err="1" smtClean="0"/>
              <a:t>Hz</a:t>
            </a:r>
            <a:endParaRPr lang="pl-PL" sz="2000" dirty="0" smtClean="0"/>
          </a:p>
          <a:p>
            <a:pPr fontAlgn="ctr"/>
            <a:endParaRPr lang="pl-PL" sz="2000" dirty="0" smtClean="0"/>
          </a:p>
          <a:p>
            <a:pPr fontAlgn="ctr"/>
            <a:r>
              <a:rPr lang="pl-PL" sz="2000" smtClean="0"/>
              <a:t>−174 </a:t>
            </a:r>
            <a:r>
              <a:rPr lang="pl-PL" sz="2000" dirty="0" err="1" smtClean="0"/>
              <a:t>dBm</a:t>
            </a:r>
            <a:r>
              <a:rPr lang="pl-PL" sz="2000" dirty="0" smtClean="0"/>
              <a:t>		AWGN w paśmie 10 kHz	</a:t>
            </a:r>
            <a:endParaRPr lang="pl-PL" sz="20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43608" y="116632"/>
            <a:ext cx="554510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Moc [</a:t>
            </a:r>
            <a:r>
              <a:rPr kumimoji="1" lang="pl-PL" sz="3200" b="1" dirty="0" err="1" smtClean="0">
                <a:solidFill>
                  <a:srgbClr val="008000"/>
                </a:solidFill>
                <a:latin typeface="Verdana" pitchFamily="34" charset="0"/>
              </a:rPr>
              <a:t>dBm</a:t>
            </a: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] – przykłady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03708-AF00-4D68-97B0-67840EA7FF03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wat ojca">
  <a:themeElements>
    <a:clrScheme name="Krawat ojc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Krawat ojc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wat ojc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at ojc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at ojc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Designs\Krawat ojca.pot</Template>
  <TotalTime>3000</TotalTime>
  <Words>966</Words>
  <Application>Microsoft Office PowerPoint</Application>
  <PresentationFormat>Pokaz na ekranie (4:3)</PresentationFormat>
  <Paragraphs>282</Paragraphs>
  <Slides>27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9" baseType="lpstr">
      <vt:lpstr>Arial</vt:lpstr>
      <vt:lpstr>Calibri</vt:lpstr>
      <vt:lpstr>Cambria Math</vt:lpstr>
      <vt:lpstr>Comic Sans MS</vt:lpstr>
      <vt:lpstr>Helvetica</vt:lpstr>
      <vt:lpstr>Symbol</vt:lpstr>
      <vt:lpstr>Times New Roman</vt:lpstr>
      <vt:lpstr>Verdana</vt:lpstr>
      <vt:lpstr>Wingdings</vt:lpstr>
      <vt:lpstr>Krawat ojca</vt:lpstr>
      <vt:lpstr>Equation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Akademia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Zdzisław</dc:creator>
  <cp:lastModifiedBy>Konto Microsoft</cp:lastModifiedBy>
  <cp:revision>512</cp:revision>
  <dcterms:created xsi:type="dcterms:W3CDTF">2004-11-18T14:21:43Z</dcterms:created>
  <dcterms:modified xsi:type="dcterms:W3CDTF">2023-11-16T14:42:04Z</dcterms:modified>
</cp:coreProperties>
</file>