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7" r:id="rId2"/>
    <p:sldId id="296" r:id="rId3"/>
    <p:sldId id="297" r:id="rId4"/>
    <p:sldId id="298" r:id="rId5"/>
    <p:sldId id="299" r:id="rId6"/>
    <p:sldId id="280" r:id="rId7"/>
    <p:sldId id="281" r:id="rId8"/>
    <p:sldId id="282" r:id="rId9"/>
    <p:sldId id="311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319" r:id="rId21"/>
    <p:sldId id="300" r:id="rId22"/>
    <p:sldId id="320" r:id="rId23"/>
    <p:sldId id="301" r:id="rId24"/>
    <p:sldId id="317" r:id="rId25"/>
    <p:sldId id="318" r:id="rId26"/>
    <p:sldId id="314" r:id="rId27"/>
    <p:sldId id="307" r:id="rId28"/>
    <p:sldId id="308" r:id="rId29"/>
    <p:sldId id="309" r:id="rId30"/>
    <p:sldId id="310" r:id="rId31"/>
  </p:sldIdLst>
  <p:sldSz cx="9144000" cy="6858000" type="screen4x3"/>
  <p:notesSz cx="6669088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06600"/>
    <a:srgbClr val="66FF66"/>
    <a:srgbClr val="CC66FF"/>
    <a:srgbClr val="CCFFFF"/>
    <a:srgbClr val="FFFF66"/>
    <a:srgbClr val="3333CC"/>
    <a:srgbClr val="F8F8F8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0929"/>
  </p:normalViewPr>
  <p:slideViewPr>
    <p:cSldViewPr>
      <p:cViewPr varScale="1">
        <p:scale>
          <a:sx n="116" d="100"/>
          <a:sy n="116" d="100"/>
        </p:scale>
        <p:origin x="17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1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2" Type="http://schemas.openxmlformats.org/officeDocument/2006/relationships/slide" Target="slides/slide12.xml"/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5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13" Type="http://schemas.openxmlformats.org/officeDocument/2006/relationships/image" Target="../media/image119.wmf"/><Relationship Id="rId3" Type="http://schemas.openxmlformats.org/officeDocument/2006/relationships/image" Target="../media/image110.wmf"/><Relationship Id="rId7" Type="http://schemas.openxmlformats.org/officeDocument/2006/relationships/image" Target="../media/image113.wmf"/><Relationship Id="rId12" Type="http://schemas.openxmlformats.org/officeDocument/2006/relationships/image" Target="../media/image118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56.wmf"/><Relationship Id="rId11" Type="http://schemas.openxmlformats.org/officeDocument/2006/relationships/image" Target="../media/image117.wmf"/><Relationship Id="rId5" Type="http://schemas.openxmlformats.org/officeDocument/2006/relationships/image" Target="../media/image112.wmf"/><Relationship Id="rId15" Type="http://schemas.openxmlformats.org/officeDocument/2006/relationships/image" Target="../media/image121.wmf"/><Relationship Id="rId10" Type="http://schemas.openxmlformats.org/officeDocument/2006/relationships/image" Target="../media/image116.wmf"/><Relationship Id="rId4" Type="http://schemas.openxmlformats.org/officeDocument/2006/relationships/image" Target="../media/image111.wmf"/><Relationship Id="rId9" Type="http://schemas.openxmlformats.org/officeDocument/2006/relationships/image" Target="../media/image115.wmf"/><Relationship Id="rId14" Type="http://schemas.openxmlformats.org/officeDocument/2006/relationships/image" Target="../media/image12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3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image" Target="../media/image125.wmf"/><Relationship Id="rId7" Type="http://schemas.openxmlformats.org/officeDocument/2006/relationships/image" Target="../media/image129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8.wmf"/><Relationship Id="rId5" Type="http://schemas.openxmlformats.org/officeDocument/2006/relationships/image" Target="../media/image127.wmf"/><Relationship Id="rId10" Type="http://schemas.openxmlformats.org/officeDocument/2006/relationships/image" Target="../media/image132.wmf"/><Relationship Id="rId4" Type="http://schemas.openxmlformats.org/officeDocument/2006/relationships/image" Target="../media/image126.wmf"/><Relationship Id="rId9" Type="http://schemas.openxmlformats.org/officeDocument/2006/relationships/image" Target="../media/image131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3" Type="http://schemas.openxmlformats.org/officeDocument/2006/relationships/image" Target="../media/image131.wmf"/><Relationship Id="rId7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6" Type="http://schemas.openxmlformats.org/officeDocument/2006/relationships/image" Target="../media/image132.wmf"/><Relationship Id="rId11" Type="http://schemas.openxmlformats.org/officeDocument/2006/relationships/image" Target="../media/image139.wmf"/><Relationship Id="rId5" Type="http://schemas.openxmlformats.org/officeDocument/2006/relationships/image" Target="../media/image130.wmf"/><Relationship Id="rId10" Type="http://schemas.openxmlformats.org/officeDocument/2006/relationships/image" Target="../media/image138.wmf"/><Relationship Id="rId4" Type="http://schemas.openxmlformats.org/officeDocument/2006/relationships/image" Target="../media/image129.wmf"/><Relationship Id="rId9" Type="http://schemas.openxmlformats.org/officeDocument/2006/relationships/image" Target="../media/image13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41.wmf"/><Relationship Id="rId1" Type="http://schemas.openxmlformats.org/officeDocument/2006/relationships/image" Target="../media/image140.wmf"/><Relationship Id="rId5" Type="http://schemas.openxmlformats.org/officeDocument/2006/relationships/image" Target="../media/image144.wmf"/><Relationship Id="rId4" Type="http://schemas.openxmlformats.org/officeDocument/2006/relationships/image" Target="../media/image14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6" Type="http://schemas.openxmlformats.org/officeDocument/2006/relationships/image" Target="../media/image150.wmf"/><Relationship Id="rId5" Type="http://schemas.openxmlformats.org/officeDocument/2006/relationships/image" Target="../media/image149.wmf"/><Relationship Id="rId4" Type="http://schemas.openxmlformats.org/officeDocument/2006/relationships/image" Target="../media/image148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wmf"/><Relationship Id="rId3" Type="http://schemas.openxmlformats.org/officeDocument/2006/relationships/image" Target="../media/image153.wmf"/><Relationship Id="rId7" Type="http://schemas.openxmlformats.org/officeDocument/2006/relationships/image" Target="../media/image157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Relationship Id="rId6" Type="http://schemas.openxmlformats.org/officeDocument/2006/relationships/image" Target="../media/image156.wmf"/><Relationship Id="rId5" Type="http://schemas.openxmlformats.org/officeDocument/2006/relationships/image" Target="../media/image155.wmf"/><Relationship Id="rId4" Type="http://schemas.openxmlformats.org/officeDocument/2006/relationships/image" Target="../media/image154.wmf"/><Relationship Id="rId9" Type="http://schemas.openxmlformats.org/officeDocument/2006/relationships/image" Target="../media/image159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1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wmf"/><Relationship Id="rId3" Type="http://schemas.openxmlformats.org/officeDocument/2006/relationships/image" Target="../media/image164.wmf"/><Relationship Id="rId7" Type="http://schemas.openxmlformats.org/officeDocument/2006/relationships/image" Target="../media/image166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165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wmf"/><Relationship Id="rId3" Type="http://schemas.openxmlformats.org/officeDocument/2006/relationships/image" Target="../media/image90.wmf"/><Relationship Id="rId7" Type="http://schemas.openxmlformats.org/officeDocument/2006/relationships/image" Target="../media/image171.wmf"/><Relationship Id="rId2" Type="http://schemas.openxmlformats.org/officeDocument/2006/relationships/image" Target="../media/image169.wmf"/><Relationship Id="rId1" Type="http://schemas.openxmlformats.org/officeDocument/2006/relationships/image" Target="../media/image168.wmf"/><Relationship Id="rId6" Type="http://schemas.openxmlformats.org/officeDocument/2006/relationships/image" Target="../media/image170.wmf"/><Relationship Id="rId5" Type="http://schemas.openxmlformats.org/officeDocument/2006/relationships/image" Target="../media/image163.wmf"/><Relationship Id="rId4" Type="http://schemas.openxmlformats.org/officeDocument/2006/relationships/image" Target="../media/image9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1.wmf"/><Relationship Id="rId7" Type="http://schemas.openxmlformats.org/officeDocument/2006/relationships/image" Target="../media/image29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23.wmf"/><Relationship Id="rId5" Type="http://schemas.openxmlformats.org/officeDocument/2006/relationships/image" Target="../media/image28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18" Type="http://schemas.openxmlformats.org/officeDocument/2006/relationships/image" Target="../media/image4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17" Type="http://schemas.openxmlformats.org/officeDocument/2006/relationships/image" Target="../media/image47.wmf"/><Relationship Id="rId2" Type="http://schemas.openxmlformats.org/officeDocument/2006/relationships/image" Target="../media/image32.wmf"/><Relationship Id="rId16" Type="http://schemas.openxmlformats.org/officeDocument/2006/relationships/image" Target="../media/image46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5" Type="http://schemas.openxmlformats.org/officeDocument/2006/relationships/image" Target="../media/image4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Relationship Id="rId1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60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59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55.wmf"/><Relationship Id="rId11" Type="http://schemas.openxmlformats.org/officeDocument/2006/relationships/image" Target="../media/image58.wmf"/><Relationship Id="rId5" Type="http://schemas.openxmlformats.org/officeDocument/2006/relationships/image" Target="../media/image54.wmf"/><Relationship Id="rId10" Type="http://schemas.openxmlformats.org/officeDocument/2006/relationships/image" Target="../media/image47.wmf"/><Relationship Id="rId4" Type="http://schemas.openxmlformats.org/officeDocument/2006/relationships/image" Target="../media/image53.wmf"/><Relationship Id="rId9" Type="http://schemas.openxmlformats.org/officeDocument/2006/relationships/image" Target="../media/image5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12" Type="http://schemas.openxmlformats.org/officeDocument/2006/relationships/image" Target="../media/image77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11" Type="http://schemas.openxmlformats.org/officeDocument/2006/relationships/image" Target="../media/image76.wmf"/><Relationship Id="rId5" Type="http://schemas.openxmlformats.org/officeDocument/2006/relationships/image" Target="../media/image70.wmf"/><Relationship Id="rId10" Type="http://schemas.openxmlformats.org/officeDocument/2006/relationships/image" Target="../media/image75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20500-0EB3-433E-B9DD-D6D54988FC8A}" type="datetimeFigureOut">
              <a:rPr lang="pl-PL" smtClean="0"/>
              <a:pPr/>
              <a:t>09.08.2023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BFE0D-41BD-4635-9762-9971F399519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1665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C9438-0B5B-4EFE-A863-92C42282D2D3}" type="datetimeFigureOut">
              <a:rPr lang="pl-PL" smtClean="0"/>
              <a:t>09.08.2023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C1179-D875-4763-BBC2-FC15CB65E9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551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C1179-D875-4763-BBC2-FC15CB65E9B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9402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4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18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62" y="1754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1" y="1729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06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5" y="1750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5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79" y="1750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79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9021056-9E07-4769-B9B3-002DE71FCF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548F5-4A56-4020-9985-0FB2889560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6921-3178-4185-8B7B-82559E45C0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B451B-1329-47AD-AE26-181B3EA414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EFD65-A3A0-4C08-A176-6EA33D0921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173163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1173163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F1270-5CA5-4FBA-B314-280695D150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22E68-7E81-475D-A746-9B665A1380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FD059-119D-4DC9-9DAB-27089D472F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06B7B-97EE-46F5-B23E-21343F71AA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32260-4737-4BFF-A1DA-DDE531B320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B0D81-E528-425F-A6B2-90453A2A4F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03708-AF00-4D68-97B0-67840EA7FF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4E0B5-8808-418B-9DB9-7E9D54F456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DD62C-9EF7-4455-94F5-8E07B39EAC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639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72" y="1673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67" y="175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36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49" y="1728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197" y="1660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45" y="1729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3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66" y="1660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17" y="1663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64" y="174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57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72" y="168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83" y="171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1638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638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2C7FE27E-A0CC-421C-B76C-81FBF4DC0C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1" r:id="rId12"/>
    <p:sldLayoutId id="2147483722" r:id="rId13"/>
    <p:sldLayoutId id="2147483723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81.bin"/><Relationship Id="rId18" Type="http://schemas.openxmlformats.org/officeDocument/2006/relationships/image" Target="../media/image73.wmf"/><Relationship Id="rId26" Type="http://schemas.openxmlformats.org/officeDocument/2006/relationships/image" Target="../media/image77.wmf"/><Relationship Id="rId3" Type="http://schemas.openxmlformats.org/officeDocument/2006/relationships/oleObject" Target="../embeddings/oleObject76.bin"/><Relationship Id="rId21" Type="http://schemas.openxmlformats.org/officeDocument/2006/relationships/oleObject" Target="../embeddings/oleObject85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83.bin"/><Relationship Id="rId25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2.wmf"/><Relationship Id="rId20" Type="http://schemas.openxmlformats.org/officeDocument/2006/relationships/image" Target="../media/image7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80.bin"/><Relationship Id="rId24" Type="http://schemas.openxmlformats.org/officeDocument/2006/relationships/image" Target="../media/image76.wmf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2.bin"/><Relationship Id="rId23" Type="http://schemas.openxmlformats.org/officeDocument/2006/relationships/oleObject" Target="../embeddings/oleObject86.bin"/><Relationship Id="rId10" Type="http://schemas.openxmlformats.org/officeDocument/2006/relationships/image" Target="../media/image69.wmf"/><Relationship Id="rId19" Type="http://schemas.openxmlformats.org/officeDocument/2006/relationships/oleObject" Target="../embeddings/oleObject84.bin"/><Relationship Id="rId4" Type="http://schemas.openxmlformats.org/officeDocument/2006/relationships/image" Target="../media/image66.w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71.wmf"/><Relationship Id="rId22" Type="http://schemas.openxmlformats.org/officeDocument/2006/relationships/image" Target="../media/image7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89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9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image" Target="../media/image86.wmf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4.bin"/><Relationship Id="rId12" Type="http://schemas.openxmlformats.org/officeDocument/2006/relationships/oleObject" Target="../embeddings/oleObject9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3.wmf"/><Relationship Id="rId11" Type="http://schemas.openxmlformats.org/officeDocument/2006/relationships/image" Target="../media/image85.wmf"/><Relationship Id="rId5" Type="http://schemas.openxmlformats.org/officeDocument/2006/relationships/oleObject" Target="../embeddings/oleObject93.bin"/><Relationship Id="rId15" Type="http://schemas.openxmlformats.org/officeDocument/2006/relationships/image" Target="../media/image87.wmf"/><Relationship Id="rId10" Type="http://schemas.openxmlformats.org/officeDocument/2006/relationships/oleObject" Target="../embeddings/oleObject95.bin"/><Relationship Id="rId4" Type="http://schemas.openxmlformats.org/officeDocument/2006/relationships/image" Target="../media/image82.wmf"/><Relationship Id="rId9" Type="http://schemas.openxmlformats.org/officeDocument/2006/relationships/image" Target="../media/image88.jpeg"/><Relationship Id="rId14" Type="http://schemas.openxmlformats.org/officeDocument/2006/relationships/oleObject" Target="../embeddings/oleObject9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9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10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5.bin"/><Relationship Id="rId12" Type="http://schemas.openxmlformats.org/officeDocument/2006/relationships/image" Target="../media/image9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4.bin"/><Relationship Id="rId10" Type="http://schemas.openxmlformats.org/officeDocument/2006/relationships/image" Target="../media/image95.wmf"/><Relationship Id="rId4" Type="http://schemas.openxmlformats.org/officeDocument/2006/relationships/image" Target="../media/image90.wmf"/><Relationship Id="rId9" Type="http://schemas.openxmlformats.org/officeDocument/2006/relationships/oleObject" Target="../embeddings/oleObject10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97.wmf"/><Relationship Id="rId4" Type="http://schemas.openxmlformats.org/officeDocument/2006/relationships/oleObject" Target="../embeddings/oleObject10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jp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99.wmf"/><Relationship Id="rId4" Type="http://schemas.openxmlformats.org/officeDocument/2006/relationships/oleObject" Target="../embeddings/oleObject10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jp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01.wmf"/><Relationship Id="rId4" Type="http://schemas.openxmlformats.org/officeDocument/2006/relationships/oleObject" Target="../embeddings/oleObject1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3.wmf"/><Relationship Id="rId4" Type="http://schemas.openxmlformats.org/officeDocument/2006/relationships/oleObject" Target="../embeddings/oleObject1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05.wmf"/><Relationship Id="rId4" Type="http://schemas.openxmlformats.org/officeDocument/2006/relationships/oleObject" Target="../embeddings/oleObject11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8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13" Type="http://schemas.openxmlformats.org/officeDocument/2006/relationships/image" Target="../media/image111.wmf"/><Relationship Id="rId18" Type="http://schemas.openxmlformats.org/officeDocument/2006/relationships/oleObject" Target="../embeddings/oleObject119.bin"/><Relationship Id="rId26" Type="http://schemas.openxmlformats.org/officeDocument/2006/relationships/oleObject" Target="../embeddings/oleObject123.bin"/><Relationship Id="rId3" Type="http://schemas.openxmlformats.org/officeDocument/2006/relationships/image" Target="../media/image122.jpeg"/><Relationship Id="rId21" Type="http://schemas.openxmlformats.org/officeDocument/2006/relationships/image" Target="../media/image114.wmf"/><Relationship Id="rId34" Type="http://schemas.openxmlformats.org/officeDocument/2006/relationships/oleObject" Target="../embeddings/oleObject127.bin"/><Relationship Id="rId7" Type="http://schemas.openxmlformats.org/officeDocument/2006/relationships/image" Target="../media/image108.wmf"/><Relationship Id="rId12" Type="http://schemas.openxmlformats.org/officeDocument/2006/relationships/oleObject" Target="../embeddings/oleObject116.bin"/><Relationship Id="rId17" Type="http://schemas.openxmlformats.org/officeDocument/2006/relationships/image" Target="../media/image56.wmf"/><Relationship Id="rId25" Type="http://schemas.openxmlformats.org/officeDocument/2006/relationships/image" Target="../media/image116.wmf"/><Relationship Id="rId33" Type="http://schemas.openxmlformats.org/officeDocument/2006/relationships/image" Target="../media/image12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8.bin"/><Relationship Id="rId20" Type="http://schemas.openxmlformats.org/officeDocument/2006/relationships/oleObject" Target="../embeddings/oleObject120.bin"/><Relationship Id="rId29" Type="http://schemas.openxmlformats.org/officeDocument/2006/relationships/image" Target="../media/image118.wmf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3.bin"/><Relationship Id="rId11" Type="http://schemas.openxmlformats.org/officeDocument/2006/relationships/image" Target="../media/image110.wmf"/><Relationship Id="rId24" Type="http://schemas.openxmlformats.org/officeDocument/2006/relationships/oleObject" Target="../embeddings/oleObject122.bin"/><Relationship Id="rId32" Type="http://schemas.openxmlformats.org/officeDocument/2006/relationships/oleObject" Target="../embeddings/oleObject126.bin"/><Relationship Id="rId5" Type="http://schemas.openxmlformats.org/officeDocument/2006/relationships/image" Target="../media/image51.jpeg"/><Relationship Id="rId15" Type="http://schemas.openxmlformats.org/officeDocument/2006/relationships/image" Target="../media/image112.wmf"/><Relationship Id="rId23" Type="http://schemas.openxmlformats.org/officeDocument/2006/relationships/image" Target="../media/image115.wmf"/><Relationship Id="rId28" Type="http://schemas.openxmlformats.org/officeDocument/2006/relationships/oleObject" Target="../embeddings/oleObject124.bin"/><Relationship Id="rId10" Type="http://schemas.openxmlformats.org/officeDocument/2006/relationships/oleObject" Target="../embeddings/oleObject115.bin"/><Relationship Id="rId19" Type="http://schemas.openxmlformats.org/officeDocument/2006/relationships/image" Target="../media/image113.wmf"/><Relationship Id="rId31" Type="http://schemas.openxmlformats.org/officeDocument/2006/relationships/image" Target="../media/image119.wmf"/><Relationship Id="rId4" Type="http://schemas.openxmlformats.org/officeDocument/2006/relationships/image" Target="../media/image50.jpeg"/><Relationship Id="rId9" Type="http://schemas.openxmlformats.org/officeDocument/2006/relationships/image" Target="../media/image109.wmf"/><Relationship Id="rId14" Type="http://schemas.openxmlformats.org/officeDocument/2006/relationships/oleObject" Target="../embeddings/oleObject117.bin"/><Relationship Id="rId22" Type="http://schemas.openxmlformats.org/officeDocument/2006/relationships/oleObject" Target="../embeddings/oleObject121.bin"/><Relationship Id="rId27" Type="http://schemas.openxmlformats.org/officeDocument/2006/relationships/image" Target="../media/image117.wmf"/><Relationship Id="rId30" Type="http://schemas.openxmlformats.org/officeDocument/2006/relationships/oleObject" Target="../embeddings/oleObject125.bin"/><Relationship Id="rId35" Type="http://schemas.openxmlformats.org/officeDocument/2006/relationships/image" Target="../media/image12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image" Target="../media/image107.jpeg"/><Relationship Id="rId18" Type="http://schemas.openxmlformats.org/officeDocument/2006/relationships/oleObject" Target="../embeddings/oleObject135.bin"/><Relationship Id="rId3" Type="http://schemas.openxmlformats.org/officeDocument/2006/relationships/oleObject" Target="../embeddings/oleObject128.bin"/><Relationship Id="rId21" Type="http://schemas.openxmlformats.org/officeDocument/2006/relationships/image" Target="../media/image131.wmf"/><Relationship Id="rId7" Type="http://schemas.openxmlformats.org/officeDocument/2006/relationships/oleObject" Target="../embeddings/oleObject130.bin"/><Relationship Id="rId12" Type="http://schemas.openxmlformats.org/officeDocument/2006/relationships/image" Target="../media/image127.wmf"/><Relationship Id="rId17" Type="http://schemas.openxmlformats.org/officeDocument/2006/relationships/image" Target="../media/image12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4.bin"/><Relationship Id="rId20" Type="http://schemas.openxmlformats.org/officeDocument/2006/relationships/oleObject" Target="../embeddings/oleObject136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24.wmf"/><Relationship Id="rId11" Type="http://schemas.openxmlformats.org/officeDocument/2006/relationships/oleObject" Target="../embeddings/oleObject132.bin"/><Relationship Id="rId24" Type="http://schemas.openxmlformats.org/officeDocument/2006/relationships/oleObject" Target="../embeddings/oleObject138.bin"/><Relationship Id="rId5" Type="http://schemas.openxmlformats.org/officeDocument/2006/relationships/oleObject" Target="../embeddings/oleObject129.bin"/><Relationship Id="rId15" Type="http://schemas.openxmlformats.org/officeDocument/2006/relationships/image" Target="../media/image128.wmf"/><Relationship Id="rId23" Type="http://schemas.openxmlformats.org/officeDocument/2006/relationships/image" Target="../media/image132.wmf"/><Relationship Id="rId10" Type="http://schemas.openxmlformats.org/officeDocument/2006/relationships/image" Target="../media/image126.wmf"/><Relationship Id="rId19" Type="http://schemas.openxmlformats.org/officeDocument/2006/relationships/image" Target="../media/image130.wmf"/><Relationship Id="rId4" Type="http://schemas.openxmlformats.org/officeDocument/2006/relationships/image" Target="../media/image123.wmf"/><Relationship Id="rId9" Type="http://schemas.openxmlformats.org/officeDocument/2006/relationships/oleObject" Target="../embeddings/oleObject131.bin"/><Relationship Id="rId14" Type="http://schemas.openxmlformats.org/officeDocument/2006/relationships/oleObject" Target="../embeddings/oleObject133.bin"/><Relationship Id="rId22" Type="http://schemas.openxmlformats.org/officeDocument/2006/relationships/oleObject" Target="../embeddings/oleObject13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13" Type="http://schemas.openxmlformats.org/officeDocument/2006/relationships/oleObject" Target="../embeddings/oleObject144.bin"/><Relationship Id="rId18" Type="http://schemas.openxmlformats.org/officeDocument/2006/relationships/image" Target="../media/image136.wmf"/><Relationship Id="rId3" Type="http://schemas.openxmlformats.org/officeDocument/2006/relationships/oleObject" Target="../embeddings/oleObject139.bin"/><Relationship Id="rId21" Type="http://schemas.openxmlformats.org/officeDocument/2006/relationships/oleObject" Target="../embeddings/oleObject148.bin"/><Relationship Id="rId7" Type="http://schemas.openxmlformats.org/officeDocument/2006/relationships/oleObject" Target="../embeddings/oleObject141.bin"/><Relationship Id="rId12" Type="http://schemas.openxmlformats.org/officeDocument/2006/relationships/image" Target="../media/image130.wmf"/><Relationship Id="rId17" Type="http://schemas.openxmlformats.org/officeDocument/2006/relationships/oleObject" Target="../embeddings/oleObject146.bin"/><Relationship Id="rId25" Type="http://schemas.openxmlformats.org/officeDocument/2006/relationships/image" Target="../media/image107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5.wmf"/><Relationship Id="rId20" Type="http://schemas.openxmlformats.org/officeDocument/2006/relationships/image" Target="../media/image137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34.wmf"/><Relationship Id="rId11" Type="http://schemas.openxmlformats.org/officeDocument/2006/relationships/oleObject" Target="../embeddings/oleObject143.bin"/><Relationship Id="rId24" Type="http://schemas.openxmlformats.org/officeDocument/2006/relationships/image" Target="../media/image139.wmf"/><Relationship Id="rId5" Type="http://schemas.openxmlformats.org/officeDocument/2006/relationships/oleObject" Target="../embeddings/oleObject140.bin"/><Relationship Id="rId15" Type="http://schemas.openxmlformats.org/officeDocument/2006/relationships/oleObject" Target="../embeddings/oleObject145.bin"/><Relationship Id="rId23" Type="http://schemas.openxmlformats.org/officeDocument/2006/relationships/oleObject" Target="../embeddings/oleObject149.bin"/><Relationship Id="rId10" Type="http://schemas.openxmlformats.org/officeDocument/2006/relationships/image" Target="../media/image129.wmf"/><Relationship Id="rId19" Type="http://schemas.openxmlformats.org/officeDocument/2006/relationships/oleObject" Target="../embeddings/oleObject147.bin"/><Relationship Id="rId4" Type="http://schemas.openxmlformats.org/officeDocument/2006/relationships/image" Target="../media/image133.wmf"/><Relationship Id="rId9" Type="http://schemas.openxmlformats.org/officeDocument/2006/relationships/oleObject" Target="../embeddings/oleObject142.bin"/><Relationship Id="rId14" Type="http://schemas.openxmlformats.org/officeDocument/2006/relationships/image" Target="../media/image132.wmf"/><Relationship Id="rId22" Type="http://schemas.openxmlformats.org/officeDocument/2006/relationships/image" Target="../media/image13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oleObject" Target="../embeddings/oleObject150.bin"/><Relationship Id="rId7" Type="http://schemas.openxmlformats.org/officeDocument/2006/relationships/oleObject" Target="../embeddings/oleObject152.bin"/><Relationship Id="rId12" Type="http://schemas.openxmlformats.org/officeDocument/2006/relationships/image" Target="../media/image1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41.wmf"/><Relationship Id="rId11" Type="http://schemas.openxmlformats.org/officeDocument/2006/relationships/oleObject" Target="../embeddings/oleObject154.bin"/><Relationship Id="rId5" Type="http://schemas.openxmlformats.org/officeDocument/2006/relationships/oleObject" Target="../embeddings/oleObject151.bin"/><Relationship Id="rId10" Type="http://schemas.openxmlformats.org/officeDocument/2006/relationships/image" Target="../media/image143.wmf"/><Relationship Id="rId4" Type="http://schemas.openxmlformats.org/officeDocument/2006/relationships/image" Target="../media/image140.wmf"/><Relationship Id="rId9" Type="http://schemas.openxmlformats.org/officeDocument/2006/relationships/oleObject" Target="../embeddings/oleObject15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wmf"/><Relationship Id="rId13" Type="http://schemas.openxmlformats.org/officeDocument/2006/relationships/oleObject" Target="../embeddings/oleObject160.bin"/><Relationship Id="rId3" Type="http://schemas.openxmlformats.org/officeDocument/2006/relationships/oleObject" Target="../embeddings/oleObject155.bin"/><Relationship Id="rId7" Type="http://schemas.openxmlformats.org/officeDocument/2006/relationships/oleObject" Target="../embeddings/oleObject157.bin"/><Relationship Id="rId12" Type="http://schemas.openxmlformats.org/officeDocument/2006/relationships/image" Target="../media/image1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46.wmf"/><Relationship Id="rId11" Type="http://schemas.openxmlformats.org/officeDocument/2006/relationships/oleObject" Target="../embeddings/oleObject159.bin"/><Relationship Id="rId5" Type="http://schemas.openxmlformats.org/officeDocument/2006/relationships/oleObject" Target="../embeddings/oleObject156.bin"/><Relationship Id="rId10" Type="http://schemas.openxmlformats.org/officeDocument/2006/relationships/image" Target="../media/image148.wmf"/><Relationship Id="rId4" Type="http://schemas.openxmlformats.org/officeDocument/2006/relationships/image" Target="../media/image145.wmf"/><Relationship Id="rId9" Type="http://schemas.openxmlformats.org/officeDocument/2006/relationships/oleObject" Target="../embeddings/oleObject158.bin"/><Relationship Id="rId14" Type="http://schemas.openxmlformats.org/officeDocument/2006/relationships/image" Target="../media/image150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3.bin"/><Relationship Id="rId13" Type="http://schemas.openxmlformats.org/officeDocument/2006/relationships/image" Target="../media/image155.wmf"/><Relationship Id="rId18" Type="http://schemas.openxmlformats.org/officeDocument/2006/relationships/oleObject" Target="../embeddings/oleObject168.bin"/><Relationship Id="rId3" Type="http://schemas.openxmlformats.org/officeDocument/2006/relationships/image" Target="../media/image160.png"/><Relationship Id="rId21" Type="http://schemas.openxmlformats.org/officeDocument/2006/relationships/image" Target="../media/image159.wmf"/><Relationship Id="rId7" Type="http://schemas.openxmlformats.org/officeDocument/2006/relationships/image" Target="../media/image152.wmf"/><Relationship Id="rId12" Type="http://schemas.openxmlformats.org/officeDocument/2006/relationships/oleObject" Target="../embeddings/oleObject165.bin"/><Relationship Id="rId17" Type="http://schemas.openxmlformats.org/officeDocument/2006/relationships/image" Target="../media/image15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7.bin"/><Relationship Id="rId20" Type="http://schemas.openxmlformats.org/officeDocument/2006/relationships/oleObject" Target="../embeddings/oleObject169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62.bin"/><Relationship Id="rId11" Type="http://schemas.openxmlformats.org/officeDocument/2006/relationships/image" Target="../media/image154.wmf"/><Relationship Id="rId5" Type="http://schemas.openxmlformats.org/officeDocument/2006/relationships/image" Target="../media/image151.wmf"/><Relationship Id="rId15" Type="http://schemas.openxmlformats.org/officeDocument/2006/relationships/image" Target="../media/image156.wmf"/><Relationship Id="rId10" Type="http://schemas.openxmlformats.org/officeDocument/2006/relationships/oleObject" Target="../embeddings/oleObject164.bin"/><Relationship Id="rId19" Type="http://schemas.openxmlformats.org/officeDocument/2006/relationships/image" Target="../media/image158.wmf"/><Relationship Id="rId4" Type="http://schemas.openxmlformats.org/officeDocument/2006/relationships/oleObject" Target="../embeddings/oleObject161.bin"/><Relationship Id="rId9" Type="http://schemas.openxmlformats.org/officeDocument/2006/relationships/image" Target="../media/image153.wmf"/><Relationship Id="rId14" Type="http://schemas.openxmlformats.org/officeDocument/2006/relationships/oleObject" Target="../embeddings/oleObject16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16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wmf"/><Relationship Id="rId13" Type="http://schemas.openxmlformats.org/officeDocument/2006/relationships/oleObject" Target="../embeddings/oleObject176.bin"/><Relationship Id="rId18" Type="http://schemas.openxmlformats.org/officeDocument/2006/relationships/image" Target="../media/image167.wmf"/><Relationship Id="rId3" Type="http://schemas.openxmlformats.org/officeDocument/2006/relationships/oleObject" Target="../embeddings/oleObject171.bin"/><Relationship Id="rId7" Type="http://schemas.openxmlformats.org/officeDocument/2006/relationships/oleObject" Target="../embeddings/oleObject173.bin"/><Relationship Id="rId12" Type="http://schemas.openxmlformats.org/officeDocument/2006/relationships/image" Target="../media/image90.wmf"/><Relationship Id="rId17" Type="http://schemas.openxmlformats.org/officeDocument/2006/relationships/oleObject" Target="../embeddings/oleObject178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66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63.wmf"/><Relationship Id="rId11" Type="http://schemas.openxmlformats.org/officeDocument/2006/relationships/oleObject" Target="../embeddings/oleObject175.bin"/><Relationship Id="rId5" Type="http://schemas.openxmlformats.org/officeDocument/2006/relationships/oleObject" Target="../embeddings/oleObject172.bin"/><Relationship Id="rId15" Type="http://schemas.openxmlformats.org/officeDocument/2006/relationships/oleObject" Target="../embeddings/oleObject177.bin"/><Relationship Id="rId10" Type="http://schemas.openxmlformats.org/officeDocument/2006/relationships/image" Target="../media/image165.wmf"/><Relationship Id="rId4" Type="http://schemas.openxmlformats.org/officeDocument/2006/relationships/image" Target="../media/image162.wmf"/><Relationship Id="rId9" Type="http://schemas.openxmlformats.org/officeDocument/2006/relationships/oleObject" Target="../embeddings/oleObject174.bin"/><Relationship Id="rId14" Type="http://schemas.openxmlformats.org/officeDocument/2006/relationships/image" Target="../media/image9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oleObject" Target="../embeddings/oleObject184.bin"/><Relationship Id="rId18" Type="http://schemas.openxmlformats.org/officeDocument/2006/relationships/image" Target="../media/image172.wmf"/><Relationship Id="rId3" Type="http://schemas.openxmlformats.org/officeDocument/2006/relationships/oleObject" Target="../embeddings/oleObject179.bin"/><Relationship Id="rId7" Type="http://schemas.openxmlformats.org/officeDocument/2006/relationships/oleObject" Target="../embeddings/oleObject181.bin"/><Relationship Id="rId12" Type="http://schemas.openxmlformats.org/officeDocument/2006/relationships/image" Target="../media/image163.wmf"/><Relationship Id="rId17" Type="http://schemas.openxmlformats.org/officeDocument/2006/relationships/oleObject" Target="../embeddings/oleObject186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71.wmf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69.wmf"/><Relationship Id="rId11" Type="http://schemas.openxmlformats.org/officeDocument/2006/relationships/oleObject" Target="../embeddings/oleObject183.bin"/><Relationship Id="rId5" Type="http://schemas.openxmlformats.org/officeDocument/2006/relationships/oleObject" Target="../embeddings/oleObject180.bin"/><Relationship Id="rId15" Type="http://schemas.openxmlformats.org/officeDocument/2006/relationships/oleObject" Target="../embeddings/oleObject185.bin"/><Relationship Id="rId10" Type="http://schemas.openxmlformats.org/officeDocument/2006/relationships/image" Target="../media/image91.wmf"/><Relationship Id="rId4" Type="http://schemas.openxmlformats.org/officeDocument/2006/relationships/image" Target="../media/image168.wmf"/><Relationship Id="rId9" Type="http://schemas.openxmlformats.org/officeDocument/2006/relationships/oleObject" Target="../embeddings/oleObject182.bin"/><Relationship Id="rId14" Type="http://schemas.openxmlformats.org/officeDocument/2006/relationships/image" Target="../media/image17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4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8.wmf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3.bin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5.bin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29.bin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32.bin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1.bin"/><Relationship Id="rId14" Type="http://schemas.openxmlformats.org/officeDocument/2006/relationships/oleObject" Target="../embeddings/oleObject3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38.wmf"/><Relationship Id="rId26" Type="http://schemas.openxmlformats.org/officeDocument/2006/relationships/image" Target="../media/image41.wmf"/><Relationship Id="rId39" Type="http://schemas.openxmlformats.org/officeDocument/2006/relationships/oleObject" Target="../embeddings/oleObject55.bin"/><Relationship Id="rId3" Type="http://schemas.openxmlformats.org/officeDocument/2006/relationships/oleObject" Target="../embeddings/oleObject38.bin"/><Relationship Id="rId21" Type="http://schemas.openxmlformats.org/officeDocument/2006/relationships/image" Target="../media/image39.wmf"/><Relationship Id="rId34" Type="http://schemas.openxmlformats.org/officeDocument/2006/relationships/oleObject" Target="../embeddings/oleObject53.bin"/><Relationship Id="rId42" Type="http://schemas.openxmlformats.org/officeDocument/2006/relationships/image" Target="../media/image48.wmf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45.bin"/><Relationship Id="rId25" Type="http://schemas.openxmlformats.org/officeDocument/2006/relationships/oleObject" Target="../embeddings/oleObject48.bin"/><Relationship Id="rId33" Type="http://schemas.openxmlformats.org/officeDocument/2006/relationships/image" Target="../media/image44.wmf"/><Relationship Id="rId38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oleObject" Target="../embeddings/oleObject46.bin"/><Relationship Id="rId29" Type="http://schemas.openxmlformats.org/officeDocument/2006/relationships/oleObject" Target="../embeddings/oleObject50.bin"/><Relationship Id="rId41" Type="http://schemas.openxmlformats.org/officeDocument/2006/relationships/oleObject" Target="../embeddings/oleObject56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42.bin"/><Relationship Id="rId24" Type="http://schemas.openxmlformats.org/officeDocument/2006/relationships/image" Target="../media/image50.jpeg"/><Relationship Id="rId32" Type="http://schemas.openxmlformats.org/officeDocument/2006/relationships/oleObject" Target="../embeddings/oleObject52.bin"/><Relationship Id="rId37" Type="http://schemas.openxmlformats.org/officeDocument/2006/relationships/oleObject" Target="../embeddings/oleObject54.bin"/><Relationship Id="rId40" Type="http://schemas.openxmlformats.org/officeDocument/2006/relationships/image" Target="../media/image47.wmf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23" Type="http://schemas.openxmlformats.org/officeDocument/2006/relationships/image" Target="../media/image40.wmf"/><Relationship Id="rId28" Type="http://schemas.openxmlformats.org/officeDocument/2006/relationships/image" Target="../media/image42.wmf"/><Relationship Id="rId36" Type="http://schemas.openxmlformats.org/officeDocument/2006/relationships/image" Target="../media/image51.jpeg"/><Relationship Id="rId10" Type="http://schemas.openxmlformats.org/officeDocument/2006/relationships/image" Target="../media/image34.wmf"/><Relationship Id="rId19" Type="http://schemas.openxmlformats.org/officeDocument/2006/relationships/image" Target="../media/image49.jpeg"/><Relationship Id="rId31" Type="http://schemas.openxmlformats.org/officeDocument/2006/relationships/oleObject" Target="../embeddings/oleObject51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36.wmf"/><Relationship Id="rId22" Type="http://schemas.openxmlformats.org/officeDocument/2006/relationships/oleObject" Target="../embeddings/oleObject47.bin"/><Relationship Id="rId27" Type="http://schemas.openxmlformats.org/officeDocument/2006/relationships/oleObject" Target="../embeddings/oleObject49.bin"/><Relationship Id="rId30" Type="http://schemas.openxmlformats.org/officeDocument/2006/relationships/image" Target="../media/image43.wmf"/><Relationship Id="rId35" Type="http://schemas.openxmlformats.org/officeDocument/2006/relationships/image" Target="../media/image4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oleObject" Target="../embeddings/oleObject61.bin"/><Relationship Id="rId18" Type="http://schemas.openxmlformats.org/officeDocument/2006/relationships/oleObject" Target="../embeddings/oleObject64.bin"/><Relationship Id="rId26" Type="http://schemas.openxmlformats.org/officeDocument/2006/relationships/image" Target="../media/image47.wmf"/><Relationship Id="rId3" Type="http://schemas.openxmlformats.org/officeDocument/2006/relationships/oleObject" Target="../embeddings/oleObject57.bin"/><Relationship Id="rId21" Type="http://schemas.openxmlformats.org/officeDocument/2006/relationships/image" Target="../media/image45.wmf"/><Relationship Id="rId7" Type="http://schemas.openxmlformats.org/officeDocument/2006/relationships/image" Target="../media/image39.wmf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63.bin"/><Relationship Id="rId25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wmf"/><Relationship Id="rId20" Type="http://schemas.openxmlformats.org/officeDocument/2006/relationships/oleObject" Target="../embeddings/oleObject65.bin"/><Relationship Id="rId29" Type="http://schemas.openxmlformats.org/officeDocument/2006/relationships/oleObject" Target="../embeddings/oleObject6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0.bin"/><Relationship Id="rId24" Type="http://schemas.openxmlformats.org/officeDocument/2006/relationships/image" Target="../media/image57.wmf"/><Relationship Id="rId32" Type="http://schemas.openxmlformats.org/officeDocument/2006/relationships/image" Target="../media/image60.wmf"/><Relationship Id="rId5" Type="http://schemas.openxmlformats.org/officeDocument/2006/relationships/image" Target="../media/image49.jpeg"/><Relationship Id="rId15" Type="http://schemas.openxmlformats.org/officeDocument/2006/relationships/oleObject" Target="../embeddings/oleObject62.bin"/><Relationship Id="rId23" Type="http://schemas.openxmlformats.org/officeDocument/2006/relationships/oleObject" Target="../embeddings/oleObject66.bin"/><Relationship Id="rId28" Type="http://schemas.openxmlformats.org/officeDocument/2006/relationships/image" Target="../media/image58.wmf"/><Relationship Id="rId10" Type="http://schemas.openxmlformats.org/officeDocument/2006/relationships/image" Target="../media/image50.jpeg"/><Relationship Id="rId19" Type="http://schemas.openxmlformats.org/officeDocument/2006/relationships/image" Target="../media/image56.wmf"/><Relationship Id="rId31" Type="http://schemas.openxmlformats.org/officeDocument/2006/relationships/oleObject" Target="../embeddings/oleObject70.bin"/><Relationship Id="rId4" Type="http://schemas.openxmlformats.org/officeDocument/2006/relationships/image" Target="../media/image38.wmf"/><Relationship Id="rId9" Type="http://schemas.openxmlformats.org/officeDocument/2006/relationships/image" Target="../media/image52.wmf"/><Relationship Id="rId14" Type="http://schemas.openxmlformats.org/officeDocument/2006/relationships/image" Target="../media/image54.wmf"/><Relationship Id="rId22" Type="http://schemas.openxmlformats.org/officeDocument/2006/relationships/image" Target="../media/image51.jpeg"/><Relationship Id="rId27" Type="http://schemas.openxmlformats.org/officeDocument/2006/relationships/oleObject" Target="../embeddings/oleObject68.bin"/><Relationship Id="rId30" Type="http://schemas.openxmlformats.org/officeDocument/2006/relationships/image" Target="../media/image5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6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6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37239" y="476672"/>
            <a:ext cx="56730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800" b="1" dirty="0" smtClean="0">
                <a:solidFill>
                  <a:schemeClr val="tx2"/>
                </a:solidFill>
              </a:rPr>
              <a:t>Odporność AM i FM</a:t>
            </a:r>
            <a:br>
              <a:rPr kumimoji="1" lang="pl-PL" sz="4800" b="1" dirty="0" smtClean="0">
                <a:solidFill>
                  <a:schemeClr val="tx2"/>
                </a:solidFill>
              </a:rPr>
            </a:br>
            <a:r>
              <a:rPr kumimoji="1" lang="pl-PL" sz="4800" b="1" dirty="0" smtClean="0">
                <a:solidFill>
                  <a:schemeClr val="tx2"/>
                </a:solidFill>
              </a:rPr>
              <a:t>na szumy (10)</a:t>
            </a:r>
            <a:endParaRPr lang="pl-PL" sz="4000" b="1" dirty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6007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7239" y="2492896"/>
            <a:ext cx="844814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pl-PL" b="1" dirty="0" smtClean="0"/>
              <a:t> Analiza odporności na szum kanałowy:</a:t>
            </a:r>
          </a:p>
          <a:p>
            <a:pPr eaLnBrk="0" hangingPunct="0"/>
            <a:endParaRPr lang="pl-PL" b="1" dirty="0" smtClean="0"/>
          </a:p>
          <a:p>
            <a:pPr eaLnBrk="0" hangingPunct="0"/>
            <a:r>
              <a:rPr lang="pl-PL" b="1" dirty="0" smtClean="0"/>
              <a:t>	- modulacja amplitudy AM – detekcja obwiedni</a:t>
            </a:r>
          </a:p>
          <a:p>
            <a:pPr eaLnBrk="0" hangingPunct="0"/>
            <a:endParaRPr lang="pl-PL" b="1" dirty="0" smtClean="0"/>
          </a:p>
          <a:p>
            <a:pPr eaLnBrk="0" hangingPunct="0"/>
            <a:r>
              <a:rPr lang="pl-PL" b="1" dirty="0" smtClean="0"/>
              <a:t>	- modulacja częstotliwości FM – detekcja kąta fazowego</a:t>
            </a:r>
            <a:br>
              <a:rPr lang="pl-PL" b="1" dirty="0" smtClean="0"/>
            </a:br>
            <a:r>
              <a:rPr lang="pl-PL" b="1" dirty="0" smtClean="0"/>
              <a:t>	   oraz różniczkowanie</a:t>
            </a:r>
          </a:p>
          <a:p>
            <a:pPr eaLnBrk="0" hangingPunct="0"/>
            <a:r>
              <a:rPr lang="pl-PL" b="1" dirty="0" smtClean="0"/>
              <a:t> </a:t>
            </a:r>
            <a:endParaRPr lang="pl-PL" b="1" dirty="0"/>
          </a:p>
          <a:p>
            <a:pPr eaLnBrk="0" hangingPunct="0">
              <a:buFontTx/>
              <a:buChar char="•"/>
            </a:pPr>
            <a:r>
              <a:rPr lang="pl-PL" b="1" dirty="0" smtClean="0"/>
              <a:t> Podsumowanie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Rectangle 16"/>
          <p:cNvSpPr>
            <a:spLocks noGrp="1" noChangeArrowheads="1"/>
          </p:cNvSpPr>
          <p:nvPr>
            <p:ph type="title"/>
          </p:nvPr>
        </p:nvSpPr>
        <p:spPr>
          <a:xfrm>
            <a:off x="990600" y="-152400"/>
            <a:ext cx="7772400" cy="1143000"/>
          </a:xfrm>
          <a:noFill/>
        </p:spPr>
        <p:txBody>
          <a:bodyPr/>
          <a:lstStyle/>
          <a:p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Zysk modulacji AM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graphicFrame>
        <p:nvGraphicFramePr>
          <p:cNvPr id="16" name="Object 0"/>
          <p:cNvGraphicFramePr>
            <a:graphicFrameLocks noChangeAspect="1"/>
          </p:cNvGraphicFramePr>
          <p:nvPr/>
        </p:nvGraphicFramePr>
        <p:xfrm>
          <a:off x="3851920" y="4177655"/>
          <a:ext cx="20161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0" name="Równanie" r:id="rId3" imgW="812520" imgH="266400" progId="Equation.3">
                  <p:embed/>
                </p:oleObj>
              </mc:Choice>
              <mc:Fallback>
                <p:oleObj name="Równanie" r:id="rId3" imgW="812520" imgH="2664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4177655"/>
                        <a:ext cx="2016125" cy="666750"/>
                      </a:xfrm>
                      <a:prstGeom prst="rect">
                        <a:avLst/>
                      </a:prstGeom>
                      <a:solidFill>
                        <a:srgbClr val="FF9999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"/>
          <p:cNvGraphicFramePr>
            <a:graphicFrameLocks noChangeAspect="1"/>
          </p:cNvGraphicFramePr>
          <p:nvPr/>
        </p:nvGraphicFramePr>
        <p:xfrm>
          <a:off x="6732240" y="4007312"/>
          <a:ext cx="2271916" cy="837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1" name="Równanie" r:id="rId5" imgW="1066680" imgH="393480" progId="Equation.3">
                  <p:embed/>
                </p:oleObj>
              </mc:Choice>
              <mc:Fallback>
                <p:oleObj name="Równanie" r:id="rId5" imgW="106668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4007312"/>
                        <a:ext cx="2271916" cy="837093"/>
                      </a:xfrm>
                      <a:prstGeom prst="rect">
                        <a:avLst/>
                      </a:prstGeom>
                      <a:solidFill>
                        <a:srgbClr val="FF9999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3779912" y="1268760"/>
          <a:ext cx="182562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2" name="Równanie" r:id="rId7" imgW="723600" imgH="215640" progId="Equation.3">
                  <p:embed/>
                </p:oleObj>
              </mc:Choice>
              <mc:Fallback>
                <p:oleObj name="Równanie" r:id="rId7" imgW="7236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1268760"/>
                        <a:ext cx="1825625" cy="541337"/>
                      </a:xfrm>
                      <a:prstGeom prst="rect">
                        <a:avLst/>
                      </a:prstGeom>
                      <a:solidFill>
                        <a:srgbClr val="FFCC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6372200" y="1268760"/>
          <a:ext cx="2603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3" name="Równanie" r:id="rId9" imgW="1054080" imgH="215640" progId="Equation.3">
                  <p:embed/>
                </p:oleObj>
              </mc:Choice>
              <mc:Fallback>
                <p:oleObj name="Równanie" r:id="rId9" imgW="10540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1268760"/>
                        <a:ext cx="2603500" cy="539750"/>
                      </a:xfrm>
                      <a:prstGeom prst="rect">
                        <a:avLst/>
                      </a:prstGeom>
                      <a:solidFill>
                        <a:srgbClr val="FFCC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3622675" y="2762250"/>
          <a:ext cx="29400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4" name="Równanie" r:id="rId11" imgW="1714320" imgH="393480" progId="Equation.3">
                  <p:embed/>
                </p:oleObj>
              </mc:Choice>
              <mc:Fallback>
                <p:oleObj name="Równanie" r:id="rId11" imgW="17143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2762250"/>
                        <a:ext cx="2940050" cy="6699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6785738" y="2708920"/>
          <a:ext cx="2358262" cy="723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5" name="Równanie" r:id="rId13" imgW="1282680" imgH="393480" progId="Equation.3">
                  <p:embed/>
                </p:oleObj>
              </mc:Choice>
              <mc:Fallback>
                <p:oleObj name="Równanie" r:id="rId13" imgW="12826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5738" y="2708920"/>
                        <a:ext cx="2358262" cy="72346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pSp>
        <p:nvGrpSpPr>
          <p:cNvPr id="23" name="Grupa 13"/>
          <p:cNvGrpSpPr/>
          <p:nvPr/>
        </p:nvGrpSpPr>
        <p:grpSpPr>
          <a:xfrm>
            <a:off x="971600" y="5229200"/>
            <a:ext cx="7896225" cy="1204913"/>
            <a:chOff x="1019175" y="4937125"/>
            <a:chExt cx="7896225" cy="1204913"/>
          </a:xfrm>
        </p:grpSpPr>
        <p:graphicFrame>
          <p:nvGraphicFramePr>
            <p:cNvPr id="24" name="Object 6"/>
            <p:cNvGraphicFramePr>
              <a:graphicFrameLocks noChangeAspect="1"/>
            </p:cNvGraphicFramePr>
            <p:nvPr/>
          </p:nvGraphicFramePr>
          <p:xfrm>
            <a:off x="1019175" y="4937125"/>
            <a:ext cx="3917950" cy="1204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996" name="Równanie" r:id="rId15" imgW="1536480" imgH="482400" progId="Equation.3">
                    <p:embed/>
                  </p:oleObj>
                </mc:Choice>
                <mc:Fallback>
                  <p:oleObj name="Równanie" r:id="rId15" imgW="1536480" imgH="4824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9175" y="4937125"/>
                          <a:ext cx="3917950" cy="1204913"/>
                        </a:xfrm>
                        <a:prstGeom prst="rect">
                          <a:avLst/>
                        </a:prstGeom>
                        <a:solidFill>
                          <a:srgbClr val="FF9999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 Box 12"/>
            <p:cNvSpPr txBox="1">
              <a:spLocks noChangeArrowheads="1"/>
            </p:cNvSpPr>
            <p:nvPr/>
          </p:nvSpPr>
          <p:spPr bwMode="auto">
            <a:xfrm>
              <a:off x="5181600" y="4953000"/>
              <a:ext cx="373380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>
                  <a:latin typeface="+mn-lt"/>
                </a:rPr>
                <a:t>System AM (detekcja obwiedni) cechuje się stratą</a:t>
              </a:r>
              <a:br>
                <a:rPr lang="pl-PL" sz="2000" b="1" dirty="0" smtClean="0">
                  <a:latin typeface="+mn-lt"/>
                </a:rPr>
              </a:br>
              <a:r>
                <a:rPr lang="pl-PL" sz="2000" b="1" dirty="0" smtClean="0">
                  <a:latin typeface="+mn-lt"/>
                </a:rPr>
                <a:t>modulacyjną.</a:t>
              </a:r>
              <a:endParaRPr lang="pl-PL" sz="2000" b="1" dirty="0">
                <a:latin typeface="+mn-lt"/>
              </a:endParaRPr>
            </a:p>
          </p:txBody>
        </p:sp>
      </p:grpSp>
      <p:graphicFrame>
        <p:nvGraphicFramePr>
          <p:cNvPr id="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223372"/>
              </p:ext>
            </p:extLst>
          </p:nvPr>
        </p:nvGraphicFramePr>
        <p:xfrm>
          <a:off x="990600" y="3507110"/>
          <a:ext cx="31718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7" name="Równanie" r:id="rId17" imgW="1269720" imgH="228600" progId="Equation.3">
                  <p:embed/>
                </p:oleObj>
              </mc:Choice>
              <mc:Fallback>
                <p:oleObj name="Równanie" r:id="rId17" imgW="126972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07110"/>
                        <a:ext cx="3171825" cy="571500"/>
                      </a:xfrm>
                      <a:prstGeom prst="rect">
                        <a:avLst/>
                      </a:prstGeom>
                      <a:solidFill>
                        <a:srgbClr val="FF9999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1115616" y="730597"/>
          <a:ext cx="174942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8" name="Równanie" r:id="rId19" imgW="685800" imgH="431640" progId="Equation.3">
                  <p:embed/>
                </p:oleObj>
              </mc:Choice>
              <mc:Fallback>
                <p:oleObj name="Równanie" r:id="rId19" imgW="685800" imgH="431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730597"/>
                        <a:ext cx="1749425" cy="1077913"/>
                      </a:xfrm>
                      <a:prstGeom prst="rect">
                        <a:avLst/>
                      </a:prstGeom>
                      <a:solidFill>
                        <a:srgbClr val="FFCC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iek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972885"/>
              </p:ext>
            </p:extLst>
          </p:nvPr>
        </p:nvGraphicFramePr>
        <p:xfrm>
          <a:off x="946150" y="2774768"/>
          <a:ext cx="2088232" cy="657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9" name="Równanie" r:id="rId21" imgW="685800" imgH="215640" progId="Equation.3">
                  <p:embed/>
                </p:oleObj>
              </mc:Choice>
              <mc:Fallback>
                <p:oleObj name="Równanie" r:id="rId21" imgW="685800" imgH="2156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2774768"/>
                        <a:ext cx="2088232" cy="657407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796632"/>
              </p:ext>
            </p:extLst>
          </p:nvPr>
        </p:nvGraphicFramePr>
        <p:xfrm>
          <a:off x="973104" y="4196905"/>
          <a:ext cx="2232248" cy="64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00" name="Równanie" r:id="rId23" imgW="787320" imgH="228600" progId="Equation.3">
                  <p:embed/>
                </p:oleObj>
              </mc:Choice>
              <mc:Fallback>
                <p:oleObj name="Równanie" r:id="rId23" imgW="787320" imgH="2286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04" y="4196905"/>
                        <a:ext cx="2232248" cy="647500"/>
                      </a:xfrm>
                      <a:prstGeom prst="rect">
                        <a:avLst/>
                      </a:prstGeom>
                      <a:solidFill>
                        <a:srgbClr val="FF9999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387523"/>
              </p:ext>
            </p:extLst>
          </p:nvPr>
        </p:nvGraphicFramePr>
        <p:xfrm>
          <a:off x="946150" y="2060575"/>
          <a:ext cx="36972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01" name="Równanie" r:id="rId25" imgW="1765080" imgH="228600" progId="Equation.3">
                  <p:embed/>
                </p:oleObj>
              </mc:Choice>
              <mc:Fallback>
                <p:oleObj name="Równanie" r:id="rId25" imgW="176508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2060575"/>
                        <a:ext cx="3697288" cy="5048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22E68-7E81-475D-A746-9B665A138048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772400" cy="1143001"/>
          </a:xfrm>
        </p:spPr>
        <p:txBody>
          <a:bodyPr/>
          <a:lstStyle/>
          <a:p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Strata modulacji AM – modulacja tonowa</a:t>
            </a:r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70" name="Rectangle 7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71" name="Rectangle 8"/>
          <p:cNvSpPr>
            <a:spLocks noChangeArrowheads="1"/>
          </p:cNvSpPr>
          <p:nvPr/>
        </p:nvSpPr>
        <p:spPr bwMode="auto">
          <a:xfrm>
            <a:off x="0" y="2852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72" name="Rectangle 1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1536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654234"/>
              </p:ext>
            </p:extLst>
          </p:nvPr>
        </p:nvGraphicFramePr>
        <p:xfrm>
          <a:off x="1187624" y="1673127"/>
          <a:ext cx="2444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72" name="Równanie" r:id="rId3" imgW="977760" imgH="215640" progId="Equation.3">
                  <p:embed/>
                </p:oleObj>
              </mc:Choice>
              <mc:Fallback>
                <p:oleObj name="Równanie" r:id="rId3" imgW="97776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673127"/>
                        <a:ext cx="2444750" cy="5397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Rectangle 1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1536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79027"/>
              </p:ext>
            </p:extLst>
          </p:nvPr>
        </p:nvGraphicFramePr>
        <p:xfrm>
          <a:off x="4689649" y="1260377"/>
          <a:ext cx="1554163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73" name="Equation" r:id="rId5" imgW="622030" imgH="393529" progId="Equation.3">
                  <p:embed/>
                </p:oleObj>
              </mc:Choice>
              <mc:Fallback>
                <p:oleObj name="Equation" r:id="rId5" imgW="622030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649" y="1260377"/>
                        <a:ext cx="1554163" cy="9842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75" name="Rectangle 16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76" name="Rectangle 18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graphicFrame>
        <p:nvGraphicFramePr>
          <p:cNvPr id="3379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749517"/>
              </p:ext>
            </p:extLst>
          </p:nvPr>
        </p:nvGraphicFramePr>
        <p:xfrm>
          <a:off x="1187624" y="4487576"/>
          <a:ext cx="764857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74" name="Równanie" r:id="rId7" imgW="3060360" imgH="761760" progId="Equation.3">
                  <p:embed/>
                </p:oleObj>
              </mc:Choice>
              <mc:Fallback>
                <p:oleObj name="Równanie" r:id="rId7" imgW="3060360" imgH="76176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487576"/>
                        <a:ext cx="7648575" cy="1905000"/>
                      </a:xfrm>
                      <a:prstGeom prst="rect">
                        <a:avLst/>
                      </a:prstGeom>
                      <a:solidFill>
                        <a:srgbClr val="FF9999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22E68-7E81-475D-A746-9B665A138048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  <p:graphicFrame>
        <p:nvGraphicFramePr>
          <p:cNvPr id="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272539"/>
              </p:ext>
            </p:extLst>
          </p:nvPr>
        </p:nvGraphicFramePr>
        <p:xfrm>
          <a:off x="1187624" y="2822803"/>
          <a:ext cx="3398837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75" name="Equation" r:id="rId9" imgW="1333440" imgH="482400" progId="Equation.3">
                  <p:embed/>
                </p:oleObj>
              </mc:Choice>
              <mc:Fallback>
                <p:oleObj name="Equation" r:id="rId9" imgW="13334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822803"/>
                        <a:ext cx="3398837" cy="1206500"/>
                      </a:xfrm>
                      <a:prstGeom prst="rect">
                        <a:avLst/>
                      </a:prstGeom>
                      <a:solidFill>
                        <a:srgbClr val="FF9999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17712" y="332285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6389" name="Rectangle 14"/>
          <p:cNvSpPr>
            <a:spLocks noChangeArrowheads="1"/>
          </p:cNvSpPr>
          <p:nvPr/>
        </p:nvSpPr>
        <p:spPr bwMode="auto">
          <a:xfrm>
            <a:off x="1172695" y="-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l-PL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Charakterystyka szumowa AM</a:t>
            </a:r>
            <a:endParaRPr lang="pl-PL" sz="4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90" name="Rectangle 17"/>
          <p:cNvSpPr>
            <a:spLocks noGrp="1" noChangeArrowheads="1"/>
          </p:cNvSpPr>
          <p:nvPr>
            <p:ph type="body" sz="half" idx="1"/>
          </p:nvPr>
        </p:nvSpPr>
        <p:spPr>
          <a:xfrm>
            <a:off x="890246" y="5747380"/>
            <a:ext cx="5409738" cy="9906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pl-PL" sz="1600" b="1" dirty="0" smtClean="0"/>
              <a:t>Charakterystyka szumowa systemu AM:</a:t>
            </a:r>
          </a:p>
          <a:p>
            <a:pPr>
              <a:lnSpc>
                <a:spcPct val="90000"/>
              </a:lnSpc>
            </a:pPr>
            <a:r>
              <a:rPr lang="pl-PL" sz="1600" b="1" dirty="0" smtClean="0"/>
              <a:t>posiada efekt progowy,</a:t>
            </a:r>
          </a:p>
          <a:p>
            <a:pPr>
              <a:lnSpc>
                <a:spcPct val="90000"/>
              </a:lnSpc>
            </a:pPr>
            <a:r>
              <a:rPr lang="pl-PL" sz="1600" b="1" dirty="0"/>
              <a:t>w</a:t>
            </a:r>
            <a:r>
              <a:rPr lang="pl-PL" sz="1600" b="1" dirty="0" smtClean="0"/>
              <a:t>skazuje na stratę modulacyjną,</a:t>
            </a:r>
          </a:p>
          <a:p>
            <a:pPr>
              <a:lnSpc>
                <a:spcPct val="90000"/>
              </a:lnSpc>
            </a:pPr>
            <a:r>
              <a:rPr lang="pl-PL" sz="1600" b="1" dirty="0"/>
              <a:t>w</a:t>
            </a:r>
            <a:r>
              <a:rPr lang="pl-PL" sz="1600" b="1" dirty="0" smtClean="0"/>
              <a:t>ymiana 1 : 1 (neutralna) lub 1 : 2 (niekorzystna)</a:t>
            </a:r>
          </a:p>
          <a:p>
            <a:pPr>
              <a:lnSpc>
                <a:spcPct val="90000"/>
              </a:lnSpc>
            </a:pPr>
            <a:endParaRPr lang="pl-PL" sz="1800" b="1" dirty="0" smtClean="0"/>
          </a:p>
        </p:txBody>
      </p:sp>
      <p:sp>
        <p:nvSpPr>
          <p:cNvPr id="16393" name="Text Box 5"/>
          <p:cNvSpPr txBox="1">
            <a:spLocks noChangeArrowheads="1"/>
          </p:cNvSpPr>
          <p:nvPr/>
        </p:nvSpPr>
        <p:spPr bwMode="auto">
          <a:xfrm>
            <a:off x="1463725" y="130051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/>
          </a:p>
        </p:txBody>
      </p:sp>
      <p:sp>
        <p:nvSpPr>
          <p:cNvPr id="16394" name="Text Box 6"/>
          <p:cNvSpPr txBox="1">
            <a:spLocks noChangeArrowheads="1"/>
          </p:cNvSpPr>
          <p:nvPr/>
        </p:nvSpPr>
        <p:spPr bwMode="auto">
          <a:xfrm>
            <a:off x="1690738" y="1505298"/>
            <a:ext cx="5761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119575"/>
              </p:ext>
            </p:extLst>
          </p:nvPr>
        </p:nvGraphicFramePr>
        <p:xfrm>
          <a:off x="6231109" y="1670496"/>
          <a:ext cx="27098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37" name="Equation" r:id="rId3" imgW="1574640" imgH="457200" progId="Equation.3">
                  <p:embed/>
                </p:oleObj>
              </mc:Choice>
              <mc:Fallback>
                <p:oleObj name="Equation" r:id="rId3" imgW="157464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1109" y="1670496"/>
                        <a:ext cx="2709862" cy="769937"/>
                      </a:xfrm>
                      <a:prstGeom prst="rect">
                        <a:avLst/>
                      </a:prstGeom>
                      <a:solidFill>
                        <a:srgbClr val="FFCC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B451B-1329-47AD-AE26-181B3EA41417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027373"/>
              </p:ext>
            </p:extLst>
          </p:nvPr>
        </p:nvGraphicFramePr>
        <p:xfrm>
          <a:off x="5375275" y="3151188"/>
          <a:ext cx="351790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38" name="Equation" r:id="rId5" imgW="2044440" imgH="939600" progId="Equation.3">
                  <p:embed/>
                </p:oleObj>
              </mc:Choice>
              <mc:Fallback>
                <p:oleObj name="Equation" r:id="rId5" imgW="2044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3151188"/>
                        <a:ext cx="3517900" cy="1584325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5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545383"/>
              </p:ext>
            </p:extLst>
          </p:nvPr>
        </p:nvGraphicFramePr>
        <p:xfrm>
          <a:off x="5106988" y="969963"/>
          <a:ext cx="35210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39" name="Równanie" r:id="rId7" imgW="2044440" imgH="228600" progId="Equation.3">
                  <p:embed/>
                </p:oleObj>
              </mc:Choice>
              <mc:Fallback>
                <p:oleObj name="Równanie" r:id="rId7" imgW="2044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6988" y="969963"/>
                        <a:ext cx="3521075" cy="384175"/>
                      </a:xfrm>
                      <a:prstGeom prst="rect">
                        <a:avLst/>
                      </a:prstGeom>
                      <a:solidFill>
                        <a:srgbClr val="FFCC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649221" y="967823"/>
            <a:ext cx="2585636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000" b="1" dirty="0" smtClean="0">
                <a:latin typeface="+mn-lt"/>
              </a:rPr>
              <a:t>Cha-ka szumowa AM:</a:t>
            </a:r>
            <a:endParaRPr lang="pl-PL" sz="2000" b="1" dirty="0">
              <a:latin typeface="+mn-lt"/>
            </a:endParaRPr>
          </a:p>
        </p:txBody>
      </p:sp>
      <p:grpSp>
        <p:nvGrpSpPr>
          <p:cNvPr id="29" name="Grupa 28"/>
          <p:cNvGrpSpPr/>
          <p:nvPr/>
        </p:nvGrpSpPr>
        <p:grpSpPr>
          <a:xfrm>
            <a:off x="390650" y="1580055"/>
            <a:ext cx="4589463" cy="3719512"/>
            <a:chOff x="217551" y="1943050"/>
            <a:chExt cx="4589463" cy="3719512"/>
          </a:xfrm>
        </p:grpSpPr>
        <p:grpSp>
          <p:nvGrpSpPr>
            <p:cNvPr id="28" name="Grupa 27"/>
            <p:cNvGrpSpPr/>
            <p:nvPr/>
          </p:nvGrpSpPr>
          <p:grpSpPr>
            <a:xfrm>
              <a:off x="217551" y="1943050"/>
              <a:ext cx="4589463" cy="3719512"/>
              <a:chOff x="313516" y="1483680"/>
              <a:chExt cx="4589463" cy="3719512"/>
            </a:xfrm>
          </p:grpSpPr>
          <p:grpSp>
            <p:nvGrpSpPr>
              <p:cNvPr id="7" name="Grupa 6"/>
              <p:cNvGrpSpPr/>
              <p:nvPr/>
            </p:nvGrpSpPr>
            <p:grpSpPr>
              <a:xfrm>
                <a:off x="313516" y="1483680"/>
                <a:ext cx="4589463" cy="3719512"/>
                <a:chOff x="282952" y="1376439"/>
                <a:chExt cx="4589463" cy="3719512"/>
              </a:xfrm>
            </p:grpSpPr>
            <p:grpSp>
              <p:nvGrpSpPr>
                <p:cNvPr id="4" name="Grupa 3"/>
                <p:cNvGrpSpPr/>
                <p:nvPr/>
              </p:nvGrpSpPr>
              <p:grpSpPr>
                <a:xfrm>
                  <a:off x="282952" y="1376439"/>
                  <a:ext cx="4589463" cy="3689350"/>
                  <a:chOff x="282952" y="1376439"/>
                  <a:chExt cx="4589463" cy="3689350"/>
                </a:xfrm>
              </p:grpSpPr>
              <p:pic>
                <p:nvPicPr>
                  <p:cNvPr id="16395" name="Picture 10" descr="AM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/>
                  <a:srcRect/>
                  <a:stretch>
                    <a:fillRect/>
                  </a:stretch>
                </p:blipFill>
                <p:spPr bwMode="auto">
                  <a:xfrm>
                    <a:off x="282952" y="1376439"/>
                    <a:ext cx="4589463" cy="36893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396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11016" y="1379193"/>
                    <a:ext cx="1905000" cy="1905000"/>
                  </a:xfrm>
                  <a:prstGeom prst="line">
                    <a:avLst/>
                  </a:prstGeom>
                  <a:noFill/>
                  <a:ln w="19050">
                    <a:solidFill>
                      <a:srgbClr val="3366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1639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449216" y="2445993"/>
                    <a:ext cx="0" cy="68580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 type="non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16399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34816" y="2217393"/>
                    <a:ext cx="833438" cy="3968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pl-PL" sz="2000">
                        <a:solidFill>
                          <a:srgbClr val="FF0000"/>
                        </a:solidFill>
                      </a:rPr>
                      <a:t>- 5 dB</a:t>
                    </a:r>
                  </a:p>
                </p:txBody>
              </p:sp>
              <p:sp>
                <p:nvSpPr>
                  <p:cNvPr id="3" name="Prostokąt 2"/>
                  <p:cNvSpPr/>
                  <p:nvPr/>
                </p:nvSpPr>
                <p:spPr bwMode="auto">
                  <a:xfrm>
                    <a:off x="299616" y="1509882"/>
                    <a:ext cx="1319109" cy="400112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pl-PL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" name="Prostokąt 5"/>
                <p:cNvSpPr/>
                <p:nvPr/>
              </p:nvSpPr>
              <p:spPr bwMode="auto">
                <a:xfrm>
                  <a:off x="2998344" y="4716516"/>
                  <a:ext cx="696000" cy="379435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7" name="Grupa 16"/>
              <p:cNvGrpSpPr/>
              <p:nvPr/>
            </p:nvGrpSpPr>
            <p:grpSpPr>
              <a:xfrm>
                <a:off x="617187" y="2405123"/>
                <a:ext cx="2226621" cy="986311"/>
                <a:chOff x="617187" y="2405123"/>
                <a:chExt cx="2226621" cy="986311"/>
              </a:xfrm>
            </p:grpSpPr>
            <p:sp>
              <p:nvSpPr>
                <p:cNvPr id="1639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632909" y="2405123"/>
                  <a:ext cx="1774845" cy="64633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1800" b="1" dirty="0" smtClean="0">
                      <a:solidFill>
                        <a:srgbClr val="006600"/>
                      </a:solidFill>
                      <a:latin typeface="+mn-lt"/>
                    </a:rPr>
                    <a:t>System dolno-</a:t>
                  </a:r>
                  <a:br>
                    <a:rPr lang="pl-PL" sz="1800" b="1" dirty="0" smtClean="0">
                      <a:solidFill>
                        <a:srgbClr val="006600"/>
                      </a:solidFill>
                      <a:latin typeface="+mn-lt"/>
                    </a:rPr>
                  </a:br>
                  <a:r>
                    <a:rPr lang="pl-PL" sz="1800" b="1" dirty="0" smtClean="0">
                      <a:solidFill>
                        <a:srgbClr val="006600"/>
                      </a:solidFill>
                      <a:latin typeface="+mn-lt"/>
                    </a:rPr>
                    <a:t>przepustowy</a:t>
                  </a:r>
                  <a:endParaRPr lang="pl-PL" sz="1800" b="1" dirty="0">
                    <a:solidFill>
                      <a:srgbClr val="006600"/>
                    </a:solidFill>
                    <a:latin typeface="+mn-lt"/>
                  </a:endParaRPr>
                </a:p>
              </p:txBody>
            </p:sp>
            <p:graphicFrame>
              <p:nvGraphicFramePr>
                <p:cNvPr id="18" name="Obiekt 1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42817161"/>
                    </p:ext>
                  </p:extLst>
                </p:nvPr>
              </p:nvGraphicFramePr>
              <p:xfrm>
                <a:off x="617187" y="3037847"/>
                <a:ext cx="1458250" cy="353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0940" name="Equation" r:id="rId10" imgW="939600" imgH="228600" progId="Equation.3">
                        <p:embed/>
                      </p:oleObj>
                    </mc:Choice>
                    <mc:Fallback>
                      <p:oleObj name="Equation" r:id="rId10" imgW="939600" imgH="22860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17187" y="3037847"/>
                              <a:ext cx="1458250" cy="353587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14" name="Łącznik łamany 13"/>
                <p:cNvCxnSpPr/>
                <p:nvPr/>
              </p:nvCxnSpPr>
              <p:spPr bwMode="auto">
                <a:xfrm>
                  <a:off x="1971831" y="2759986"/>
                  <a:ext cx="871977" cy="380982"/>
                </a:xfrm>
                <a:prstGeom prst="bentConnector3">
                  <a:avLst/>
                </a:prstGeom>
                <a:solidFill>
                  <a:schemeClr val="accent1"/>
                </a:solidFill>
                <a:ln w="15875" cap="flat" cmpd="sng" algn="ctr">
                  <a:solidFill>
                    <a:srgbClr val="0066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</p:grpSp>
        <p:graphicFrame>
          <p:nvGraphicFramePr>
            <p:cNvPr id="23" name="Obiek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5081315"/>
                </p:ext>
              </p:extLst>
            </p:nvPr>
          </p:nvGraphicFramePr>
          <p:xfrm>
            <a:off x="1682129" y="2064963"/>
            <a:ext cx="949325" cy="473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941" name="Equation" r:id="rId12" imgW="457200" imgH="228600" progId="Equation.3">
                    <p:embed/>
                  </p:oleObj>
                </mc:Choice>
                <mc:Fallback>
                  <p:oleObj name="Equation" r:id="rId12" imgW="4572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2129" y="2064963"/>
                          <a:ext cx="949325" cy="473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647802"/>
              </p:ext>
            </p:extLst>
          </p:nvPr>
        </p:nvGraphicFramePr>
        <p:xfrm>
          <a:off x="2804553" y="4935076"/>
          <a:ext cx="1126537" cy="689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42" name="Equation" r:id="rId14" imgW="787320" imgH="482400" progId="Equation.3">
                  <p:embed/>
                </p:oleObj>
              </mc:Choice>
              <mc:Fallback>
                <p:oleObj name="Equation" r:id="rId14" imgW="78732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04553" y="4935076"/>
                        <a:ext cx="1126537" cy="689192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5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1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1173163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Efekt progowy AM</a:t>
            </a:r>
            <a:r>
              <a:rPr kumimoji="1" lang="pl-PL" sz="3200" b="1" dirty="0">
                <a:solidFill>
                  <a:srgbClr val="008000"/>
                </a:solidFill>
                <a:latin typeface="Verdana" pitchFamily="34" charset="0"/>
              </a:rPr>
              <a:t/>
            </a:r>
            <a:br>
              <a:rPr kumimoji="1" lang="pl-PL" sz="3200" b="1" dirty="0">
                <a:solidFill>
                  <a:srgbClr val="008000"/>
                </a:solidFill>
                <a:latin typeface="Verdana" pitchFamily="34" charset="0"/>
              </a:rPr>
            </a:br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(praca nadprogowa)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graphicFrame>
        <p:nvGraphicFramePr>
          <p:cNvPr id="17410" name="Object 20"/>
          <p:cNvGraphicFramePr>
            <a:graphicFrameLocks noChangeAspect="1"/>
          </p:cNvGraphicFramePr>
          <p:nvPr/>
        </p:nvGraphicFramePr>
        <p:xfrm>
          <a:off x="3810000" y="4016375"/>
          <a:ext cx="574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7" name="Równanie" r:id="rId3" imgW="190440" imgH="228600" progId="Equation.3">
                  <p:embed/>
                </p:oleObj>
              </mc:Choice>
              <mc:Fallback>
                <p:oleObj name="Równanie" r:id="rId3" imgW="19044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016375"/>
                        <a:ext cx="574675" cy="692150"/>
                      </a:xfrm>
                      <a:prstGeom prst="rect">
                        <a:avLst/>
                      </a:prstGeom>
                      <a:solidFill>
                        <a:srgbClr val="F0EFD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Line 21"/>
          <p:cNvSpPr>
            <a:spLocks noChangeShapeType="1"/>
          </p:cNvSpPr>
          <p:nvPr/>
        </p:nvSpPr>
        <p:spPr bwMode="auto">
          <a:xfrm flipV="1">
            <a:off x="1508125" y="2239963"/>
            <a:ext cx="0" cy="207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7419" name="Line 22"/>
          <p:cNvSpPr>
            <a:spLocks noChangeShapeType="1"/>
          </p:cNvSpPr>
          <p:nvPr/>
        </p:nvSpPr>
        <p:spPr bwMode="auto">
          <a:xfrm>
            <a:off x="1508125" y="3971925"/>
            <a:ext cx="7073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7420" name="Line 23"/>
          <p:cNvSpPr>
            <a:spLocks noChangeShapeType="1"/>
          </p:cNvSpPr>
          <p:nvPr/>
        </p:nvSpPr>
        <p:spPr bwMode="auto">
          <a:xfrm flipV="1">
            <a:off x="6500813" y="2862263"/>
            <a:ext cx="0" cy="1109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7421" name="Line 24"/>
          <p:cNvSpPr>
            <a:spLocks noChangeShapeType="1"/>
          </p:cNvSpPr>
          <p:nvPr/>
        </p:nvSpPr>
        <p:spPr bwMode="auto">
          <a:xfrm flipV="1">
            <a:off x="5461000" y="2930525"/>
            <a:ext cx="971550" cy="10414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7422" name="Line 25"/>
          <p:cNvSpPr>
            <a:spLocks noChangeShapeType="1"/>
          </p:cNvSpPr>
          <p:nvPr/>
        </p:nvSpPr>
        <p:spPr bwMode="auto">
          <a:xfrm>
            <a:off x="1508125" y="3971925"/>
            <a:ext cx="395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7423" name="Line 26"/>
          <p:cNvSpPr>
            <a:spLocks noChangeShapeType="1"/>
          </p:cNvSpPr>
          <p:nvPr/>
        </p:nvSpPr>
        <p:spPr bwMode="auto">
          <a:xfrm>
            <a:off x="5461000" y="3971925"/>
            <a:ext cx="103981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7424" name="Freeform 27"/>
          <p:cNvSpPr>
            <a:spLocks/>
          </p:cNvSpPr>
          <p:nvPr/>
        </p:nvSpPr>
        <p:spPr bwMode="auto">
          <a:xfrm>
            <a:off x="4741863" y="2489200"/>
            <a:ext cx="2935287" cy="2319338"/>
          </a:xfrm>
          <a:custGeom>
            <a:avLst/>
            <a:gdLst>
              <a:gd name="T0" fmla="*/ 708 w 1200"/>
              <a:gd name="T1" fmla="*/ 156 h 948"/>
              <a:gd name="T2" fmla="*/ 582 w 1200"/>
              <a:gd name="T3" fmla="*/ 78 h 948"/>
              <a:gd name="T4" fmla="*/ 414 w 1200"/>
              <a:gd name="T5" fmla="*/ 102 h 948"/>
              <a:gd name="T6" fmla="*/ 390 w 1200"/>
              <a:gd name="T7" fmla="*/ 198 h 948"/>
              <a:gd name="T8" fmla="*/ 378 w 1200"/>
              <a:gd name="T9" fmla="*/ 246 h 948"/>
              <a:gd name="T10" fmla="*/ 396 w 1200"/>
              <a:gd name="T11" fmla="*/ 390 h 948"/>
              <a:gd name="T12" fmla="*/ 408 w 1200"/>
              <a:gd name="T13" fmla="*/ 426 h 948"/>
              <a:gd name="T14" fmla="*/ 414 w 1200"/>
              <a:gd name="T15" fmla="*/ 444 h 948"/>
              <a:gd name="T16" fmla="*/ 402 w 1200"/>
              <a:gd name="T17" fmla="*/ 510 h 948"/>
              <a:gd name="T18" fmla="*/ 216 w 1200"/>
              <a:gd name="T19" fmla="*/ 588 h 948"/>
              <a:gd name="T20" fmla="*/ 168 w 1200"/>
              <a:gd name="T21" fmla="*/ 660 h 948"/>
              <a:gd name="T22" fmla="*/ 174 w 1200"/>
              <a:gd name="T23" fmla="*/ 720 h 948"/>
              <a:gd name="T24" fmla="*/ 294 w 1200"/>
              <a:gd name="T25" fmla="*/ 792 h 948"/>
              <a:gd name="T26" fmla="*/ 336 w 1200"/>
              <a:gd name="T27" fmla="*/ 840 h 948"/>
              <a:gd name="T28" fmla="*/ 576 w 1200"/>
              <a:gd name="T29" fmla="*/ 858 h 948"/>
              <a:gd name="T30" fmla="*/ 612 w 1200"/>
              <a:gd name="T31" fmla="*/ 846 h 948"/>
              <a:gd name="T32" fmla="*/ 630 w 1200"/>
              <a:gd name="T33" fmla="*/ 840 h 948"/>
              <a:gd name="T34" fmla="*/ 684 w 1200"/>
              <a:gd name="T35" fmla="*/ 846 h 948"/>
              <a:gd name="T36" fmla="*/ 720 w 1200"/>
              <a:gd name="T37" fmla="*/ 858 h 948"/>
              <a:gd name="T38" fmla="*/ 738 w 1200"/>
              <a:gd name="T39" fmla="*/ 864 h 948"/>
              <a:gd name="T40" fmla="*/ 804 w 1200"/>
              <a:gd name="T41" fmla="*/ 852 h 948"/>
              <a:gd name="T42" fmla="*/ 816 w 1200"/>
              <a:gd name="T43" fmla="*/ 834 h 948"/>
              <a:gd name="T44" fmla="*/ 834 w 1200"/>
              <a:gd name="T45" fmla="*/ 822 h 948"/>
              <a:gd name="T46" fmla="*/ 858 w 1200"/>
              <a:gd name="T47" fmla="*/ 750 h 948"/>
              <a:gd name="T48" fmla="*/ 900 w 1200"/>
              <a:gd name="T49" fmla="*/ 174 h 948"/>
              <a:gd name="T50" fmla="*/ 912 w 1200"/>
              <a:gd name="T51" fmla="*/ 156 h 948"/>
              <a:gd name="T52" fmla="*/ 930 w 1200"/>
              <a:gd name="T53" fmla="*/ 144 h 948"/>
              <a:gd name="T54" fmla="*/ 942 w 1200"/>
              <a:gd name="T55" fmla="*/ 108 h 948"/>
              <a:gd name="T56" fmla="*/ 822 w 1200"/>
              <a:gd name="T57" fmla="*/ 0 h 948"/>
              <a:gd name="T58" fmla="*/ 684 w 1200"/>
              <a:gd name="T59" fmla="*/ 6 h 948"/>
              <a:gd name="T60" fmla="*/ 564 w 1200"/>
              <a:gd name="T61" fmla="*/ 42 h 948"/>
              <a:gd name="T62" fmla="*/ 510 w 1200"/>
              <a:gd name="T63" fmla="*/ 72 h 948"/>
              <a:gd name="T64" fmla="*/ 474 w 1200"/>
              <a:gd name="T65" fmla="*/ 144 h 948"/>
              <a:gd name="T66" fmla="*/ 468 w 1200"/>
              <a:gd name="T67" fmla="*/ 162 h 948"/>
              <a:gd name="T68" fmla="*/ 474 w 1200"/>
              <a:gd name="T69" fmla="*/ 300 h 948"/>
              <a:gd name="T70" fmla="*/ 462 w 1200"/>
              <a:gd name="T71" fmla="*/ 378 h 948"/>
              <a:gd name="T72" fmla="*/ 408 w 1200"/>
              <a:gd name="T73" fmla="*/ 414 h 948"/>
              <a:gd name="T74" fmla="*/ 186 w 1200"/>
              <a:gd name="T75" fmla="*/ 474 h 948"/>
              <a:gd name="T76" fmla="*/ 126 w 1200"/>
              <a:gd name="T77" fmla="*/ 486 h 948"/>
              <a:gd name="T78" fmla="*/ 90 w 1200"/>
              <a:gd name="T79" fmla="*/ 498 h 948"/>
              <a:gd name="T80" fmla="*/ 72 w 1200"/>
              <a:gd name="T81" fmla="*/ 504 h 948"/>
              <a:gd name="T82" fmla="*/ 12 w 1200"/>
              <a:gd name="T83" fmla="*/ 570 h 948"/>
              <a:gd name="T84" fmla="*/ 0 w 1200"/>
              <a:gd name="T85" fmla="*/ 606 h 948"/>
              <a:gd name="T86" fmla="*/ 6 w 1200"/>
              <a:gd name="T87" fmla="*/ 690 h 948"/>
              <a:gd name="T88" fmla="*/ 162 w 1200"/>
              <a:gd name="T89" fmla="*/ 810 h 948"/>
              <a:gd name="T90" fmla="*/ 228 w 1200"/>
              <a:gd name="T91" fmla="*/ 894 h 948"/>
              <a:gd name="T92" fmla="*/ 240 w 1200"/>
              <a:gd name="T93" fmla="*/ 930 h 948"/>
              <a:gd name="T94" fmla="*/ 276 w 1200"/>
              <a:gd name="T95" fmla="*/ 948 h 948"/>
              <a:gd name="T96" fmla="*/ 396 w 1200"/>
              <a:gd name="T97" fmla="*/ 924 h 948"/>
              <a:gd name="T98" fmla="*/ 432 w 1200"/>
              <a:gd name="T99" fmla="*/ 900 h 948"/>
              <a:gd name="T100" fmla="*/ 450 w 1200"/>
              <a:gd name="T101" fmla="*/ 888 h 948"/>
              <a:gd name="T102" fmla="*/ 480 w 1200"/>
              <a:gd name="T103" fmla="*/ 864 h 948"/>
              <a:gd name="T104" fmla="*/ 510 w 1200"/>
              <a:gd name="T105" fmla="*/ 840 h 948"/>
              <a:gd name="T106" fmla="*/ 594 w 1200"/>
              <a:gd name="T107" fmla="*/ 774 h 948"/>
              <a:gd name="T108" fmla="*/ 918 w 1200"/>
              <a:gd name="T109" fmla="*/ 672 h 948"/>
              <a:gd name="T110" fmla="*/ 1044 w 1200"/>
              <a:gd name="T111" fmla="*/ 612 h 948"/>
              <a:gd name="T112" fmla="*/ 1098 w 1200"/>
              <a:gd name="T113" fmla="*/ 570 h 948"/>
              <a:gd name="T114" fmla="*/ 1140 w 1200"/>
              <a:gd name="T115" fmla="*/ 516 h 948"/>
              <a:gd name="T116" fmla="*/ 1200 w 1200"/>
              <a:gd name="T117" fmla="*/ 318 h 948"/>
              <a:gd name="T118" fmla="*/ 1194 w 1200"/>
              <a:gd name="T119" fmla="*/ 144 h 948"/>
              <a:gd name="T120" fmla="*/ 1020 w 1200"/>
              <a:gd name="T121" fmla="*/ 36 h 94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200"/>
              <a:gd name="T184" fmla="*/ 0 h 948"/>
              <a:gd name="T185" fmla="*/ 1200 w 1200"/>
              <a:gd name="T186" fmla="*/ 948 h 94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200" h="948">
                <a:moveTo>
                  <a:pt x="708" y="156"/>
                </a:moveTo>
                <a:cubicBezTo>
                  <a:pt x="665" y="128"/>
                  <a:pt x="631" y="94"/>
                  <a:pt x="582" y="78"/>
                </a:cubicBezTo>
                <a:cubicBezTo>
                  <a:pt x="522" y="82"/>
                  <a:pt x="470" y="83"/>
                  <a:pt x="414" y="102"/>
                </a:cubicBezTo>
                <a:cubicBezTo>
                  <a:pt x="404" y="133"/>
                  <a:pt x="398" y="166"/>
                  <a:pt x="390" y="198"/>
                </a:cubicBezTo>
                <a:cubicBezTo>
                  <a:pt x="386" y="214"/>
                  <a:pt x="378" y="246"/>
                  <a:pt x="378" y="246"/>
                </a:cubicBezTo>
                <a:cubicBezTo>
                  <a:pt x="385" y="367"/>
                  <a:pt x="373" y="320"/>
                  <a:pt x="396" y="390"/>
                </a:cubicBezTo>
                <a:cubicBezTo>
                  <a:pt x="400" y="402"/>
                  <a:pt x="404" y="414"/>
                  <a:pt x="408" y="426"/>
                </a:cubicBezTo>
                <a:cubicBezTo>
                  <a:pt x="410" y="432"/>
                  <a:pt x="414" y="444"/>
                  <a:pt x="414" y="444"/>
                </a:cubicBezTo>
                <a:cubicBezTo>
                  <a:pt x="411" y="466"/>
                  <a:pt x="418" y="494"/>
                  <a:pt x="402" y="510"/>
                </a:cubicBezTo>
                <a:cubicBezTo>
                  <a:pt x="353" y="559"/>
                  <a:pt x="272" y="551"/>
                  <a:pt x="216" y="588"/>
                </a:cubicBezTo>
                <a:cubicBezTo>
                  <a:pt x="199" y="614"/>
                  <a:pt x="178" y="630"/>
                  <a:pt x="168" y="660"/>
                </a:cubicBezTo>
                <a:cubicBezTo>
                  <a:pt x="170" y="680"/>
                  <a:pt x="169" y="700"/>
                  <a:pt x="174" y="720"/>
                </a:cubicBezTo>
                <a:cubicBezTo>
                  <a:pt x="181" y="751"/>
                  <a:pt x="262" y="781"/>
                  <a:pt x="294" y="792"/>
                </a:cubicBezTo>
                <a:cubicBezTo>
                  <a:pt x="322" y="834"/>
                  <a:pt x="306" y="820"/>
                  <a:pt x="336" y="840"/>
                </a:cubicBezTo>
                <a:cubicBezTo>
                  <a:pt x="379" y="905"/>
                  <a:pt x="552" y="859"/>
                  <a:pt x="576" y="858"/>
                </a:cubicBezTo>
                <a:cubicBezTo>
                  <a:pt x="588" y="854"/>
                  <a:pt x="600" y="850"/>
                  <a:pt x="612" y="846"/>
                </a:cubicBezTo>
                <a:cubicBezTo>
                  <a:pt x="618" y="844"/>
                  <a:pt x="630" y="840"/>
                  <a:pt x="630" y="840"/>
                </a:cubicBezTo>
                <a:cubicBezTo>
                  <a:pt x="648" y="842"/>
                  <a:pt x="666" y="842"/>
                  <a:pt x="684" y="846"/>
                </a:cubicBezTo>
                <a:cubicBezTo>
                  <a:pt x="696" y="848"/>
                  <a:pt x="708" y="854"/>
                  <a:pt x="720" y="858"/>
                </a:cubicBezTo>
                <a:cubicBezTo>
                  <a:pt x="726" y="860"/>
                  <a:pt x="738" y="864"/>
                  <a:pt x="738" y="864"/>
                </a:cubicBezTo>
                <a:cubicBezTo>
                  <a:pt x="760" y="861"/>
                  <a:pt x="787" y="866"/>
                  <a:pt x="804" y="852"/>
                </a:cubicBezTo>
                <a:cubicBezTo>
                  <a:pt x="810" y="847"/>
                  <a:pt x="811" y="839"/>
                  <a:pt x="816" y="834"/>
                </a:cubicBezTo>
                <a:cubicBezTo>
                  <a:pt x="821" y="829"/>
                  <a:pt x="828" y="826"/>
                  <a:pt x="834" y="822"/>
                </a:cubicBezTo>
                <a:cubicBezTo>
                  <a:pt x="843" y="794"/>
                  <a:pt x="853" y="781"/>
                  <a:pt x="858" y="750"/>
                </a:cubicBezTo>
                <a:cubicBezTo>
                  <a:pt x="860" y="558"/>
                  <a:pt x="740" y="281"/>
                  <a:pt x="900" y="174"/>
                </a:cubicBezTo>
                <a:cubicBezTo>
                  <a:pt x="904" y="168"/>
                  <a:pt x="907" y="161"/>
                  <a:pt x="912" y="156"/>
                </a:cubicBezTo>
                <a:cubicBezTo>
                  <a:pt x="917" y="151"/>
                  <a:pt x="926" y="150"/>
                  <a:pt x="930" y="144"/>
                </a:cubicBezTo>
                <a:cubicBezTo>
                  <a:pt x="937" y="133"/>
                  <a:pt x="942" y="108"/>
                  <a:pt x="942" y="108"/>
                </a:cubicBezTo>
                <a:cubicBezTo>
                  <a:pt x="923" y="31"/>
                  <a:pt x="896" y="15"/>
                  <a:pt x="822" y="0"/>
                </a:cubicBezTo>
                <a:cubicBezTo>
                  <a:pt x="776" y="2"/>
                  <a:pt x="730" y="3"/>
                  <a:pt x="684" y="6"/>
                </a:cubicBezTo>
                <a:cubicBezTo>
                  <a:pt x="645" y="9"/>
                  <a:pt x="601" y="30"/>
                  <a:pt x="564" y="42"/>
                </a:cubicBezTo>
                <a:cubicBezTo>
                  <a:pt x="544" y="49"/>
                  <a:pt x="530" y="65"/>
                  <a:pt x="510" y="72"/>
                </a:cubicBezTo>
                <a:cubicBezTo>
                  <a:pt x="479" y="119"/>
                  <a:pt x="491" y="94"/>
                  <a:pt x="474" y="144"/>
                </a:cubicBezTo>
                <a:cubicBezTo>
                  <a:pt x="472" y="150"/>
                  <a:pt x="468" y="162"/>
                  <a:pt x="468" y="162"/>
                </a:cubicBezTo>
                <a:cubicBezTo>
                  <a:pt x="462" y="211"/>
                  <a:pt x="466" y="252"/>
                  <a:pt x="474" y="300"/>
                </a:cubicBezTo>
                <a:cubicBezTo>
                  <a:pt x="471" y="326"/>
                  <a:pt x="478" y="357"/>
                  <a:pt x="462" y="378"/>
                </a:cubicBezTo>
                <a:cubicBezTo>
                  <a:pt x="449" y="394"/>
                  <a:pt x="426" y="405"/>
                  <a:pt x="408" y="414"/>
                </a:cubicBezTo>
                <a:cubicBezTo>
                  <a:pt x="336" y="450"/>
                  <a:pt x="267" y="467"/>
                  <a:pt x="186" y="474"/>
                </a:cubicBezTo>
                <a:cubicBezTo>
                  <a:pt x="166" y="478"/>
                  <a:pt x="145" y="480"/>
                  <a:pt x="126" y="486"/>
                </a:cubicBezTo>
                <a:cubicBezTo>
                  <a:pt x="114" y="490"/>
                  <a:pt x="102" y="494"/>
                  <a:pt x="90" y="498"/>
                </a:cubicBezTo>
                <a:cubicBezTo>
                  <a:pt x="84" y="500"/>
                  <a:pt x="72" y="504"/>
                  <a:pt x="72" y="504"/>
                </a:cubicBezTo>
                <a:cubicBezTo>
                  <a:pt x="47" y="529"/>
                  <a:pt x="33" y="539"/>
                  <a:pt x="12" y="570"/>
                </a:cubicBezTo>
                <a:cubicBezTo>
                  <a:pt x="5" y="581"/>
                  <a:pt x="0" y="606"/>
                  <a:pt x="0" y="606"/>
                </a:cubicBezTo>
                <a:cubicBezTo>
                  <a:pt x="2" y="634"/>
                  <a:pt x="3" y="662"/>
                  <a:pt x="6" y="690"/>
                </a:cubicBezTo>
                <a:cubicBezTo>
                  <a:pt x="15" y="773"/>
                  <a:pt x="93" y="793"/>
                  <a:pt x="162" y="810"/>
                </a:cubicBezTo>
                <a:cubicBezTo>
                  <a:pt x="192" y="830"/>
                  <a:pt x="208" y="864"/>
                  <a:pt x="228" y="894"/>
                </a:cubicBezTo>
                <a:cubicBezTo>
                  <a:pt x="235" y="905"/>
                  <a:pt x="229" y="923"/>
                  <a:pt x="240" y="930"/>
                </a:cubicBezTo>
                <a:cubicBezTo>
                  <a:pt x="263" y="946"/>
                  <a:pt x="251" y="940"/>
                  <a:pt x="276" y="948"/>
                </a:cubicBezTo>
                <a:cubicBezTo>
                  <a:pt x="310" y="945"/>
                  <a:pt x="364" y="945"/>
                  <a:pt x="396" y="924"/>
                </a:cubicBezTo>
                <a:cubicBezTo>
                  <a:pt x="408" y="916"/>
                  <a:pt x="420" y="908"/>
                  <a:pt x="432" y="900"/>
                </a:cubicBezTo>
                <a:cubicBezTo>
                  <a:pt x="438" y="896"/>
                  <a:pt x="450" y="888"/>
                  <a:pt x="450" y="888"/>
                </a:cubicBezTo>
                <a:cubicBezTo>
                  <a:pt x="484" y="836"/>
                  <a:pt x="439" y="897"/>
                  <a:pt x="480" y="864"/>
                </a:cubicBezTo>
                <a:cubicBezTo>
                  <a:pt x="519" y="833"/>
                  <a:pt x="465" y="855"/>
                  <a:pt x="510" y="840"/>
                </a:cubicBezTo>
                <a:cubicBezTo>
                  <a:pt x="530" y="810"/>
                  <a:pt x="564" y="794"/>
                  <a:pt x="594" y="774"/>
                </a:cubicBezTo>
                <a:cubicBezTo>
                  <a:pt x="695" y="707"/>
                  <a:pt x="803" y="703"/>
                  <a:pt x="918" y="672"/>
                </a:cubicBezTo>
                <a:cubicBezTo>
                  <a:pt x="954" y="662"/>
                  <a:pt x="1015" y="636"/>
                  <a:pt x="1044" y="612"/>
                </a:cubicBezTo>
                <a:cubicBezTo>
                  <a:pt x="1062" y="597"/>
                  <a:pt x="1098" y="570"/>
                  <a:pt x="1098" y="570"/>
                </a:cubicBezTo>
                <a:cubicBezTo>
                  <a:pt x="1111" y="551"/>
                  <a:pt x="1130" y="537"/>
                  <a:pt x="1140" y="516"/>
                </a:cubicBezTo>
                <a:cubicBezTo>
                  <a:pt x="1172" y="452"/>
                  <a:pt x="1186" y="388"/>
                  <a:pt x="1200" y="318"/>
                </a:cubicBezTo>
                <a:cubicBezTo>
                  <a:pt x="1198" y="260"/>
                  <a:pt x="1199" y="202"/>
                  <a:pt x="1194" y="144"/>
                </a:cubicBezTo>
                <a:cubicBezTo>
                  <a:pt x="1187" y="64"/>
                  <a:pt x="1085" y="36"/>
                  <a:pt x="1020" y="36"/>
                </a:cubicBezTo>
              </a:path>
            </a:pathLst>
          </a:custGeom>
          <a:noFill/>
          <a:ln w="28575" cmpd="sng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7425" name="Text Box 28"/>
          <p:cNvSpPr txBox="1">
            <a:spLocks noChangeArrowheads="1"/>
          </p:cNvSpPr>
          <p:nvPr/>
        </p:nvSpPr>
        <p:spPr bwMode="auto">
          <a:xfrm>
            <a:off x="1484313" y="1981200"/>
            <a:ext cx="1000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i="1">
                <a:latin typeface="Monotype Corsiva" pitchFamily="66" charset="0"/>
              </a:rPr>
              <a:t>Im</a:t>
            </a:r>
          </a:p>
        </p:txBody>
      </p:sp>
      <p:sp>
        <p:nvSpPr>
          <p:cNvPr id="17426" name="Text Box 29"/>
          <p:cNvSpPr txBox="1">
            <a:spLocks noChangeArrowheads="1"/>
          </p:cNvSpPr>
          <p:nvPr/>
        </p:nvSpPr>
        <p:spPr bwMode="auto">
          <a:xfrm>
            <a:off x="8624888" y="3506788"/>
            <a:ext cx="519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i="1">
                <a:latin typeface="Monotype Corsiva" pitchFamily="66" charset="0"/>
              </a:rPr>
              <a:t>Re</a:t>
            </a:r>
          </a:p>
        </p:txBody>
      </p:sp>
      <p:graphicFrame>
        <p:nvGraphicFramePr>
          <p:cNvPr id="17411" name="Object 30"/>
          <p:cNvGraphicFramePr>
            <a:graphicFrameLocks noChangeAspect="1"/>
          </p:cNvGraphicFramePr>
          <p:nvPr/>
        </p:nvGraphicFramePr>
        <p:xfrm>
          <a:off x="6805613" y="3098800"/>
          <a:ext cx="7921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8" name="Równanie" r:id="rId5" imgW="355320" imgH="241200" progId="Equation.3">
                  <p:embed/>
                </p:oleObj>
              </mc:Choice>
              <mc:Fallback>
                <p:oleObj name="Równanie" r:id="rId5" imgW="355320" imgH="2412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613" y="3098800"/>
                        <a:ext cx="792162" cy="5381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31"/>
          <p:cNvGraphicFramePr>
            <a:graphicFrameLocks noChangeAspect="1"/>
          </p:cNvGraphicFramePr>
          <p:nvPr/>
        </p:nvGraphicFramePr>
        <p:xfrm>
          <a:off x="5537200" y="4008438"/>
          <a:ext cx="7350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9" name="Równanie" r:id="rId7" imgW="330120" imgH="215640" progId="Equation.3">
                  <p:embed/>
                </p:oleObj>
              </mc:Choice>
              <mc:Fallback>
                <p:oleObj name="Równanie" r:id="rId7" imgW="330120" imgH="2156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4008438"/>
                        <a:ext cx="735013" cy="4794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7" name="Line 32"/>
          <p:cNvSpPr>
            <a:spLocks noChangeShapeType="1"/>
          </p:cNvSpPr>
          <p:nvPr/>
        </p:nvSpPr>
        <p:spPr bwMode="auto">
          <a:xfrm flipV="1">
            <a:off x="1508125" y="2916238"/>
            <a:ext cx="5048250" cy="1055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17413" name="Object 33"/>
          <p:cNvGraphicFramePr>
            <a:graphicFrameLocks noChangeAspect="1"/>
          </p:cNvGraphicFramePr>
          <p:nvPr/>
        </p:nvGraphicFramePr>
        <p:xfrm>
          <a:off x="3387725" y="2798763"/>
          <a:ext cx="6651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50" name="Równanie" r:id="rId9" imgW="253800" imgH="215640" progId="Equation.3">
                  <p:embed/>
                </p:oleObj>
              </mc:Choice>
              <mc:Fallback>
                <p:oleObj name="Równanie" r:id="rId9" imgW="253800" imgH="2156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725" y="2798763"/>
                        <a:ext cx="665163" cy="563562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8" name="Text Box 34"/>
          <p:cNvSpPr txBox="1">
            <a:spLocks noChangeArrowheads="1"/>
          </p:cNvSpPr>
          <p:nvPr/>
        </p:nvSpPr>
        <p:spPr bwMode="auto">
          <a:xfrm>
            <a:off x="1366183" y="5213350"/>
            <a:ext cx="2236510" cy="707886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 b="1" dirty="0" smtClean="0">
                <a:latin typeface="+mn-lt"/>
              </a:rPr>
              <a:t>Sygnał dominuje</a:t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>nad szumem.</a:t>
            </a:r>
            <a:endParaRPr lang="pl-PL" sz="2000" b="1" dirty="0">
              <a:latin typeface="+mn-lt"/>
            </a:endParaRPr>
          </a:p>
        </p:txBody>
      </p:sp>
      <p:graphicFrame>
        <p:nvGraphicFramePr>
          <p:cNvPr id="17414" name="Object 35"/>
          <p:cNvGraphicFramePr>
            <a:graphicFrameLocks noChangeAspect="1"/>
          </p:cNvGraphicFramePr>
          <p:nvPr/>
        </p:nvGraphicFramePr>
        <p:xfrm>
          <a:off x="4419600" y="5213350"/>
          <a:ext cx="1905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51" name="Równanie" r:id="rId11" imgW="761760" imgH="241200" progId="Equation.3">
                  <p:embed/>
                </p:oleObj>
              </mc:Choice>
              <mc:Fallback>
                <p:oleObj name="Równanie" r:id="rId11" imgW="761760" imgH="2412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213350"/>
                        <a:ext cx="1905000" cy="6032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B451B-1329-47AD-AE26-181B3EA41417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2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8440" name="Rectangle 22"/>
          <p:cNvSpPr>
            <a:spLocks noChangeArrowheads="1"/>
          </p:cNvSpPr>
          <p:nvPr/>
        </p:nvSpPr>
        <p:spPr bwMode="auto">
          <a:xfrm>
            <a:off x="1173163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Efekt progowy AM</a:t>
            </a:r>
            <a:r>
              <a:rPr kumimoji="1" lang="pl-PL" sz="3200" b="1" dirty="0">
                <a:solidFill>
                  <a:srgbClr val="008000"/>
                </a:solidFill>
                <a:latin typeface="Verdana" pitchFamily="34" charset="0"/>
              </a:rPr>
              <a:t/>
            </a:r>
            <a:br>
              <a:rPr kumimoji="1" lang="pl-PL" sz="3200" b="1" dirty="0">
                <a:solidFill>
                  <a:srgbClr val="008000"/>
                </a:solidFill>
                <a:latin typeface="Verdana" pitchFamily="34" charset="0"/>
              </a:rPr>
            </a:br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(praca podprogowa)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524000" y="1295400"/>
            <a:ext cx="6858000" cy="3656013"/>
            <a:chOff x="960" y="816"/>
            <a:chExt cx="4320" cy="2303"/>
          </a:xfrm>
        </p:grpSpPr>
        <p:sp>
          <p:nvSpPr>
            <p:cNvPr id="18444" name="Line 25"/>
            <p:cNvSpPr>
              <a:spLocks noChangeShapeType="1"/>
            </p:cNvSpPr>
            <p:nvPr/>
          </p:nvSpPr>
          <p:spPr bwMode="auto">
            <a:xfrm>
              <a:off x="960" y="2178"/>
              <a:ext cx="41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8445" name="Line 26"/>
            <p:cNvSpPr>
              <a:spLocks noChangeShapeType="1"/>
            </p:cNvSpPr>
            <p:nvPr/>
          </p:nvSpPr>
          <p:spPr bwMode="auto">
            <a:xfrm flipV="1">
              <a:off x="2394" y="1113"/>
              <a:ext cx="0" cy="20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8446" name="Line 27"/>
            <p:cNvSpPr>
              <a:spLocks noChangeShapeType="1"/>
            </p:cNvSpPr>
            <p:nvPr/>
          </p:nvSpPr>
          <p:spPr bwMode="auto">
            <a:xfrm>
              <a:off x="2394" y="2178"/>
              <a:ext cx="5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8447" name="Line 28"/>
            <p:cNvSpPr>
              <a:spLocks noChangeShapeType="1"/>
            </p:cNvSpPr>
            <p:nvPr/>
          </p:nvSpPr>
          <p:spPr bwMode="auto">
            <a:xfrm flipV="1">
              <a:off x="2394" y="1318"/>
              <a:ext cx="1228" cy="8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8448" name="Line 29"/>
            <p:cNvSpPr>
              <a:spLocks noChangeShapeType="1"/>
            </p:cNvSpPr>
            <p:nvPr/>
          </p:nvSpPr>
          <p:spPr bwMode="auto">
            <a:xfrm flipV="1">
              <a:off x="3622" y="1318"/>
              <a:ext cx="0" cy="8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8449" name="Line 30"/>
            <p:cNvSpPr>
              <a:spLocks noChangeShapeType="1"/>
            </p:cNvSpPr>
            <p:nvPr/>
          </p:nvSpPr>
          <p:spPr bwMode="auto">
            <a:xfrm>
              <a:off x="2926" y="2178"/>
              <a:ext cx="69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8450" name="Line 31"/>
            <p:cNvSpPr>
              <a:spLocks noChangeShapeType="1"/>
            </p:cNvSpPr>
            <p:nvPr/>
          </p:nvSpPr>
          <p:spPr bwMode="auto">
            <a:xfrm flipV="1">
              <a:off x="2926" y="1359"/>
              <a:ext cx="696" cy="819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8451" name="Freeform 32"/>
            <p:cNvSpPr>
              <a:spLocks/>
            </p:cNvSpPr>
            <p:nvPr/>
          </p:nvSpPr>
          <p:spPr bwMode="auto">
            <a:xfrm>
              <a:off x="1650" y="985"/>
              <a:ext cx="2489" cy="2050"/>
            </a:xfrm>
            <a:custGeom>
              <a:avLst/>
              <a:gdLst>
                <a:gd name="T0" fmla="*/ 1362 w 1723"/>
                <a:gd name="T1" fmla="*/ 226 h 1420"/>
                <a:gd name="T2" fmla="*/ 1260 w 1723"/>
                <a:gd name="T3" fmla="*/ 190 h 1420"/>
                <a:gd name="T4" fmla="*/ 1146 w 1723"/>
                <a:gd name="T5" fmla="*/ 208 h 1420"/>
                <a:gd name="T6" fmla="*/ 1110 w 1723"/>
                <a:gd name="T7" fmla="*/ 232 h 1420"/>
                <a:gd name="T8" fmla="*/ 1092 w 1723"/>
                <a:gd name="T9" fmla="*/ 244 h 1420"/>
                <a:gd name="T10" fmla="*/ 936 w 1723"/>
                <a:gd name="T11" fmla="*/ 358 h 1420"/>
                <a:gd name="T12" fmla="*/ 780 w 1723"/>
                <a:gd name="T13" fmla="*/ 364 h 1420"/>
                <a:gd name="T14" fmla="*/ 720 w 1723"/>
                <a:gd name="T15" fmla="*/ 388 h 1420"/>
                <a:gd name="T16" fmla="*/ 582 w 1723"/>
                <a:gd name="T17" fmla="*/ 496 h 1420"/>
                <a:gd name="T18" fmla="*/ 390 w 1723"/>
                <a:gd name="T19" fmla="*/ 490 h 1420"/>
                <a:gd name="T20" fmla="*/ 246 w 1723"/>
                <a:gd name="T21" fmla="*/ 424 h 1420"/>
                <a:gd name="T22" fmla="*/ 186 w 1723"/>
                <a:gd name="T23" fmla="*/ 430 h 1420"/>
                <a:gd name="T24" fmla="*/ 162 w 1723"/>
                <a:gd name="T25" fmla="*/ 460 h 1420"/>
                <a:gd name="T26" fmla="*/ 54 w 1723"/>
                <a:gd name="T27" fmla="*/ 586 h 1420"/>
                <a:gd name="T28" fmla="*/ 18 w 1723"/>
                <a:gd name="T29" fmla="*/ 640 h 1420"/>
                <a:gd name="T30" fmla="*/ 6 w 1723"/>
                <a:gd name="T31" fmla="*/ 676 h 1420"/>
                <a:gd name="T32" fmla="*/ 0 w 1723"/>
                <a:gd name="T33" fmla="*/ 694 h 1420"/>
                <a:gd name="T34" fmla="*/ 66 w 1723"/>
                <a:gd name="T35" fmla="*/ 958 h 1420"/>
                <a:gd name="T36" fmla="*/ 108 w 1723"/>
                <a:gd name="T37" fmla="*/ 1006 h 1420"/>
                <a:gd name="T38" fmla="*/ 204 w 1723"/>
                <a:gd name="T39" fmla="*/ 1072 h 1420"/>
                <a:gd name="T40" fmla="*/ 546 w 1723"/>
                <a:gd name="T41" fmla="*/ 1144 h 1420"/>
                <a:gd name="T42" fmla="*/ 690 w 1723"/>
                <a:gd name="T43" fmla="*/ 1192 h 1420"/>
                <a:gd name="T44" fmla="*/ 726 w 1723"/>
                <a:gd name="T45" fmla="*/ 1216 h 1420"/>
                <a:gd name="T46" fmla="*/ 744 w 1723"/>
                <a:gd name="T47" fmla="*/ 1228 h 1420"/>
                <a:gd name="T48" fmla="*/ 810 w 1723"/>
                <a:gd name="T49" fmla="*/ 1276 h 1420"/>
                <a:gd name="T50" fmla="*/ 1062 w 1723"/>
                <a:gd name="T51" fmla="*/ 1336 h 1420"/>
                <a:gd name="T52" fmla="*/ 1170 w 1723"/>
                <a:gd name="T53" fmla="*/ 1312 h 1420"/>
                <a:gd name="T54" fmla="*/ 1206 w 1723"/>
                <a:gd name="T55" fmla="*/ 1294 h 1420"/>
                <a:gd name="T56" fmla="*/ 1596 w 1723"/>
                <a:gd name="T57" fmla="*/ 1204 h 1420"/>
                <a:gd name="T58" fmla="*/ 1650 w 1723"/>
                <a:gd name="T59" fmla="*/ 1174 h 1420"/>
                <a:gd name="T60" fmla="*/ 1668 w 1723"/>
                <a:gd name="T61" fmla="*/ 1162 h 1420"/>
                <a:gd name="T62" fmla="*/ 1722 w 1723"/>
                <a:gd name="T63" fmla="*/ 958 h 1420"/>
                <a:gd name="T64" fmla="*/ 1680 w 1723"/>
                <a:gd name="T65" fmla="*/ 742 h 1420"/>
                <a:gd name="T66" fmla="*/ 1644 w 1723"/>
                <a:gd name="T67" fmla="*/ 664 h 1420"/>
                <a:gd name="T68" fmla="*/ 1620 w 1723"/>
                <a:gd name="T69" fmla="*/ 574 h 1420"/>
                <a:gd name="T70" fmla="*/ 1632 w 1723"/>
                <a:gd name="T71" fmla="*/ 310 h 1420"/>
                <a:gd name="T72" fmla="*/ 1644 w 1723"/>
                <a:gd name="T73" fmla="*/ 274 h 1420"/>
                <a:gd name="T74" fmla="*/ 1656 w 1723"/>
                <a:gd name="T75" fmla="*/ 256 h 1420"/>
                <a:gd name="T76" fmla="*/ 1668 w 1723"/>
                <a:gd name="T77" fmla="*/ 220 h 1420"/>
                <a:gd name="T78" fmla="*/ 1674 w 1723"/>
                <a:gd name="T79" fmla="*/ 202 h 1420"/>
                <a:gd name="T80" fmla="*/ 1662 w 1723"/>
                <a:gd name="T81" fmla="*/ 100 h 1420"/>
                <a:gd name="T82" fmla="*/ 1608 w 1723"/>
                <a:gd name="T83" fmla="*/ 64 h 1420"/>
                <a:gd name="T84" fmla="*/ 1434 w 1723"/>
                <a:gd name="T85" fmla="*/ 28 h 1420"/>
                <a:gd name="T86" fmla="*/ 984 w 1723"/>
                <a:gd name="T87" fmla="*/ 88 h 1420"/>
                <a:gd name="T88" fmla="*/ 954 w 1723"/>
                <a:gd name="T89" fmla="*/ 112 h 1420"/>
                <a:gd name="T90" fmla="*/ 942 w 1723"/>
                <a:gd name="T91" fmla="*/ 130 h 1420"/>
                <a:gd name="T92" fmla="*/ 906 w 1723"/>
                <a:gd name="T93" fmla="*/ 154 h 1420"/>
                <a:gd name="T94" fmla="*/ 750 w 1723"/>
                <a:gd name="T95" fmla="*/ 370 h 1420"/>
                <a:gd name="T96" fmla="*/ 702 w 1723"/>
                <a:gd name="T97" fmla="*/ 442 h 1420"/>
                <a:gd name="T98" fmla="*/ 612 w 1723"/>
                <a:gd name="T99" fmla="*/ 622 h 1420"/>
                <a:gd name="T100" fmla="*/ 558 w 1723"/>
                <a:gd name="T101" fmla="*/ 688 h 1420"/>
                <a:gd name="T102" fmla="*/ 528 w 1723"/>
                <a:gd name="T103" fmla="*/ 712 h 1420"/>
                <a:gd name="T104" fmla="*/ 384 w 1723"/>
                <a:gd name="T105" fmla="*/ 820 h 1420"/>
                <a:gd name="T106" fmla="*/ 354 w 1723"/>
                <a:gd name="T107" fmla="*/ 850 h 1420"/>
                <a:gd name="T108" fmla="*/ 294 w 1723"/>
                <a:gd name="T109" fmla="*/ 922 h 1420"/>
                <a:gd name="T110" fmla="*/ 270 w 1723"/>
                <a:gd name="T111" fmla="*/ 976 h 1420"/>
                <a:gd name="T112" fmla="*/ 270 w 1723"/>
                <a:gd name="T113" fmla="*/ 1150 h 1420"/>
                <a:gd name="T114" fmla="*/ 240 w 1723"/>
                <a:gd name="T115" fmla="*/ 1204 h 1420"/>
                <a:gd name="T116" fmla="*/ 276 w 1723"/>
                <a:gd name="T117" fmla="*/ 1306 h 1420"/>
                <a:gd name="T118" fmla="*/ 318 w 1723"/>
                <a:gd name="T119" fmla="*/ 1360 h 1420"/>
                <a:gd name="T120" fmla="*/ 360 w 1723"/>
                <a:gd name="T121" fmla="*/ 1402 h 1420"/>
                <a:gd name="T122" fmla="*/ 378 w 1723"/>
                <a:gd name="T123" fmla="*/ 1420 h 142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23"/>
                <a:gd name="T187" fmla="*/ 0 h 1420"/>
                <a:gd name="T188" fmla="*/ 1723 w 1723"/>
                <a:gd name="T189" fmla="*/ 1420 h 142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23" h="1420">
                  <a:moveTo>
                    <a:pt x="1362" y="226"/>
                  </a:moveTo>
                  <a:cubicBezTo>
                    <a:pt x="1331" y="205"/>
                    <a:pt x="1296" y="197"/>
                    <a:pt x="1260" y="190"/>
                  </a:cubicBezTo>
                  <a:cubicBezTo>
                    <a:pt x="1169" y="197"/>
                    <a:pt x="1207" y="188"/>
                    <a:pt x="1146" y="208"/>
                  </a:cubicBezTo>
                  <a:cubicBezTo>
                    <a:pt x="1132" y="213"/>
                    <a:pt x="1122" y="224"/>
                    <a:pt x="1110" y="232"/>
                  </a:cubicBezTo>
                  <a:cubicBezTo>
                    <a:pt x="1104" y="236"/>
                    <a:pt x="1092" y="244"/>
                    <a:pt x="1092" y="244"/>
                  </a:cubicBezTo>
                  <a:cubicBezTo>
                    <a:pt x="1073" y="273"/>
                    <a:pt x="973" y="357"/>
                    <a:pt x="936" y="358"/>
                  </a:cubicBezTo>
                  <a:cubicBezTo>
                    <a:pt x="884" y="360"/>
                    <a:pt x="832" y="362"/>
                    <a:pt x="780" y="364"/>
                  </a:cubicBezTo>
                  <a:cubicBezTo>
                    <a:pt x="756" y="370"/>
                    <a:pt x="740" y="374"/>
                    <a:pt x="720" y="388"/>
                  </a:cubicBezTo>
                  <a:cubicBezTo>
                    <a:pt x="690" y="433"/>
                    <a:pt x="634" y="479"/>
                    <a:pt x="582" y="496"/>
                  </a:cubicBezTo>
                  <a:cubicBezTo>
                    <a:pt x="518" y="494"/>
                    <a:pt x="454" y="495"/>
                    <a:pt x="390" y="490"/>
                  </a:cubicBezTo>
                  <a:cubicBezTo>
                    <a:pt x="333" y="486"/>
                    <a:pt x="296" y="441"/>
                    <a:pt x="246" y="424"/>
                  </a:cubicBezTo>
                  <a:cubicBezTo>
                    <a:pt x="226" y="426"/>
                    <a:pt x="206" y="425"/>
                    <a:pt x="186" y="430"/>
                  </a:cubicBezTo>
                  <a:cubicBezTo>
                    <a:pt x="162" y="436"/>
                    <a:pt x="171" y="444"/>
                    <a:pt x="162" y="460"/>
                  </a:cubicBezTo>
                  <a:cubicBezTo>
                    <a:pt x="134" y="511"/>
                    <a:pt x="85" y="539"/>
                    <a:pt x="54" y="586"/>
                  </a:cubicBezTo>
                  <a:cubicBezTo>
                    <a:pt x="42" y="604"/>
                    <a:pt x="25" y="619"/>
                    <a:pt x="18" y="640"/>
                  </a:cubicBezTo>
                  <a:cubicBezTo>
                    <a:pt x="14" y="652"/>
                    <a:pt x="10" y="664"/>
                    <a:pt x="6" y="676"/>
                  </a:cubicBezTo>
                  <a:cubicBezTo>
                    <a:pt x="4" y="682"/>
                    <a:pt x="0" y="694"/>
                    <a:pt x="0" y="694"/>
                  </a:cubicBezTo>
                  <a:cubicBezTo>
                    <a:pt x="6" y="816"/>
                    <a:pt x="2" y="862"/>
                    <a:pt x="66" y="958"/>
                  </a:cubicBezTo>
                  <a:cubicBezTo>
                    <a:pt x="80" y="979"/>
                    <a:pt x="87" y="992"/>
                    <a:pt x="108" y="1006"/>
                  </a:cubicBezTo>
                  <a:cubicBezTo>
                    <a:pt x="124" y="1055"/>
                    <a:pt x="169" y="1049"/>
                    <a:pt x="204" y="1072"/>
                  </a:cubicBezTo>
                  <a:cubicBezTo>
                    <a:pt x="298" y="1135"/>
                    <a:pt x="440" y="1139"/>
                    <a:pt x="546" y="1144"/>
                  </a:cubicBezTo>
                  <a:cubicBezTo>
                    <a:pt x="595" y="1156"/>
                    <a:pt x="646" y="1167"/>
                    <a:pt x="690" y="1192"/>
                  </a:cubicBezTo>
                  <a:cubicBezTo>
                    <a:pt x="703" y="1199"/>
                    <a:pt x="714" y="1208"/>
                    <a:pt x="726" y="1216"/>
                  </a:cubicBezTo>
                  <a:cubicBezTo>
                    <a:pt x="732" y="1220"/>
                    <a:pt x="744" y="1228"/>
                    <a:pt x="744" y="1228"/>
                  </a:cubicBezTo>
                  <a:cubicBezTo>
                    <a:pt x="759" y="1251"/>
                    <a:pt x="785" y="1264"/>
                    <a:pt x="810" y="1276"/>
                  </a:cubicBezTo>
                  <a:cubicBezTo>
                    <a:pt x="892" y="1317"/>
                    <a:pt x="971" y="1325"/>
                    <a:pt x="1062" y="1336"/>
                  </a:cubicBezTo>
                  <a:cubicBezTo>
                    <a:pt x="1103" y="1331"/>
                    <a:pt x="1132" y="1325"/>
                    <a:pt x="1170" y="1312"/>
                  </a:cubicBezTo>
                  <a:cubicBezTo>
                    <a:pt x="1183" y="1308"/>
                    <a:pt x="1193" y="1298"/>
                    <a:pt x="1206" y="1294"/>
                  </a:cubicBezTo>
                  <a:cubicBezTo>
                    <a:pt x="1300" y="1200"/>
                    <a:pt x="1480" y="1208"/>
                    <a:pt x="1596" y="1204"/>
                  </a:cubicBezTo>
                  <a:cubicBezTo>
                    <a:pt x="1628" y="1193"/>
                    <a:pt x="1609" y="1202"/>
                    <a:pt x="1650" y="1174"/>
                  </a:cubicBezTo>
                  <a:cubicBezTo>
                    <a:pt x="1656" y="1170"/>
                    <a:pt x="1668" y="1162"/>
                    <a:pt x="1668" y="1162"/>
                  </a:cubicBezTo>
                  <a:cubicBezTo>
                    <a:pt x="1691" y="1094"/>
                    <a:pt x="1710" y="1029"/>
                    <a:pt x="1722" y="958"/>
                  </a:cubicBezTo>
                  <a:cubicBezTo>
                    <a:pt x="1718" y="884"/>
                    <a:pt x="1723" y="806"/>
                    <a:pt x="1680" y="742"/>
                  </a:cubicBezTo>
                  <a:cubicBezTo>
                    <a:pt x="1673" y="712"/>
                    <a:pt x="1656" y="691"/>
                    <a:pt x="1644" y="664"/>
                  </a:cubicBezTo>
                  <a:cubicBezTo>
                    <a:pt x="1632" y="636"/>
                    <a:pt x="1626" y="604"/>
                    <a:pt x="1620" y="574"/>
                  </a:cubicBezTo>
                  <a:cubicBezTo>
                    <a:pt x="1612" y="486"/>
                    <a:pt x="1604" y="395"/>
                    <a:pt x="1632" y="310"/>
                  </a:cubicBezTo>
                  <a:cubicBezTo>
                    <a:pt x="1636" y="298"/>
                    <a:pt x="1637" y="285"/>
                    <a:pt x="1644" y="274"/>
                  </a:cubicBezTo>
                  <a:cubicBezTo>
                    <a:pt x="1648" y="268"/>
                    <a:pt x="1653" y="263"/>
                    <a:pt x="1656" y="256"/>
                  </a:cubicBezTo>
                  <a:cubicBezTo>
                    <a:pt x="1661" y="244"/>
                    <a:pt x="1664" y="232"/>
                    <a:pt x="1668" y="220"/>
                  </a:cubicBezTo>
                  <a:cubicBezTo>
                    <a:pt x="1670" y="214"/>
                    <a:pt x="1674" y="202"/>
                    <a:pt x="1674" y="202"/>
                  </a:cubicBezTo>
                  <a:cubicBezTo>
                    <a:pt x="1673" y="189"/>
                    <a:pt x="1676" y="127"/>
                    <a:pt x="1662" y="100"/>
                  </a:cubicBezTo>
                  <a:cubicBezTo>
                    <a:pt x="1651" y="78"/>
                    <a:pt x="1630" y="73"/>
                    <a:pt x="1608" y="64"/>
                  </a:cubicBezTo>
                  <a:cubicBezTo>
                    <a:pt x="1558" y="43"/>
                    <a:pt x="1488" y="36"/>
                    <a:pt x="1434" y="28"/>
                  </a:cubicBezTo>
                  <a:cubicBezTo>
                    <a:pt x="1277" y="31"/>
                    <a:pt x="1117" y="0"/>
                    <a:pt x="984" y="88"/>
                  </a:cubicBezTo>
                  <a:cubicBezTo>
                    <a:pt x="950" y="140"/>
                    <a:pt x="995" y="79"/>
                    <a:pt x="954" y="112"/>
                  </a:cubicBezTo>
                  <a:cubicBezTo>
                    <a:pt x="948" y="117"/>
                    <a:pt x="947" y="125"/>
                    <a:pt x="942" y="130"/>
                  </a:cubicBezTo>
                  <a:cubicBezTo>
                    <a:pt x="931" y="139"/>
                    <a:pt x="906" y="154"/>
                    <a:pt x="906" y="154"/>
                  </a:cubicBezTo>
                  <a:cubicBezTo>
                    <a:pt x="857" y="228"/>
                    <a:pt x="799" y="296"/>
                    <a:pt x="750" y="370"/>
                  </a:cubicBezTo>
                  <a:cubicBezTo>
                    <a:pt x="736" y="391"/>
                    <a:pt x="710" y="418"/>
                    <a:pt x="702" y="442"/>
                  </a:cubicBezTo>
                  <a:cubicBezTo>
                    <a:pt x="680" y="507"/>
                    <a:pt x="650" y="565"/>
                    <a:pt x="612" y="622"/>
                  </a:cubicBezTo>
                  <a:cubicBezTo>
                    <a:pt x="595" y="647"/>
                    <a:pt x="583" y="671"/>
                    <a:pt x="558" y="688"/>
                  </a:cubicBezTo>
                  <a:cubicBezTo>
                    <a:pt x="531" y="728"/>
                    <a:pt x="563" y="689"/>
                    <a:pt x="528" y="712"/>
                  </a:cubicBezTo>
                  <a:cubicBezTo>
                    <a:pt x="479" y="745"/>
                    <a:pt x="433" y="787"/>
                    <a:pt x="384" y="820"/>
                  </a:cubicBezTo>
                  <a:cubicBezTo>
                    <a:pt x="352" y="868"/>
                    <a:pt x="394" y="810"/>
                    <a:pt x="354" y="850"/>
                  </a:cubicBezTo>
                  <a:cubicBezTo>
                    <a:pt x="332" y="872"/>
                    <a:pt x="316" y="900"/>
                    <a:pt x="294" y="922"/>
                  </a:cubicBezTo>
                  <a:cubicBezTo>
                    <a:pt x="287" y="942"/>
                    <a:pt x="277" y="956"/>
                    <a:pt x="270" y="976"/>
                  </a:cubicBezTo>
                  <a:cubicBezTo>
                    <a:pt x="274" y="1060"/>
                    <a:pt x="282" y="1082"/>
                    <a:pt x="270" y="1150"/>
                  </a:cubicBezTo>
                  <a:cubicBezTo>
                    <a:pt x="266" y="1170"/>
                    <a:pt x="240" y="1204"/>
                    <a:pt x="240" y="1204"/>
                  </a:cubicBezTo>
                  <a:cubicBezTo>
                    <a:pt x="245" y="1246"/>
                    <a:pt x="240" y="1282"/>
                    <a:pt x="276" y="1306"/>
                  </a:cubicBezTo>
                  <a:cubicBezTo>
                    <a:pt x="305" y="1349"/>
                    <a:pt x="290" y="1332"/>
                    <a:pt x="318" y="1360"/>
                  </a:cubicBezTo>
                  <a:cubicBezTo>
                    <a:pt x="329" y="1392"/>
                    <a:pt x="319" y="1374"/>
                    <a:pt x="360" y="1402"/>
                  </a:cubicBezTo>
                  <a:cubicBezTo>
                    <a:pt x="380" y="1415"/>
                    <a:pt x="378" y="1407"/>
                    <a:pt x="378" y="1420"/>
                  </a:cubicBezTo>
                </a:path>
              </a:pathLst>
            </a:custGeom>
            <a:noFill/>
            <a:ln w="28575" cmpd="sng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18435" name="Object 33"/>
            <p:cNvGraphicFramePr>
              <a:graphicFrameLocks noChangeAspect="1"/>
            </p:cNvGraphicFramePr>
            <p:nvPr/>
          </p:nvGraphicFramePr>
          <p:xfrm>
            <a:off x="3704" y="1578"/>
            <a:ext cx="468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771" name="Równanie" r:id="rId3" imgW="355320" imgH="241200" progId="Equation.3">
                    <p:embed/>
                  </p:oleObj>
                </mc:Choice>
                <mc:Fallback>
                  <p:oleObj name="Równanie" r:id="rId3" imgW="355320" imgH="24120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4" y="1578"/>
                          <a:ext cx="468" cy="318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6" name="Object 34"/>
            <p:cNvGraphicFramePr>
              <a:graphicFrameLocks noChangeAspect="1"/>
            </p:cNvGraphicFramePr>
            <p:nvPr/>
          </p:nvGraphicFramePr>
          <p:xfrm>
            <a:off x="3150" y="2271"/>
            <a:ext cx="434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772" name="Równanie" r:id="rId5" imgW="330120" imgH="215640" progId="Equation.3">
                    <p:embed/>
                  </p:oleObj>
                </mc:Choice>
                <mc:Fallback>
                  <p:oleObj name="Równanie" r:id="rId5" imgW="330120" imgH="21564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0" y="2271"/>
                          <a:ext cx="434" cy="283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7" name="Object 35"/>
            <p:cNvGraphicFramePr>
              <a:graphicFrameLocks noChangeAspect="1"/>
            </p:cNvGraphicFramePr>
            <p:nvPr/>
          </p:nvGraphicFramePr>
          <p:xfrm>
            <a:off x="2595" y="2271"/>
            <a:ext cx="339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773" name="Równanie" r:id="rId7" imgW="190440" imgH="228600" progId="Equation.3">
                    <p:embed/>
                  </p:oleObj>
                </mc:Choice>
                <mc:Fallback>
                  <p:oleObj name="Równanie" r:id="rId7" imgW="190440" imgH="22860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5" y="2271"/>
                          <a:ext cx="339" cy="409"/>
                        </a:xfrm>
                        <a:prstGeom prst="rect">
                          <a:avLst/>
                        </a:prstGeom>
                        <a:solidFill>
                          <a:srgbClr val="F0EFD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2" name="Text Box 36"/>
            <p:cNvSpPr txBox="1">
              <a:spLocks noChangeArrowheads="1"/>
            </p:cNvSpPr>
            <p:nvPr/>
          </p:nvSpPr>
          <p:spPr bwMode="auto">
            <a:xfrm>
              <a:off x="2387" y="816"/>
              <a:ext cx="59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800" i="1">
                  <a:latin typeface="Monotype Corsiva" pitchFamily="66" charset="0"/>
                </a:rPr>
                <a:t>Im</a:t>
              </a:r>
            </a:p>
          </p:txBody>
        </p:sp>
        <p:sp>
          <p:nvSpPr>
            <p:cNvPr id="18453" name="Text Box 37"/>
            <p:cNvSpPr txBox="1">
              <a:spLocks noChangeArrowheads="1"/>
            </p:cNvSpPr>
            <p:nvPr/>
          </p:nvSpPr>
          <p:spPr bwMode="auto">
            <a:xfrm>
              <a:off x="4952" y="1786"/>
              <a:ext cx="3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800" i="1">
                  <a:latin typeface="Monotype Corsiva" pitchFamily="66" charset="0"/>
                </a:rPr>
                <a:t>Re</a:t>
              </a:r>
            </a:p>
          </p:txBody>
        </p:sp>
        <p:graphicFrame>
          <p:nvGraphicFramePr>
            <p:cNvPr id="18438" name="Object 38"/>
            <p:cNvGraphicFramePr>
              <a:graphicFrameLocks noChangeAspect="1"/>
            </p:cNvGraphicFramePr>
            <p:nvPr/>
          </p:nvGraphicFramePr>
          <p:xfrm>
            <a:off x="2579" y="1415"/>
            <a:ext cx="462" cy="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774" name="Równanie" r:id="rId9" imgW="253800" imgH="215640" progId="Equation.3">
                    <p:embed/>
                  </p:oleObj>
                </mc:Choice>
                <mc:Fallback>
                  <p:oleObj name="Równanie" r:id="rId9" imgW="253800" imgH="21564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9" y="1415"/>
                          <a:ext cx="462" cy="393"/>
                        </a:xfrm>
                        <a:prstGeom prst="rect">
                          <a:avLst/>
                        </a:prstGeom>
                        <a:solidFill>
                          <a:srgbClr val="DDDDDD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43" name="Text Box 39"/>
          <p:cNvSpPr txBox="1">
            <a:spLocks noChangeArrowheads="1"/>
          </p:cNvSpPr>
          <p:nvPr/>
        </p:nvSpPr>
        <p:spPr bwMode="auto">
          <a:xfrm>
            <a:off x="1178890" y="5373995"/>
            <a:ext cx="2079415" cy="707886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 b="1" dirty="0" smtClean="0">
                <a:latin typeface="+mn-lt"/>
              </a:rPr>
              <a:t>Szum dominuje</a:t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>nad sygnałem.</a:t>
            </a:r>
            <a:endParaRPr lang="pl-PL" sz="2000" b="1" dirty="0">
              <a:latin typeface="+mn-lt"/>
            </a:endParaRPr>
          </a:p>
        </p:txBody>
      </p:sp>
      <p:graphicFrame>
        <p:nvGraphicFramePr>
          <p:cNvPr id="18434" name="Object 40"/>
          <p:cNvGraphicFramePr>
            <a:graphicFrameLocks noChangeAspect="1"/>
          </p:cNvGraphicFramePr>
          <p:nvPr/>
        </p:nvGraphicFramePr>
        <p:xfrm>
          <a:off x="3886200" y="5410200"/>
          <a:ext cx="1905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75" name="Równanie" r:id="rId11" imgW="761760" imgH="241200" progId="Equation.3">
                  <p:embed/>
                </p:oleObj>
              </mc:Choice>
              <mc:Fallback>
                <p:oleObj name="Równanie" r:id="rId11" imgW="761760" imgH="2412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410200"/>
                        <a:ext cx="1905000" cy="6032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B451B-1329-47AD-AE26-181B3EA41417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1914525" y="1289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2141538" y="1493838"/>
            <a:ext cx="5761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5607" name="Rectangle 19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  <a:noFill/>
        </p:spPr>
        <p:txBody>
          <a:bodyPr/>
          <a:lstStyle/>
          <a:p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Detekcja obwiedni AM</a:t>
            </a:r>
            <a:b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</a:br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sygnał wyjściowy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06B7B-97EE-46F5-B23E-21343F71AABC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70" y="1490329"/>
            <a:ext cx="6667500" cy="5000625"/>
          </a:xfrm>
          <a:prstGeom prst="rect">
            <a:avLst/>
          </a:prstGeom>
        </p:spPr>
      </p:pic>
      <p:graphicFrame>
        <p:nvGraphicFramePr>
          <p:cNvPr id="12" name="Obi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737084"/>
              </p:ext>
            </p:extLst>
          </p:nvPr>
        </p:nvGraphicFramePr>
        <p:xfrm>
          <a:off x="5753100" y="2526268"/>
          <a:ext cx="316230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1" name="Equation" r:id="rId4" imgW="952200" imgH="228600" progId="Equation.3">
                  <p:embed/>
                </p:oleObj>
              </mc:Choice>
              <mc:Fallback>
                <p:oleObj name="Equation" r:id="rId4" imgW="952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53100" y="2526268"/>
                        <a:ext cx="3162300" cy="757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914525" y="1289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/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2141538" y="1493838"/>
            <a:ext cx="5761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11" name="Rectangle 19"/>
          <p:cNvSpPr txBox="1">
            <a:spLocks noChangeArrowheads="1"/>
          </p:cNvSpPr>
          <p:nvPr/>
        </p:nvSpPr>
        <p:spPr bwMode="auto">
          <a:xfrm>
            <a:off x="9906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l-PL" sz="3200" b="1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Detekcja obwiedni AM</a:t>
            </a:r>
            <a:br>
              <a:rPr kumimoji="1" lang="pl-PL" sz="3200" b="1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</a:br>
            <a:r>
              <a:rPr kumimoji="1" lang="pl-PL" sz="3200" b="1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sygnał wyjściowy</a:t>
            </a:r>
            <a:endParaRPr kumimoji="1" lang="pl-PL" sz="32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06B7B-97EE-46F5-B23E-21343F71AABC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325633"/>
            <a:ext cx="6667500" cy="5000625"/>
          </a:xfrm>
          <a:prstGeom prst="rect">
            <a:avLst/>
          </a:prstGeom>
        </p:spPr>
      </p:pic>
      <p:graphicFrame>
        <p:nvGraphicFramePr>
          <p:cNvPr id="13" name="Obi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476323"/>
              </p:ext>
            </p:extLst>
          </p:nvPr>
        </p:nvGraphicFramePr>
        <p:xfrm>
          <a:off x="2954338" y="6088134"/>
          <a:ext cx="3205162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5" name="Equation" r:id="rId4" imgW="965160" imgH="228600" progId="Equation.3">
                  <p:embed/>
                </p:oleObj>
              </mc:Choice>
              <mc:Fallback>
                <p:oleObj name="Equation" r:id="rId4" imgW="965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54338" y="6088134"/>
                        <a:ext cx="3205162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1914525" y="1289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/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141538" y="1493838"/>
            <a:ext cx="5761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  <a:noFill/>
        </p:spPr>
        <p:txBody>
          <a:bodyPr/>
          <a:lstStyle/>
          <a:p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Detekcja obwiedni AM</a:t>
            </a:r>
            <a:b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</a:br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sygnał wyjściowy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06B7B-97EE-46F5-B23E-21343F71AABC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68495"/>
            <a:ext cx="6667500" cy="5000625"/>
          </a:xfrm>
          <a:prstGeom prst="rect">
            <a:avLst/>
          </a:prstGeom>
        </p:spPr>
      </p:pic>
      <p:graphicFrame>
        <p:nvGraphicFramePr>
          <p:cNvPr id="13" name="Obi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978444"/>
              </p:ext>
            </p:extLst>
          </p:nvPr>
        </p:nvGraphicFramePr>
        <p:xfrm>
          <a:off x="2832597" y="6130996"/>
          <a:ext cx="312102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9" name="Equation" r:id="rId4" imgW="939600" imgH="228600" progId="Equation.3">
                  <p:embed/>
                </p:oleObj>
              </mc:Choice>
              <mc:Fallback>
                <p:oleObj name="Equation" r:id="rId4" imgW="939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32597" y="6130996"/>
                        <a:ext cx="3121025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914525" y="1289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2141538" y="1493838"/>
            <a:ext cx="5761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  <a:noFill/>
        </p:spPr>
        <p:txBody>
          <a:bodyPr/>
          <a:lstStyle/>
          <a:p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Detekcja obwiedni AM</a:t>
            </a:r>
            <a:b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</a:br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sygnał wyjściowy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06B7B-97EE-46F5-B23E-21343F71AABC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72" y="1325633"/>
            <a:ext cx="6667500" cy="5000625"/>
          </a:xfrm>
          <a:prstGeom prst="rect">
            <a:avLst/>
          </a:prstGeom>
        </p:spPr>
      </p:pic>
      <p:graphicFrame>
        <p:nvGraphicFramePr>
          <p:cNvPr id="13" name="Obi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590626"/>
              </p:ext>
            </p:extLst>
          </p:nvPr>
        </p:nvGraphicFramePr>
        <p:xfrm>
          <a:off x="2956047" y="6088134"/>
          <a:ext cx="316230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3" name="Equation" r:id="rId4" imgW="952200" imgH="228600" progId="Equation.3">
                  <p:embed/>
                </p:oleObj>
              </mc:Choice>
              <mc:Fallback>
                <p:oleObj name="Equation" r:id="rId4" imgW="952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56047" y="6088134"/>
                        <a:ext cx="3162300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914525" y="1289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/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2141538" y="1493838"/>
            <a:ext cx="5761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  <a:noFill/>
        </p:spPr>
        <p:txBody>
          <a:bodyPr/>
          <a:lstStyle/>
          <a:p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Detekcja obwiedni AM</a:t>
            </a:r>
            <a:b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</a:br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sygnał wyjściowy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06B7B-97EE-46F5-B23E-21343F71AABC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99507"/>
            <a:ext cx="6667500" cy="5000625"/>
          </a:xfrm>
          <a:prstGeom prst="rect">
            <a:avLst/>
          </a:prstGeom>
        </p:spPr>
      </p:pic>
      <p:graphicFrame>
        <p:nvGraphicFramePr>
          <p:cNvPr id="12" name="Obi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342537"/>
              </p:ext>
            </p:extLst>
          </p:nvPr>
        </p:nvGraphicFramePr>
        <p:xfrm>
          <a:off x="3081338" y="6088063"/>
          <a:ext cx="2909887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10" name="Equation" r:id="rId4" imgW="876240" imgH="228600" progId="Equation.3">
                  <p:embed/>
                </p:oleObj>
              </mc:Choice>
              <mc:Fallback>
                <p:oleObj name="Equation" r:id="rId4" imgW="876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81338" y="6088063"/>
                        <a:ext cx="2909887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Text Box 2"/>
          <p:cNvSpPr txBox="1">
            <a:spLocks noChangeArrowheads="1"/>
          </p:cNvSpPr>
          <p:nvPr/>
        </p:nvSpPr>
        <p:spPr bwMode="auto">
          <a:xfrm>
            <a:off x="5600700" y="654685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085" name="Text Box 3"/>
          <p:cNvSpPr txBox="1">
            <a:spLocks noChangeArrowheads="1"/>
          </p:cNvSpPr>
          <p:nvPr/>
        </p:nvSpPr>
        <p:spPr bwMode="auto">
          <a:xfrm>
            <a:off x="1889125" y="1524000"/>
            <a:ext cx="782587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FDP</a:t>
            </a:r>
            <a:endParaRPr lang="pl-PL" b="1" dirty="0"/>
          </a:p>
        </p:txBody>
      </p:sp>
      <p:sp>
        <p:nvSpPr>
          <p:cNvPr id="3086" name="Text Box 4"/>
          <p:cNvSpPr txBox="1">
            <a:spLocks noChangeArrowheads="1"/>
          </p:cNvSpPr>
          <p:nvPr/>
        </p:nvSpPr>
        <p:spPr bwMode="auto">
          <a:xfrm>
            <a:off x="3810000" y="1524000"/>
            <a:ext cx="966788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/>
              <a:t>MOD</a:t>
            </a:r>
          </a:p>
        </p:txBody>
      </p:sp>
      <p:sp>
        <p:nvSpPr>
          <p:cNvPr id="3087" name="Text Box 5"/>
          <p:cNvSpPr txBox="1">
            <a:spLocks noChangeArrowheads="1"/>
          </p:cNvSpPr>
          <p:nvPr/>
        </p:nvSpPr>
        <p:spPr bwMode="auto">
          <a:xfrm>
            <a:off x="5867400" y="1558925"/>
            <a:ext cx="747320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FPP</a:t>
            </a:r>
            <a:endParaRPr lang="pl-PL" b="1" dirty="0"/>
          </a:p>
        </p:txBody>
      </p:sp>
      <p:sp>
        <p:nvSpPr>
          <p:cNvPr id="3088" name="Line 6"/>
          <p:cNvSpPr>
            <a:spLocks noChangeShapeType="1"/>
          </p:cNvSpPr>
          <p:nvPr/>
        </p:nvSpPr>
        <p:spPr bwMode="auto">
          <a:xfrm>
            <a:off x="1319213" y="1787525"/>
            <a:ext cx="533400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089" name="Line 7"/>
          <p:cNvSpPr>
            <a:spLocks noChangeShapeType="1"/>
          </p:cNvSpPr>
          <p:nvPr/>
        </p:nvSpPr>
        <p:spPr bwMode="auto">
          <a:xfrm>
            <a:off x="2667000" y="1787525"/>
            <a:ext cx="1143000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090" name="Line 8"/>
          <p:cNvSpPr>
            <a:spLocks noChangeShapeType="1"/>
          </p:cNvSpPr>
          <p:nvPr/>
        </p:nvSpPr>
        <p:spPr bwMode="auto">
          <a:xfrm>
            <a:off x="4800600" y="1787525"/>
            <a:ext cx="1066800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091" name="Line 9"/>
          <p:cNvSpPr>
            <a:spLocks noChangeShapeType="1"/>
          </p:cNvSpPr>
          <p:nvPr/>
        </p:nvSpPr>
        <p:spPr bwMode="auto">
          <a:xfrm>
            <a:off x="6705600" y="1787525"/>
            <a:ext cx="838200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3074" name="Object 2048"/>
          <p:cNvGraphicFramePr>
            <a:graphicFrameLocks noChangeAspect="1"/>
          </p:cNvGraphicFramePr>
          <p:nvPr/>
        </p:nvGraphicFramePr>
        <p:xfrm>
          <a:off x="2895600" y="1177925"/>
          <a:ext cx="59055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42" name="Równanie" r:id="rId3" imgW="266400" imgH="215640" progId="Equation.3">
                  <p:embed/>
                </p:oleObj>
              </mc:Choice>
              <mc:Fallback>
                <p:oleObj name="Równanie" r:id="rId3" imgW="266400" imgH="21564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177925"/>
                        <a:ext cx="59055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246972"/>
              </p:ext>
            </p:extLst>
          </p:nvPr>
        </p:nvGraphicFramePr>
        <p:xfrm>
          <a:off x="6781800" y="1177925"/>
          <a:ext cx="61912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43" name="Równanie" r:id="rId5" imgW="279360" imgH="215640" progId="Equation.3">
                  <p:embed/>
                </p:oleObj>
              </mc:Choice>
              <mc:Fallback>
                <p:oleObj name="Równanie" r:id="rId5" imgW="279360" imgH="21564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177925"/>
                        <a:ext cx="619125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" name="Line 12"/>
          <p:cNvSpPr>
            <a:spLocks noChangeShapeType="1"/>
          </p:cNvSpPr>
          <p:nvPr/>
        </p:nvSpPr>
        <p:spPr bwMode="auto">
          <a:xfrm flipV="1">
            <a:off x="4267200" y="2016125"/>
            <a:ext cx="0" cy="91440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093" name="Text Box 13"/>
          <p:cNvSpPr txBox="1">
            <a:spLocks noChangeArrowheads="1"/>
          </p:cNvSpPr>
          <p:nvPr/>
        </p:nvSpPr>
        <p:spPr bwMode="auto">
          <a:xfrm>
            <a:off x="899592" y="0"/>
            <a:ext cx="63530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System telekomunikacyjny</a:t>
            </a:r>
            <a:br>
              <a:rPr lang="pl-PL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pl-PL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(kanał transmisyjny z szumem)</a:t>
            </a:r>
            <a:endParaRPr lang="pl-PL" sz="3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076" name="Object 2050"/>
          <p:cNvGraphicFramePr>
            <a:graphicFrameLocks noChangeAspect="1"/>
          </p:cNvGraphicFramePr>
          <p:nvPr/>
        </p:nvGraphicFramePr>
        <p:xfrm>
          <a:off x="4419600" y="2438400"/>
          <a:ext cx="563563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44" name="Równanie" r:id="rId7" imgW="253800" imgH="215640" progId="Equation.3">
                  <p:embed/>
                </p:oleObj>
              </mc:Choice>
              <mc:Fallback>
                <p:oleObj name="Równanie" r:id="rId7" imgW="253800" imgH="21564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438400"/>
                        <a:ext cx="563563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Text Box 15"/>
          <p:cNvSpPr txBox="1">
            <a:spLocks noChangeArrowheads="1"/>
          </p:cNvSpPr>
          <p:nvPr/>
        </p:nvSpPr>
        <p:spPr bwMode="auto">
          <a:xfrm>
            <a:off x="1736725" y="3698875"/>
            <a:ext cx="747320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FPP</a:t>
            </a:r>
            <a:endParaRPr lang="pl-PL" b="1" dirty="0"/>
          </a:p>
        </p:txBody>
      </p:sp>
      <p:sp>
        <p:nvSpPr>
          <p:cNvPr id="3095" name="Text Box 16"/>
          <p:cNvSpPr txBox="1">
            <a:spLocks noChangeArrowheads="1"/>
          </p:cNvSpPr>
          <p:nvPr/>
        </p:nvSpPr>
        <p:spPr bwMode="auto">
          <a:xfrm>
            <a:off x="3657600" y="3698875"/>
            <a:ext cx="139065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/>
              <a:t>DEMOD</a:t>
            </a:r>
          </a:p>
        </p:txBody>
      </p:sp>
      <p:sp>
        <p:nvSpPr>
          <p:cNvPr id="3096" name="Text Box 17"/>
          <p:cNvSpPr txBox="1">
            <a:spLocks noChangeArrowheads="1"/>
          </p:cNvSpPr>
          <p:nvPr/>
        </p:nvSpPr>
        <p:spPr bwMode="auto">
          <a:xfrm>
            <a:off x="5715000" y="3733800"/>
            <a:ext cx="782587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FDP</a:t>
            </a:r>
            <a:endParaRPr lang="pl-PL" b="1" dirty="0"/>
          </a:p>
        </p:txBody>
      </p:sp>
      <p:sp>
        <p:nvSpPr>
          <p:cNvPr id="3097" name="Line 18"/>
          <p:cNvSpPr>
            <a:spLocks noChangeShapeType="1"/>
          </p:cNvSpPr>
          <p:nvPr/>
        </p:nvSpPr>
        <p:spPr bwMode="auto">
          <a:xfrm>
            <a:off x="1141413" y="4010025"/>
            <a:ext cx="596900" cy="0"/>
          </a:xfrm>
          <a:prstGeom prst="line">
            <a:avLst/>
          </a:prstGeom>
          <a:noFill/>
          <a:ln w="38100">
            <a:solidFill>
              <a:srgbClr val="339933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098" name="Line 19"/>
          <p:cNvSpPr>
            <a:spLocks noChangeShapeType="1"/>
          </p:cNvSpPr>
          <p:nvPr/>
        </p:nvSpPr>
        <p:spPr bwMode="auto">
          <a:xfrm>
            <a:off x="2514600" y="3965575"/>
            <a:ext cx="1143000" cy="0"/>
          </a:xfrm>
          <a:prstGeom prst="line">
            <a:avLst/>
          </a:prstGeom>
          <a:noFill/>
          <a:ln w="38100">
            <a:solidFill>
              <a:srgbClr val="339933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099" name="Line 20"/>
          <p:cNvSpPr>
            <a:spLocks noChangeShapeType="1"/>
          </p:cNvSpPr>
          <p:nvPr/>
        </p:nvSpPr>
        <p:spPr bwMode="auto">
          <a:xfrm>
            <a:off x="5029200" y="3968750"/>
            <a:ext cx="685800" cy="0"/>
          </a:xfrm>
          <a:prstGeom prst="line">
            <a:avLst/>
          </a:prstGeom>
          <a:noFill/>
          <a:ln w="38100">
            <a:solidFill>
              <a:srgbClr val="339933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100" name="Line 21"/>
          <p:cNvSpPr>
            <a:spLocks noChangeShapeType="1"/>
          </p:cNvSpPr>
          <p:nvPr/>
        </p:nvSpPr>
        <p:spPr bwMode="auto">
          <a:xfrm>
            <a:off x="6553200" y="3971925"/>
            <a:ext cx="838200" cy="0"/>
          </a:xfrm>
          <a:prstGeom prst="line">
            <a:avLst/>
          </a:prstGeom>
          <a:noFill/>
          <a:ln w="38100">
            <a:solidFill>
              <a:srgbClr val="339933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101" name="Line 24"/>
          <p:cNvSpPr>
            <a:spLocks noChangeShapeType="1"/>
          </p:cNvSpPr>
          <p:nvPr/>
        </p:nvSpPr>
        <p:spPr bwMode="auto">
          <a:xfrm flipV="1">
            <a:off x="4114800" y="4191000"/>
            <a:ext cx="0" cy="91440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3077" name="Object 2051"/>
          <p:cNvGraphicFramePr>
            <a:graphicFrameLocks noChangeAspect="1"/>
          </p:cNvGraphicFramePr>
          <p:nvPr/>
        </p:nvGraphicFramePr>
        <p:xfrm>
          <a:off x="4419600" y="4267200"/>
          <a:ext cx="563563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45" name="Równanie" r:id="rId9" imgW="253800" imgH="215640" progId="Equation.3">
                  <p:embed/>
                </p:oleObj>
              </mc:Choice>
              <mc:Fallback>
                <p:oleObj name="Równanie" r:id="rId9" imgW="253800" imgH="215640" progId="Equation.3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267200"/>
                        <a:ext cx="563563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2" name="Freeform 26"/>
          <p:cNvSpPr>
            <a:spLocks/>
          </p:cNvSpPr>
          <p:nvPr/>
        </p:nvSpPr>
        <p:spPr bwMode="auto">
          <a:xfrm>
            <a:off x="1120775" y="1790700"/>
            <a:ext cx="7086600" cy="2209800"/>
          </a:xfrm>
          <a:custGeom>
            <a:avLst/>
            <a:gdLst>
              <a:gd name="T0" fmla="*/ 2147483647 w 4464"/>
              <a:gd name="T1" fmla="*/ 0 h 1392"/>
              <a:gd name="T2" fmla="*/ 2147483647 w 4464"/>
              <a:gd name="T3" fmla="*/ 0 h 1392"/>
              <a:gd name="T4" fmla="*/ 2147483647 w 4464"/>
              <a:gd name="T5" fmla="*/ 2147483647 h 1392"/>
              <a:gd name="T6" fmla="*/ 0 w 4464"/>
              <a:gd name="T7" fmla="*/ 2147483647 h 1392"/>
              <a:gd name="T8" fmla="*/ 0 w 4464"/>
              <a:gd name="T9" fmla="*/ 2147483647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64"/>
              <a:gd name="T16" fmla="*/ 0 h 1392"/>
              <a:gd name="T17" fmla="*/ 4464 w 4464"/>
              <a:gd name="T18" fmla="*/ 1392 h 1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64" h="1392">
                <a:moveTo>
                  <a:pt x="4032" y="0"/>
                </a:moveTo>
                <a:lnTo>
                  <a:pt x="4464" y="0"/>
                </a:lnTo>
                <a:lnTo>
                  <a:pt x="4464" y="864"/>
                </a:lnTo>
                <a:lnTo>
                  <a:pt x="0" y="864"/>
                </a:lnTo>
                <a:lnTo>
                  <a:pt x="0" y="1392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103" name="Line 27"/>
          <p:cNvSpPr>
            <a:spLocks noChangeShapeType="1"/>
          </p:cNvSpPr>
          <p:nvPr/>
        </p:nvSpPr>
        <p:spPr bwMode="auto">
          <a:xfrm flipV="1">
            <a:off x="2641600" y="3962400"/>
            <a:ext cx="863600" cy="63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104" name="Line 28"/>
          <p:cNvSpPr>
            <a:spLocks noChangeShapeType="1"/>
          </p:cNvSpPr>
          <p:nvPr/>
        </p:nvSpPr>
        <p:spPr bwMode="auto">
          <a:xfrm>
            <a:off x="1287463" y="4006850"/>
            <a:ext cx="273050" cy="635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105" name="Line 29"/>
          <p:cNvSpPr>
            <a:spLocks noChangeShapeType="1"/>
          </p:cNvSpPr>
          <p:nvPr/>
        </p:nvSpPr>
        <p:spPr bwMode="auto">
          <a:xfrm flipV="1">
            <a:off x="5168900" y="3962400"/>
            <a:ext cx="393700" cy="12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106" name="Line 30"/>
          <p:cNvSpPr>
            <a:spLocks noChangeShapeType="1"/>
          </p:cNvSpPr>
          <p:nvPr/>
        </p:nvSpPr>
        <p:spPr bwMode="auto">
          <a:xfrm flipV="1">
            <a:off x="6673850" y="3962400"/>
            <a:ext cx="488950" cy="190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107" name="Line 31"/>
          <p:cNvSpPr>
            <a:spLocks noChangeShapeType="1"/>
          </p:cNvSpPr>
          <p:nvPr/>
        </p:nvSpPr>
        <p:spPr bwMode="auto">
          <a:xfrm>
            <a:off x="997268" y="3162345"/>
            <a:ext cx="7162800" cy="0"/>
          </a:xfrm>
          <a:prstGeom prst="line">
            <a:avLst/>
          </a:prstGeom>
          <a:noFill/>
          <a:ln w="38100">
            <a:solidFill>
              <a:srgbClr val="00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108" name="Line 32"/>
          <p:cNvSpPr>
            <a:spLocks noChangeShapeType="1"/>
          </p:cNvSpPr>
          <p:nvPr/>
        </p:nvSpPr>
        <p:spPr bwMode="auto">
          <a:xfrm>
            <a:off x="8202658" y="1744708"/>
            <a:ext cx="0" cy="1371600"/>
          </a:xfrm>
          <a:prstGeom prst="line">
            <a:avLst/>
          </a:prstGeom>
          <a:noFill/>
          <a:ln w="38100">
            <a:solidFill>
              <a:srgbClr val="3399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109" name="Line 33"/>
          <p:cNvSpPr>
            <a:spLocks noChangeShapeType="1"/>
          </p:cNvSpPr>
          <p:nvPr/>
        </p:nvSpPr>
        <p:spPr bwMode="auto">
          <a:xfrm>
            <a:off x="7649391" y="1789067"/>
            <a:ext cx="561975" cy="9525"/>
          </a:xfrm>
          <a:prstGeom prst="line">
            <a:avLst/>
          </a:prstGeom>
          <a:noFill/>
          <a:ln w="38100">
            <a:solidFill>
              <a:srgbClr val="3399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110" name="Line 34"/>
          <p:cNvSpPr>
            <a:spLocks noChangeShapeType="1"/>
          </p:cNvSpPr>
          <p:nvPr/>
        </p:nvSpPr>
        <p:spPr bwMode="auto">
          <a:xfrm>
            <a:off x="1126309" y="3178266"/>
            <a:ext cx="0" cy="838200"/>
          </a:xfrm>
          <a:prstGeom prst="line">
            <a:avLst/>
          </a:prstGeom>
          <a:noFill/>
          <a:ln w="38100">
            <a:solidFill>
              <a:srgbClr val="3399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3078" name="Object 2052"/>
          <p:cNvGraphicFramePr>
            <a:graphicFrameLocks noChangeAspect="1"/>
          </p:cNvGraphicFramePr>
          <p:nvPr/>
        </p:nvGraphicFramePr>
        <p:xfrm>
          <a:off x="6178550" y="4953000"/>
          <a:ext cx="15890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46" name="Równanie" r:id="rId10" imgW="698400" imgH="228600" progId="Equation.3">
                  <p:embed/>
                </p:oleObj>
              </mc:Choice>
              <mc:Fallback>
                <p:oleObj name="Równanie" r:id="rId10" imgW="698400" imgH="228600" progId="Equation.3">
                  <p:embed/>
                  <p:pic>
                    <p:nvPicPr>
                      <p:cNvPr id="0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8550" y="4953000"/>
                        <a:ext cx="15890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2053"/>
          <p:cNvGraphicFramePr>
            <a:graphicFrameLocks noChangeAspect="1"/>
          </p:cNvGraphicFramePr>
          <p:nvPr/>
        </p:nvGraphicFramePr>
        <p:xfrm>
          <a:off x="2349500" y="4953000"/>
          <a:ext cx="14430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47" name="Równanie" r:id="rId12" imgW="634680" imgH="215640" progId="Equation.3">
                  <p:embed/>
                </p:oleObj>
              </mc:Choice>
              <mc:Fallback>
                <p:oleObj name="Równanie" r:id="rId12" imgW="634680" imgH="215640" progId="Equation.3">
                  <p:embed/>
                  <p:pic>
                    <p:nvPicPr>
                      <p:cNvPr id="0" name="Object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4953000"/>
                        <a:ext cx="1443038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2054"/>
          <p:cNvGraphicFramePr>
            <a:graphicFrameLocks noChangeAspect="1"/>
          </p:cNvGraphicFramePr>
          <p:nvPr/>
        </p:nvGraphicFramePr>
        <p:xfrm>
          <a:off x="1392238" y="5562600"/>
          <a:ext cx="74247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48" name="Równanie" r:id="rId14" imgW="2882880" imgH="215640" progId="Equation.3">
                  <p:embed/>
                </p:oleObj>
              </mc:Choice>
              <mc:Fallback>
                <p:oleObj name="Równanie" r:id="rId14" imgW="2882880" imgH="215640" progId="Equation.3">
                  <p:embed/>
                  <p:pic>
                    <p:nvPicPr>
                      <p:cNvPr id="0" name="Object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5562600"/>
                        <a:ext cx="7424737" cy="555625"/>
                      </a:xfrm>
                      <a:prstGeom prst="rect">
                        <a:avLst/>
                      </a:prstGeom>
                      <a:solidFill>
                        <a:srgbClr val="FFCC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20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899222"/>
              </p:ext>
            </p:extLst>
          </p:nvPr>
        </p:nvGraphicFramePr>
        <p:xfrm>
          <a:off x="6473825" y="2590800"/>
          <a:ext cx="18065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49" name="Równanie" r:id="rId16" imgW="888840" imgH="215640" progId="Equation.3">
                  <p:embed/>
                </p:oleObj>
              </mc:Choice>
              <mc:Fallback>
                <p:oleObj name="Równanie" r:id="rId16" imgW="888840" imgH="215640" progId="Equation.3">
                  <p:embed/>
                  <p:pic>
                    <p:nvPicPr>
                      <p:cNvPr id="0" name="Object 2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825" y="2590800"/>
                        <a:ext cx="1806575" cy="4381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7C80"/>
                          </a:gs>
                          <a:gs pos="100000">
                            <a:srgbClr val="66FF66"/>
                          </a:gs>
                        </a:gsLst>
                        <a:lin ang="189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20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679167"/>
              </p:ext>
            </p:extLst>
          </p:nvPr>
        </p:nvGraphicFramePr>
        <p:xfrm>
          <a:off x="2170113" y="4267200"/>
          <a:ext cx="172878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50" name="Równanie" r:id="rId18" imgW="850680" imgH="215640" progId="Equation.3">
                  <p:embed/>
                </p:oleObj>
              </mc:Choice>
              <mc:Fallback>
                <p:oleObj name="Równanie" r:id="rId18" imgW="850680" imgH="215640" progId="Equation.3">
                  <p:embed/>
                  <p:pic>
                    <p:nvPicPr>
                      <p:cNvPr id="0" name="Object 20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4267200"/>
                        <a:ext cx="1728787" cy="4381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7C80"/>
                          </a:gs>
                          <a:gs pos="100000">
                            <a:srgbClr val="66FF66"/>
                          </a:gs>
                        </a:gsLst>
                        <a:lin ang="189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20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107589"/>
              </p:ext>
            </p:extLst>
          </p:nvPr>
        </p:nvGraphicFramePr>
        <p:xfrm>
          <a:off x="6205538" y="4343400"/>
          <a:ext cx="21923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51" name="Równanie" r:id="rId20" imgW="1079280" imgH="215640" progId="Equation.3">
                  <p:embed/>
                </p:oleObj>
              </mc:Choice>
              <mc:Fallback>
                <p:oleObj name="Równanie" r:id="rId20" imgW="1079280" imgH="215640" progId="Equation.3">
                  <p:embed/>
                  <p:pic>
                    <p:nvPicPr>
                      <p:cNvPr id="0" name="Object 2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8" y="4343400"/>
                        <a:ext cx="2192337" cy="4381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7C80"/>
                          </a:gs>
                          <a:gs pos="100000">
                            <a:srgbClr val="66FF66"/>
                          </a:gs>
                        </a:gsLst>
                        <a:lin ang="189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06B7B-97EE-46F5-B23E-21343F71AABC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139698" y="26064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l-PL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Charakterystyki szumowe</a:t>
            </a:r>
            <a:br>
              <a:rPr lang="pl-PL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pl-PL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DSB-SC oraz SSB-SC</a:t>
            </a:r>
            <a:br>
              <a:rPr lang="pl-PL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pl-PL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(detekcja koherentna)</a:t>
            </a:r>
            <a:endParaRPr lang="pl-PL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4" name="Picture 22" descr="http://bridportcab.org/wp-content/uploads/2013/09/Work-in-Prog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8"/>
            <a:ext cx="1080120" cy="108012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971600" y="1988840"/>
            <a:ext cx="81451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+mn-lt"/>
              </a:rPr>
              <a:t>Przedstaw schemat blokowy odbiornika sygnału DSB-SC</a:t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>(SSB-SC) z detekcją koherentną i wykaż jego poprawne działanie.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b="1" dirty="0" smtClean="0">
                <a:latin typeface="+mn-lt"/>
              </a:rPr>
              <a:t>Wyznacz charakterystyki szumowe dla obydwóch systemów.</a:t>
            </a:r>
            <a:endParaRPr lang="pl-PL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863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80961" y="1996584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Monotype Sorts" charset="2"/>
              <a:buNone/>
              <a:tabLst/>
              <a:defRPr/>
            </a:pPr>
            <a:endParaRPr kumimoji="0" lang="pl-PL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Monotype Sorts" charset="2"/>
              <a:buNone/>
              <a:tabLst/>
              <a:defRPr/>
            </a:pPr>
            <a:endParaRPr kumimoji="0" lang="pl-PL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209675" y="-80963"/>
            <a:ext cx="77724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kumimoji="1" lang="pl-PL" sz="4400" b="0">
              <a:solidFill>
                <a:schemeClr val="tx2"/>
              </a:solidFill>
            </a:endParaRPr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0" y="3948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1036199" y="-9149"/>
            <a:ext cx="7272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Detekcja FM – </a:t>
            </a:r>
            <a:r>
              <a:rPr lang="pl-PL" sz="4000" b="1" dirty="0" smtClean="0">
                <a:solidFill>
                  <a:schemeClr val="tx2"/>
                </a:solidFill>
              </a:rPr>
              <a:t>pochodna</a:t>
            </a:r>
            <a:br>
              <a:rPr lang="pl-PL" sz="4000" b="1" dirty="0" smtClean="0">
                <a:solidFill>
                  <a:schemeClr val="tx2"/>
                </a:solidFill>
              </a:rPr>
            </a:br>
            <a:r>
              <a:rPr lang="pl-PL" sz="4000" b="1" dirty="0">
                <a:solidFill>
                  <a:schemeClr val="tx2"/>
                </a:solidFill>
              </a:rPr>
              <a:t>(</a:t>
            </a:r>
            <a:r>
              <a:rPr lang="pl-PL" sz="4000" b="1" dirty="0" smtClean="0">
                <a:solidFill>
                  <a:schemeClr val="tx2"/>
                </a:solidFill>
              </a:rPr>
              <a:t>odchyłki) </a:t>
            </a:r>
            <a:r>
              <a:rPr lang="pl-PL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kąta fazowego</a:t>
            </a:r>
            <a:endParaRPr lang="pl-PL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913919" y="988801"/>
            <a:ext cx="8180387" cy="2794736"/>
            <a:chOff x="914450" y="1108059"/>
            <a:chExt cx="8180387" cy="2794736"/>
          </a:xfrm>
        </p:grpSpPr>
        <p:pic>
          <p:nvPicPr>
            <p:cNvPr id="10" name="Picture 65" descr="schem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71600" y="1916832"/>
              <a:ext cx="7921625" cy="1149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6" descr="filtr_1omeg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32638" y="2889970"/>
              <a:ext cx="960437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7" descr="filtr_2omeg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62200" y="2923307"/>
              <a:ext cx="960437" cy="7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3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8420229"/>
                </p:ext>
              </p:extLst>
            </p:nvPr>
          </p:nvGraphicFramePr>
          <p:xfrm>
            <a:off x="2276525" y="3610695"/>
            <a:ext cx="315912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20" name="Równanie" r:id="rId6" imgW="190440" imgH="228600" progId="Equation.3">
                    <p:embed/>
                  </p:oleObj>
                </mc:Choice>
                <mc:Fallback>
                  <p:oleObj name="Równanie" r:id="rId6" imgW="190440" imgH="228600" progId="Equation.3">
                    <p:embed/>
                    <p:pic>
                      <p:nvPicPr>
                        <p:cNvPr id="0" name="Object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6525" y="3610695"/>
                          <a:ext cx="315912" cy="292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2413191"/>
                </p:ext>
              </p:extLst>
            </p:nvPr>
          </p:nvGraphicFramePr>
          <p:xfrm>
            <a:off x="6980288" y="3536082"/>
            <a:ext cx="35877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21" name="Równanie" r:id="rId8" imgW="215640" imgH="215640" progId="Equation.3">
                    <p:embed/>
                  </p:oleObj>
                </mc:Choice>
                <mc:Fallback>
                  <p:oleObj name="Równanie" r:id="rId8" imgW="215640" imgH="215640" progId="Equation.3">
                    <p:embed/>
                    <p:pic>
                      <p:nvPicPr>
                        <p:cNvPr id="0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0288" y="3536082"/>
                          <a:ext cx="358775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4218795"/>
                </p:ext>
              </p:extLst>
            </p:nvPr>
          </p:nvGraphicFramePr>
          <p:xfrm>
            <a:off x="7339062" y="1108059"/>
            <a:ext cx="1755775" cy="586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22" name="Równanie" r:id="rId10" imgW="1066680" imgH="342720" progId="Equation.3">
                    <p:embed/>
                  </p:oleObj>
                </mc:Choice>
                <mc:Fallback>
                  <p:oleObj name="Równanie" r:id="rId10" imgW="1066680" imgH="342720" progId="Equation.3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39062" y="1108059"/>
                          <a:ext cx="1755775" cy="586576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3975928"/>
                </p:ext>
              </p:extLst>
            </p:nvPr>
          </p:nvGraphicFramePr>
          <p:xfrm>
            <a:off x="914450" y="2272978"/>
            <a:ext cx="701675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23" name="Równanie" r:id="rId12" imgW="431640" imgH="215640" progId="Equation.3">
                    <p:embed/>
                  </p:oleObj>
                </mc:Choice>
                <mc:Fallback>
                  <p:oleObj name="Równanie" r:id="rId12" imgW="431640" imgH="215640" progId="Equation.3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50" y="2272978"/>
                          <a:ext cx="701675" cy="338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1312663"/>
                </p:ext>
              </p:extLst>
            </p:nvPr>
          </p:nvGraphicFramePr>
          <p:xfrm>
            <a:off x="1023988" y="2628578"/>
            <a:ext cx="441325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24" name="Równanie" r:id="rId14" imgW="253800" imgH="215640" progId="Equation.3">
                    <p:embed/>
                  </p:oleObj>
                </mc:Choice>
                <mc:Fallback>
                  <p:oleObj name="Równanie" r:id="rId14" imgW="253800" imgH="215640" progId="Equation.3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3988" y="2628578"/>
                          <a:ext cx="441325" cy="373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7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080563"/>
                </p:ext>
              </p:extLst>
            </p:nvPr>
          </p:nvGraphicFramePr>
          <p:xfrm>
            <a:off x="3511621" y="1531090"/>
            <a:ext cx="450850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25" name="Równanie" r:id="rId16" imgW="279360" imgH="203040" progId="Equation.3">
                    <p:embed/>
                  </p:oleObj>
                </mc:Choice>
                <mc:Fallback>
                  <p:oleObj name="Równanie" r:id="rId16" imgW="279360" imgH="203040" progId="Equation.3">
                    <p:embed/>
                    <p:pic>
                      <p:nvPicPr>
                        <p:cNvPr id="0" name="Object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1621" y="1531090"/>
                          <a:ext cx="450850" cy="301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7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7394147"/>
                </p:ext>
              </p:extLst>
            </p:nvPr>
          </p:nvGraphicFramePr>
          <p:xfrm>
            <a:off x="3476334" y="1785315"/>
            <a:ext cx="358775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26" name="Równanie" r:id="rId18" imgW="203040" imgH="215640" progId="Equation.3">
                    <p:embed/>
                  </p:oleObj>
                </mc:Choice>
                <mc:Fallback>
                  <p:oleObj name="Równanie" r:id="rId18" imgW="203040" imgH="215640" progId="Equation.3">
                    <p:embed/>
                    <p:pic>
                      <p:nvPicPr>
                        <p:cNvPr id="0" name="Object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6334" y="1785315"/>
                          <a:ext cx="358775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Text Box 80"/>
            <p:cNvSpPr txBox="1">
              <a:spLocks noChangeArrowheads="1"/>
            </p:cNvSpPr>
            <p:nvPr/>
          </p:nvSpPr>
          <p:spPr bwMode="auto">
            <a:xfrm>
              <a:off x="1981250" y="2089870"/>
              <a:ext cx="914033" cy="5847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3200" dirty="0" smtClean="0">
                  <a:latin typeface="Verdana" pitchFamily="34" charset="0"/>
                </a:rPr>
                <a:t>FPP</a:t>
              </a:r>
              <a:endParaRPr lang="pl-PL" sz="3200" b="0" dirty="0">
                <a:latin typeface="Verdana" pitchFamily="34" charset="0"/>
              </a:endParaRPr>
            </a:p>
          </p:txBody>
        </p:sp>
        <p:sp>
          <p:nvSpPr>
            <p:cNvPr id="23" name="Text Box 81"/>
            <p:cNvSpPr txBox="1">
              <a:spLocks noChangeArrowheads="1"/>
            </p:cNvSpPr>
            <p:nvPr/>
          </p:nvSpPr>
          <p:spPr bwMode="auto">
            <a:xfrm>
              <a:off x="6621041" y="2134121"/>
              <a:ext cx="982961" cy="5847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3200" dirty="0" smtClean="0">
                  <a:latin typeface="Verdana" pitchFamily="34" charset="0"/>
                </a:rPr>
                <a:t>FDP</a:t>
              </a:r>
              <a:endParaRPr lang="pl-PL" sz="3200" b="0" dirty="0">
                <a:latin typeface="Verdana" pitchFamily="34" charset="0"/>
              </a:endParaRPr>
            </a:p>
          </p:txBody>
        </p:sp>
        <p:graphicFrame>
          <p:nvGraphicFramePr>
            <p:cNvPr id="42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8594007"/>
                </p:ext>
              </p:extLst>
            </p:nvPr>
          </p:nvGraphicFramePr>
          <p:xfrm>
            <a:off x="3010106" y="2274069"/>
            <a:ext cx="701675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27" name="Równanie" r:id="rId20" imgW="431640" imgH="215640" progId="Equation.3">
                    <p:embed/>
                  </p:oleObj>
                </mc:Choice>
                <mc:Fallback>
                  <p:oleObj name="Równanie" r:id="rId20" imgW="431640" imgH="215640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0106" y="2274069"/>
                          <a:ext cx="701675" cy="338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6349805"/>
                </p:ext>
              </p:extLst>
            </p:nvPr>
          </p:nvGraphicFramePr>
          <p:xfrm>
            <a:off x="2987874" y="2575694"/>
            <a:ext cx="441325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28" name="Równanie" r:id="rId22" imgW="253800" imgH="215640" progId="Equation.3">
                    <p:embed/>
                  </p:oleObj>
                </mc:Choice>
                <mc:Fallback>
                  <p:oleObj name="Równanie" r:id="rId22" imgW="253800" imgH="215640" progId="Equation.3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7874" y="2575694"/>
                          <a:ext cx="441325" cy="373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3378616"/>
                </p:ext>
              </p:extLst>
            </p:nvPr>
          </p:nvGraphicFramePr>
          <p:xfrm>
            <a:off x="5599644" y="3103758"/>
            <a:ext cx="554037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29" name="Równanie" r:id="rId24" imgW="279360" imgH="203040" progId="Equation.3">
                    <p:embed/>
                  </p:oleObj>
                </mc:Choice>
                <mc:Fallback>
                  <p:oleObj name="Równanie" r:id="rId24" imgW="279360" imgH="203040" progId="Equation.3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9644" y="3103758"/>
                          <a:ext cx="554037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Elipsa 42"/>
            <p:cNvSpPr/>
            <p:nvPr/>
          </p:nvSpPr>
          <p:spPr bwMode="auto">
            <a:xfrm>
              <a:off x="5652170" y="1900619"/>
              <a:ext cx="495055" cy="117013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graphicFrame>
          <p:nvGraphicFramePr>
            <p:cNvPr id="47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8814660"/>
                </p:ext>
              </p:extLst>
            </p:nvPr>
          </p:nvGraphicFramePr>
          <p:xfrm>
            <a:off x="2930475" y="3126011"/>
            <a:ext cx="2201863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30" name="Equation" r:id="rId26" imgW="1358640" imgH="215640" progId="Equation.3">
                    <p:embed/>
                  </p:oleObj>
                </mc:Choice>
                <mc:Fallback>
                  <p:oleObj name="Equation" r:id="rId26" imgW="13586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0475" y="3126011"/>
                          <a:ext cx="2201863" cy="349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Text Box 85"/>
            <p:cNvSpPr txBox="1">
              <a:spLocks noChangeArrowheads="1"/>
            </p:cNvSpPr>
            <p:nvPr/>
          </p:nvSpPr>
          <p:spPr bwMode="auto">
            <a:xfrm>
              <a:off x="4320950" y="2190681"/>
              <a:ext cx="962498" cy="430887"/>
            </a:xfrm>
            <a:prstGeom prst="rect">
              <a:avLst/>
            </a:prstGeom>
            <a:solidFill>
              <a:schemeClr val="bg1"/>
            </a:solidFill>
            <a:ln w="3175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sz="1100" b="1" dirty="0" smtClean="0">
                  <a:latin typeface="+mn-lt"/>
                </a:rPr>
                <a:t>DETEKTOR</a:t>
              </a:r>
              <a:br>
                <a:rPr lang="pl-PL" sz="1100" b="1" dirty="0" smtClean="0">
                  <a:latin typeface="+mn-lt"/>
                </a:rPr>
              </a:br>
              <a:r>
                <a:rPr lang="pl-PL" sz="1100" b="1" dirty="0" smtClean="0">
                  <a:latin typeface="+mn-lt"/>
                </a:rPr>
                <a:t>FM</a:t>
              </a:r>
            </a:p>
          </p:txBody>
        </p:sp>
      </p:grpSp>
      <p:grpSp>
        <p:nvGrpSpPr>
          <p:cNvPr id="26" name="Grupa 25"/>
          <p:cNvGrpSpPr/>
          <p:nvPr/>
        </p:nvGrpSpPr>
        <p:grpSpPr>
          <a:xfrm>
            <a:off x="1133315" y="3931680"/>
            <a:ext cx="8043942" cy="2280111"/>
            <a:chOff x="1133315" y="3931680"/>
            <a:chExt cx="8043942" cy="2280111"/>
          </a:xfrm>
        </p:grpSpPr>
        <p:graphicFrame>
          <p:nvGraphicFramePr>
            <p:cNvPr id="51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3242254"/>
                </p:ext>
              </p:extLst>
            </p:nvPr>
          </p:nvGraphicFramePr>
          <p:xfrm>
            <a:off x="1133315" y="4987803"/>
            <a:ext cx="3222263" cy="4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31" name="Równanie" r:id="rId28" imgW="1879560" imgH="279360" progId="Equation.3">
                    <p:embed/>
                  </p:oleObj>
                </mc:Choice>
                <mc:Fallback>
                  <p:oleObj name="Równanie" r:id="rId28" imgW="187956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3315" y="4987803"/>
                          <a:ext cx="3222263" cy="4825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 Box 85"/>
            <p:cNvSpPr txBox="1">
              <a:spLocks noChangeArrowheads="1"/>
            </p:cNvSpPr>
            <p:nvPr/>
          </p:nvSpPr>
          <p:spPr bwMode="auto">
            <a:xfrm>
              <a:off x="3802899" y="4526138"/>
              <a:ext cx="2041833" cy="461665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sz="1200" b="1" dirty="0" smtClean="0">
                  <a:latin typeface="+mn-lt"/>
                </a:rPr>
                <a:t>DETEKTOR ODCHYŁKI</a:t>
              </a:r>
              <a:br>
                <a:rPr lang="pl-PL" sz="1200" b="1" dirty="0" smtClean="0">
                  <a:latin typeface="+mn-lt"/>
                </a:rPr>
              </a:br>
              <a:r>
                <a:rPr lang="pl-PL" sz="1200" b="1" dirty="0" smtClean="0">
                  <a:latin typeface="+mn-lt"/>
                </a:rPr>
                <a:t>KĄTA FAZOWEGO</a:t>
              </a:r>
            </a:p>
          </p:txBody>
        </p:sp>
        <p:sp>
          <p:nvSpPr>
            <p:cNvPr id="53" name="Line 87"/>
            <p:cNvSpPr>
              <a:spLocks noChangeShapeType="1"/>
            </p:cNvSpPr>
            <p:nvPr/>
          </p:nvSpPr>
          <p:spPr bwMode="auto">
            <a:xfrm>
              <a:off x="2271001" y="4756971"/>
              <a:ext cx="1524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7" name="Line 87"/>
            <p:cNvSpPr>
              <a:spLocks noChangeShapeType="1"/>
            </p:cNvSpPr>
            <p:nvPr/>
          </p:nvSpPr>
          <p:spPr bwMode="auto">
            <a:xfrm flipV="1">
              <a:off x="7796818" y="4762530"/>
              <a:ext cx="1137190" cy="6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58" name="Object 8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9759762"/>
                </p:ext>
              </p:extLst>
            </p:nvPr>
          </p:nvGraphicFramePr>
          <p:xfrm>
            <a:off x="8157278" y="4851823"/>
            <a:ext cx="473075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32" name="Równanie" r:id="rId30" imgW="266400" imgH="215640" progId="Equation.3">
                    <p:embed/>
                  </p:oleObj>
                </mc:Choice>
                <mc:Fallback>
                  <p:oleObj name="Równanie" r:id="rId30" imgW="2664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7278" y="4851823"/>
                          <a:ext cx="473075" cy="387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Nawias klamrowy zamykający 7"/>
            <p:cNvSpPr/>
            <p:nvPr/>
          </p:nvSpPr>
          <p:spPr bwMode="auto">
            <a:xfrm rot="5400000">
              <a:off x="3658506" y="5076845"/>
              <a:ext cx="231764" cy="875464"/>
            </a:xfrm>
            <a:prstGeom prst="righ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24" name="Obiek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5957423"/>
                </p:ext>
              </p:extLst>
            </p:nvPr>
          </p:nvGraphicFramePr>
          <p:xfrm>
            <a:off x="6829508" y="4403703"/>
            <a:ext cx="926004" cy="7176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33" name="Równanie" r:id="rId32" imgW="507960" imgH="393480" progId="Equation.3">
                    <p:embed/>
                  </p:oleObj>
                </mc:Choice>
                <mc:Fallback>
                  <p:oleObj name="Równanie" r:id="rId32" imgW="50796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3"/>
                        <a:stretch>
                          <a:fillRect/>
                        </a:stretch>
                      </p:blipFill>
                      <p:spPr>
                        <a:xfrm>
                          <a:off x="6829508" y="4403703"/>
                          <a:ext cx="926004" cy="717653"/>
                        </a:xfrm>
                        <a:prstGeom prst="rect">
                          <a:avLst/>
                        </a:prstGeom>
                        <a:ln w="3175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Line 87"/>
            <p:cNvSpPr>
              <a:spLocks noChangeShapeType="1"/>
            </p:cNvSpPr>
            <p:nvPr/>
          </p:nvSpPr>
          <p:spPr bwMode="auto">
            <a:xfrm flipV="1">
              <a:off x="5852630" y="4771762"/>
              <a:ext cx="9835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8" name="pole tekstowe 47"/>
            <p:cNvSpPr txBox="1"/>
            <p:nvPr/>
          </p:nvSpPr>
          <p:spPr>
            <a:xfrm>
              <a:off x="3085961" y="5619276"/>
              <a:ext cx="155202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i="1" dirty="0" smtClean="0">
                  <a:latin typeface="+mn-lt"/>
                </a:rPr>
                <a:t>φ</a:t>
              </a:r>
              <a:r>
                <a:rPr lang="pl-PL" sz="1600" dirty="0" smtClean="0">
                  <a:latin typeface="+mn-lt"/>
                </a:rPr>
                <a:t>(</a:t>
              </a:r>
              <a:r>
                <a:rPr lang="pl-PL" sz="1600" i="1" dirty="0" smtClean="0">
                  <a:latin typeface="+mn-lt"/>
                </a:rPr>
                <a:t>t</a:t>
              </a:r>
              <a:r>
                <a:rPr lang="pl-PL" sz="1600" dirty="0" smtClean="0">
                  <a:latin typeface="+mn-lt"/>
                </a:rPr>
                <a:t>) – odchyłka</a:t>
              </a:r>
              <a:br>
                <a:rPr lang="pl-PL" sz="1600" dirty="0" smtClean="0">
                  <a:latin typeface="+mn-lt"/>
                </a:rPr>
              </a:br>
              <a:r>
                <a:rPr lang="pl-PL" sz="1600" dirty="0" smtClean="0">
                  <a:latin typeface="+mn-lt"/>
                </a:rPr>
                <a:t>kąta fazowego</a:t>
              </a:r>
              <a:endParaRPr lang="pl-PL" sz="1600" dirty="0">
                <a:latin typeface="+mn-lt"/>
              </a:endParaRPr>
            </a:p>
          </p:txBody>
        </p:sp>
        <p:graphicFrame>
          <p:nvGraphicFramePr>
            <p:cNvPr id="50" name="Object 8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8956825"/>
                </p:ext>
              </p:extLst>
            </p:nvPr>
          </p:nvGraphicFramePr>
          <p:xfrm>
            <a:off x="5456083" y="3931680"/>
            <a:ext cx="1666875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34" name="Równanie" r:id="rId34" imgW="939600" imgH="279360" progId="Equation.3">
                    <p:embed/>
                  </p:oleObj>
                </mc:Choice>
                <mc:Fallback>
                  <p:oleObj name="Równanie" r:id="rId34" imgW="93960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6083" y="3931680"/>
                          <a:ext cx="1666875" cy="501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pole tekstowe 24"/>
            <p:cNvSpPr txBox="1"/>
            <p:nvPr/>
          </p:nvSpPr>
          <p:spPr>
            <a:xfrm>
              <a:off x="4661276" y="5503905"/>
              <a:ext cx="45159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2000" b="1" dirty="0" smtClean="0">
                  <a:latin typeface="+mn-lt"/>
                </a:rPr>
                <a:t>Budowa detektora FM</a:t>
              </a:r>
              <a:br>
                <a:rPr lang="pl-PL" sz="2000" b="1" dirty="0" smtClean="0">
                  <a:latin typeface="+mn-lt"/>
                </a:rPr>
              </a:br>
              <a:r>
                <a:rPr lang="pl-PL" sz="2000" b="1" dirty="0" smtClean="0">
                  <a:latin typeface="+mn-lt"/>
                </a:rPr>
                <a:t>(pochodna odchyłki kąta fazowego)</a:t>
              </a:r>
              <a:endParaRPr lang="pl-PL" sz="2000" b="1" dirty="0">
                <a:latin typeface="+mn-lt"/>
              </a:endParaRPr>
            </a:p>
          </p:txBody>
        </p:sp>
      </p:grpSp>
      <p:sp>
        <p:nvSpPr>
          <p:cNvPr id="49" name="pole tekstowe 48"/>
          <p:cNvSpPr txBox="1"/>
          <p:nvPr/>
        </p:nvSpPr>
        <p:spPr>
          <a:xfrm>
            <a:off x="2902603" y="1516154"/>
            <a:ext cx="5886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sz="1800" dirty="0" smtClean="0">
                <a:sym typeface="Symbol"/>
              </a:rPr>
              <a:t>½</a:t>
            </a:r>
            <a:r>
              <a:rPr lang="pl-PL" sz="1800" i="1" dirty="0" smtClean="0">
                <a:sym typeface="Symbol"/>
              </a:rPr>
              <a:t>N</a:t>
            </a:r>
            <a:r>
              <a:rPr lang="pl-PL" sz="1800" baseline="-25000" dirty="0" smtClean="0">
                <a:sym typeface="Symbol"/>
              </a:rPr>
              <a:t>0</a:t>
            </a:r>
            <a:endParaRPr lang="pl-PL" sz="1800" i="1" dirty="0"/>
          </a:p>
        </p:txBody>
      </p:sp>
      <p:sp>
        <p:nvSpPr>
          <p:cNvPr id="54" name="pole tekstowe 53"/>
          <p:cNvSpPr txBox="1"/>
          <p:nvPr/>
        </p:nvSpPr>
        <p:spPr>
          <a:xfrm>
            <a:off x="880977" y="1530608"/>
            <a:ext cx="146790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sz="1800" dirty="0" smtClean="0">
                <a:sym typeface="Symbol"/>
              </a:rPr>
              <a:t>½</a:t>
            </a:r>
            <a:r>
              <a:rPr lang="pl-PL" sz="1800" i="1" dirty="0" smtClean="0">
                <a:sym typeface="Symbol"/>
              </a:rPr>
              <a:t>N</a:t>
            </a:r>
            <a:r>
              <a:rPr lang="pl-PL" sz="1800" baseline="-25000" dirty="0" smtClean="0">
                <a:sym typeface="Symbol"/>
              </a:rPr>
              <a:t>0</a:t>
            </a:r>
            <a:r>
              <a:rPr lang="pl-PL" sz="1800" dirty="0" smtClean="0">
                <a:sym typeface="Symbol"/>
              </a:rPr>
              <a:t> - AWGN</a:t>
            </a:r>
            <a:endParaRPr lang="pl-PL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971600" y="0"/>
            <a:ext cx="6920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pl-PL" sz="2800" b="1" dirty="0" smtClean="0">
                <a:solidFill>
                  <a:srgbClr val="008000"/>
                </a:solidFill>
                <a:latin typeface="Verdana" pitchFamily="34" charset="0"/>
              </a:rPr>
              <a:t>Detekcja FM – praca nadprogowa</a:t>
            </a:r>
            <a:endParaRPr kumimoji="1" lang="pl-PL" sz="28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989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>
                <a:solidFill>
                  <a:schemeClr val="bg2"/>
                </a:solidFill>
              </a:rPr>
              <a:t>Zdzisław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-23812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61" name="pole tekstowe 60"/>
          <p:cNvSpPr txBox="1"/>
          <p:nvPr/>
        </p:nvSpPr>
        <p:spPr>
          <a:xfrm>
            <a:off x="2981830" y="567144"/>
            <a:ext cx="1960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800" dirty="0" smtClean="0">
                <a:solidFill>
                  <a:srgbClr val="FF0000"/>
                </a:solidFill>
              </a:rPr>
              <a:t>szumowa odchyłka</a:t>
            </a:r>
            <a:br>
              <a:rPr lang="pl-PL" sz="1800" dirty="0" smtClean="0">
                <a:solidFill>
                  <a:srgbClr val="FF0000"/>
                </a:solidFill>
              </a:rPr>
            </a:br>
            <a:r>
              <a:rPr lang="pl-PL" sz="1800" dirty="0" smtClean="0">
                <a:solidFill>
                  <a:srgbClr val="FF0000"/>
                </a:solidFill>
              </a:rPr>
              <a:t>kąta fazowego</a:t>
            </a:r>
            <a:endParaRPr lang="pl-PL" sz="1800" dirty="0">
              <a:solidFill>
                <a:srgbClr val="FF0000"/>
              </a:solidFill>
            </a:endParaRPr>
          </a:p>
        </p:txBody>
      </p:sp>
      <p:grpSp>
        <p:nvGrpSpPr>
          <p:cNvPr id="21" name="Grupa 20"/>
          <p:cNvGrpSpPr/>
          <p:nvPr/>
        </p:nvGrpSpPr>
        <p:grpSpPr>
          <a:xfrm>
            <a:off x="882259" y="3180610"/>
            <a:ext cx="8199829" cy="3596524"/>
            <a:chOff x="882259" y="3180610"/>
            <a:chExt cx="8199829" cy="3596524"/>
          </a:xfrm>
        </p:grpSpPr>
        <p:grpSp>
          <p:nvGrpSpPr>
            <p:cNvPr id="43" name="Grupa 42"/>
            <p:cNvGrpSpPr/>
            <p:nvPr/>
          </p:nvGrpSpPr>
          <p:grpSpPr>
            <a:xfrm>
              <a:off x="1895514" y="5534245"/>
              <a:ext cx="7186574" cy="1242889"/>
              <a:chOff x="1945445" y="5515256"/>
              <a:chExt cx="7186574" cy="1242889"/>
            </a:xfrm>
          </p:grpSpPr>
          <p:grpSp>
            <p:nvGrpSpPr>
              <p:cNvPr id="44" name="Grupa 43"/>
              <p:cNvGrpSpPr/>
              <p:nvPr/>
            </p:nvGrpSpPr>
            <p:grpSpPr>
              <a:xfrm>
                <a:off x="1945445" y="5515256"/>
                <a:ext cx="6259313" cy="1242889"/>
                <a:chOff x="1945445" y="5515256"/>
                <a:chExt cx="6259313" cy="1242889"/>
              </a:xfrm>
            </p:grpSpPr>
            <p:sp>
              <p:nvSpPr>
                <p:cNvPr id="46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2558513" y="5515256"/>
                  <a:ext cx="1375883" cy="630942"/>
                </a:xfrm>
                <a:prstGeom prst="rect">
                  <a:avLst/>
                </a:prstGeom>
                <a:noFill/>
                <a:ln w="317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pl-PL" sz="1400" b="1" dirty="0" smtClean="0">
                      <a:latin typeface="Verdana" pitchFamily="34" charset="0"/>
                    </a:rPr>
                    <a:t>DETEKTOR </a:t>
                  </a:r>
                </a:p>
                <a:p>
                  <a:pPr algn="ctr">
                    <a:spcBef>
                      <a:spcPct val="50000"/>
                    </a:spcBef>
                  </a:pPr>
                  <a:r>
                    <a:rPr lang="pl-PL" sz="1400" b="1" dirty="0" smtClean="0">
                      <a:latin typeface="Verdana" pitchFamily="34" charset="0"/>
                    </a:rPr>
                    <a:t>FM</a:t>
                  </a:r>
                  <a:endParaRPr lang="pl-PL" sz="1400" b="1" dirty="0">
                    <a:latin typeface="Verdana" pitchFamily="34" charset="0"/>
                  </a:endParaRPr>
                </a:p>
              </p:txBody>
            </p:sp>
            <p:sp>
              <p:nvSpPr>
                <p:cNvPr id="47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5724849" y="5622978"/>
                  <a:ext cx="1905000" cy="523220"/>
                </a:xfrm>
                <a:prstGeom prst="rect">
                  <a:avLst/>
                </a:prstGeom>
                <a:noFill/>
                <a:ln w="317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pl-PL" sz="1400" b="1" dirty="0" smtClean="0">
                      <a:latin typeface="Verdana" pitchFamily="34" charset="0"/>
                    </a:rPr>
                    <a:t>FILTR DOLNO-PRZEPUSTOWY</a:t>
                  </a:r>
                  <a:endParaRPr lang="pl-PL" sz="1400" b="1" dirty="0">
                    <a:latin typeface="Verdana" pitchFamily="34" charset="0"/>
                  </a:endParaRPr>
                </a:p>
              </p:txBody>
            </p:sp>
            <p:sp>
              <p:nvSpPr>
                <p:cNvPr id="48" name="Line 87"/>
                <p:cNvSpPr>
                  <a:spLocks noChangeShapeType="1"/>
                </p:cNvSpPr>
                <p:nvPr/>
              </p:nvSpPr>
              <p:spPr bwMode="auto">
                <a:xfrm>
                  <a:off x="1945445" y="5836814"/>
                  <a:ext cx="594611" cy="54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9" name="Line 87"/>
                <p:cNvSpPr>
                  <a:spLocks noChangeShapeType="1"/>
                </p:cNvSpPr>
                <p:nvPr/>
              </p:nvSpPr>
              <p:spPr bwMode="auto">
                <a:xfrm>
                  <a:off x="3941858" y="5867461"/>
                  <a:ext cx="1795302" cy="158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0" name="Line 87"/>
                <p:cNvSpPr>
                  <a:spLocks noChangeShapeType="1"/>
                </p:cNvSpPr>
                <p:nvPr/>
              </p:nvSpPr>
              <p:spPr bwMode="auto">
                <a:xfrm>
                  <a:off x="7610147" y="5867461"/>
                  <a:ext cx="594611" cy="54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graphicFrame>
              <p:nvGraphicFramePr>
                <p:cNvPr id="51" name="Object 3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85353087"/>
                    </p:ext>
                  </p:extLst>
                </p:nvPr>
              </p:nvGraphicFramePr>
              <p:xfrm>
                <a:off x="4134730" y="5971848"/>
                <a:ext cx="1291471" cy="78629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9221" name="Równanie" r:id="rId3" imgW="736560" imgH="444240" progId="Equation.3">
                        <p:embed/>
                      </p:oleObj>
                    </mc:Choice>
                    <mc:Fallback>
                      <p:oleObj name="Równanie" r:id="rId3" imgW="736560" imgH="4442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134730" y="5971848"/>
                              <a:ext cx="1291471" cy="786297"/>
                            </a:xfrm>
                            <a:prstGeom prst="rect">
                              <a:avLst/>
                            </a:prstGeom>
                            <a:solidFill>
                              <a:srgbClr val="FFCC99"/>
                            </a:solidFill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45" name="Object 7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01578472"/>
                  </p:ext>
                </p:extLst>
              </p:nvPr>
            </p:nvGraphicFramePr>
            <p:xfrm>
              <a:off x="7360296" y="6131018"/>
              <a:ext cx="1771723" cy="3649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222" name="Równanie" r:id="rId5" imgW="1091880" imgH="215640" progId="Equation.3">
                      <p:embed/>
                    </p:oleObj>
                  </mc:Choice>
                  <mc:Fallback>
                    <p:oleObj name="Równanie" r:id="rId5" imgW="109188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60296" y="6131018"/>
                            <a:ext cx="1771723" cy="364996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8" name="Grupa 37"/>
            <p:cNvGrpSpPr/>
            <p:nvPr/>
          </p:nvGrpSpPr>
          <p:grpSpPr>
            <a:xfrm>
              <a:off x="3936942" y="3487189"/>
              <a:ext cx="4697471" cy="1978574"/>
              <a:chOff x="3999477" y="3376425"/>
              <a:chExt cx="4697471" cy="1978574"/>
            </a:xfrm>
          </p:grpSpPr>
          <p:graphicFrame>
            <p:nvGraphicFramePr>
              <p:cNvPr id="40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53662259"/>
                  </p:ext>
                </p:extLst>
              </p:nvPr>
            </p:nvGraphicFramePr>
            <p:xfrm>
              <a:off x="3999477" y="3376425"/>
              <a:ext cx="2011362" cy="4460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223" name="Równanie" r:id="rId7" imgW="1079280" imgH="241200" progId="Equation.3">
                      <p:embed/>
                    </p:oleObj>
                  </mc:Choice>
                  <mc:Fallback>
                    <p:oleObj name="Równanie" r:id="rId7" imgW="10792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99477" y="3376425"/>
                            <a:ext cx="2011362" cy="446088"/>
                          </a:xfrm>
                          <a:prstGeom prst="rect">
                            <a:avLst/>
                          </a:prstGeom>
                          <a:solidFill>
                            <a:srgbClr val="FFCC99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38942788"/>
                  </p:ext>
                </p:extLst>
              </p:nvPr>
            </p:nvGraphicFramePr>
            <p:xfrm>
              <a:off x="7125323" y="4399324"/>
              <a:ext cx="1571625" cy="9556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224" name="Równanie" r:id="rId9" imgW="736560" imgH="444240" progId="Equation.3">
                      <p:embed/>
                    </p:oleObj>
                  </mc:Choice>
                  <mc:Fallback>
                    <p:oleObj name="Równanie" r:id="rId9" imgW="736560" imgH="4442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25323" y="4399324"/>
                            <a:ext cx="1571625" cy="955675"/>
                          </a:xfrm>
                          <a:prstGeom prst="rect">
                            <a:avLst/>
                          </a:prstGeom>
                          <a:solidFill>
                            <a:srgbClr val="FFCC99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" name="Object 4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35749882"/>
                  </p:ext>
                </p:extLst>
              </p:nvPr>
            </p:nvGraphicFramePr>
            <p:xfrm>
              <a:off x="4895785" y="4222575"/>
              <a:ext cx="1682750" cy="4460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225" name="Równanie" r:id="rId11" imgW="799920" imgH="215640" progId="Equation.3">
                      <p:embed/>
                    </p:oleObj>
                  </mc:Choice>
                  <mc:Fallback>
                    <p:oleObj name="Równanie" r:id="rId11" imgW="79992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95785" y="4222575"/>
                            <a:ext cx="1682750" cy="446087"/>
                          </a:xfrm>
                          <a:prstGeom prst="rect">
                            <a:avLst/>
                          </a:prstGeom>
                          <a:solidFill>
                            <a:srgbClr val="FFCC99"/>
                          </a:solidFill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9" name="pole tekstowe 38"/>
            <p:cNvSpPr txBox="1"/>
            <p:nvPr/>
          </p:nvSpPr>
          <p:spPr>
            <a:xfrm>
              <a:off x="882259" y="3533801"/>
              <a:ext cx="5739072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pl-PL" sz="2000" dirty="0" smtClean="0"/>
                <a:t>Dla zakresu nadprogowego</a:t>
              </a:r>
            </a:p>
            <a:p>
              <a:pPr>
                <a:spcBef>
                  <a:spcPts val="600"/>
                </a:spcBef>
              </a:pPr>
              <a:r>
                <a:rPr lang="pl-PL" sz="2000" dirty="0"/>
                <a:t>m</a:t>
              </a:r>
              <a:r>
                <a:rPr lang="pl-PL" sz="2000" dirty="0" smtClean="0"/>
                <a:t>ożna pokazać, że detektor FM</a:t>
              </a:r>
            </a:p>
            <a:p>
              <a:pPr>
                <a:spcBef>
                  <a:spcPts val="600"/>
                </a:spcBef>
              </a:pPr>
              <a:r>
                <a:rPr lang="pl-PL" sz="2000" dirty="0"/>
                <a:t>z</a:t>
              </a:r>
              <a:r>
                <a:rPr lang="pl-PL" sz="2000" dirty="0" smtClean="0"/>
                <a:t>asilany zaszumionym sygnałem FM</a:t>
              </a:r>
            </a:p>
            <a:p>
              <a:pPr>
                <a:spcBef>
                  <a:spcPts val="600"/>
                </a:spcBef>
              </a:pPr>
              <a:r>
                <a:rPr lang="pl-PL" sz="2000" dirty="0"/>
                <a:t>o</a:t>
              </a:r>
              <a:r>
                <a:rPr lang="pl-PL" sz="2000" dirty="0" smtClean="0"/>
                <a:t>dtwarza na wyjściu zaszumiony sygnał modulujący </a:t>
              </a:r>
            </a:p>
          </p:txBody>
        </p:sp>
        <p:pic>
          <p:nvPicPr>
            <p:cNvPr id="62" name="Picture 22" descr="http://bridportcab.org/wp-content/uploads/2013/09/Work-in-Progress.jp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190300" y="3180610"/>
              <a:ext cx="1080120" cy="1080120"/>
            </a:xfrm>
            <a:prstGeom prst="rect">
              <a:avLst/>
            </a:prstGeom>
            <a:noFill/>
          </p:spPr>
        </p:pic>
      </p:grpSp>
      <p:grpSp>
        <p:nvGrpSpPr>
          <p:cNvPr id="2" name="Grupa 1"/>
          <p:cNvGrpSpPr/>
          <p:nvPr/>
        </p:nvGrpSpPr>
        <p:grpSpPr>
          <a:xfrm>
            <a:off x="184310" y="794620"/>
            <a:ext cx="6116305" cy="2474642"/>
            <a:chOff x="2057998" y="623742"/>
            <a:chExt cx="4932123" cy="1995524"/>
          </a:xfrm>
        </p:grpSpPr>
        <p:sp>
          <p:nvSpPr>
            <p:cNvPr id="15" name="Łuk 14"/>
            <p:cNvSpPr/>
            <p:nvPr/>
          </p:nvSpPr>
          <p:spPr bwMode="auto">
            <a:xfrm>
              <a:off x="2890820" y="986964"/>
              <a:ext cx="1634418" cy="1404956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6" name="Obiek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1194225"/>
                </p:ext>
              </p:extLst>
            </p:nvPr>
          </p:nvGraphicFramePr>
          <p:xfrm>
            <a:off x="3826567" y="995648"/>
            <a:ext cx="455290" cy="546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226" name="Równanie" r:id="rId14" imgW="190440" imgH="228600" progId="Equation.3">
                    <p:embed/>
                  </p:oleObj>
                </mc:Choice>
                <mc:Fallback>
                  <p:oleObj name="Równanie" r:id="rId14" imgW="19044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3826567" y="995648"/>
                          <a:ext cx="455290" cy="54634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Line 12"/>
            <p:cNvSpPr>
              <a:spLocks noChangeShapeType="1"/>
            </p:cNvSpPr>
            <p:nvPr/>
          </p:nvSpPr>
          <p:spPr bwMode="auto">
            <a:xfrm flipV="1">
              <a:off x="3000324" y="2442540"/>
              <a:ext cx="3515676" cy="13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 flipV="1">
              <a:off x="3000324" y="1780980"/>
              <a:ext cx="2510924" cy="674686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 flipV="1">
              <a:off x="3000323" y="623742"/>
              <a:ext cx="14858" cy="1831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22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8691920"/>
                </p:ext>
              </p:extLst>
            </p:nvPr>
          </p:nvGraphicFramePr>
          <p:xfrm>
            <a:off x="6536740" y="2230503"/>
            <a:ext cx="453381" cy="388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227" name="Równanie" r:id="rId16" imgW="266400" imgH="228600" progId="Equation.3">
                    <p:embed/>
                  </p:oleObj>
                </mc:Choice>
                <mc:Fallback>
                  <p:oleObj name="Równanie" r:id="rId16" imgW="266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36740" y="2230503"/>
                          <a:ext cx="453381" cy="38876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4748024"/>
                </p:ext>
              </p:extLst>
            </p:nvPr>
          </p:nvGraphicFramePr>
          <p:xfrm>
            <a:off x="3030915" y="685751"/>
            <a:ext cx="502163" cy="366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228" name="Równanie" r:id="rId18" imgW="279360" imgH="203040" progId="Equation.3">
                    <p:embed/>
                  </p:oleObj>
                </mc:Choice>
                <mc:Fallback>
                  <p:oleObj name="Równanie" r:id="rId18" imgW="2793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0915" y="685751"/>
                          <a:ext cx="502163" cy="36655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pole tekstowe 24"/>
            <p:cNvSpPr txBox="1"/>
            <p:nvPr/>
          </p:nvSpPr>
          <p:spPr>
            <a:xfrm>
              <a:off x="5088279" y="1537253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i="1" dirty="0" smtClean="0">
                  <a:solidFill>
                    <a:srgbClr val="006600"/>
                  </a:solidFill>
                </a:rPr>
                <a:t>A</a:t>
              </a:r>
              <a:r>
                <a:rPr lang="pl-PL" sz="2000" baseline="-25000" dirty="0" smtClean="0">
                  <a:solidFill>
                    <a:srgbClr val="006600"/>
                  </a:solidFill>
                </a:rPr>
                <a:t>0</a:t>
              </a:r>
              <a:endParaRPr lang="pl-PL" sz="2000" baseline="-25000" dirty="0">
                <a:solidFill>
                  <a:srgbClr val="006600"/>
                </a:solidFill>
              </a:endParaRPr>
            </a:p>
          </p:txBody>
        </p:sp>
        <p:sp>
          <p:nvSpPr>
            <p:cNvPr id="55" name="Line 15"/>
            <p:cNvSpPr>
              <a:spLocks noChangeShapeType="1"/>
            </p:cNvSpPr>
            <p:nvPr/>
          </p:nvSpPr>
          <p:spPr bwMode="auto">
            <a:xfrm flipV="1">
              <a:off x="5511249" y="1780978"/>
              <a:ext cx="304954" cy="331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56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5378419"/>
                </p:ext>
              </p:extLst>
            </p:nvPr>
          </p:nvGraphicFramePr>
          <p:xfrm>
            <a:off x="5898461" y="1322739"/>
            <a:ext cx="617538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229" name="Równanie" r:id="rId20" imgW="355320" imgH="241200" progId="Equation.3">
                    <p:embed/>
                  </p:oleObj>
                </mc:Choice>
                <mc:Fallback>
                  <p:oleObj name="Równanie" r:id="rId20" imgW="3553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98461" y="1322739"/>
                          <a:ext cx="617538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" name="Line 10"/>
            <p:cNvSpPr>
              <a:spLocks noChangeShapeType="1"/>
            </p:cNvSpPr>
            <p:nvPr/>
          </p:nvSpPr>
          <p:spPr bwMode="auto">
            <a:xfrm flipV="1">
              <a:off x="3016875" y="1310162"/>
              <a:ext cx="2798679" cy="11408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8" name="Line 14"/>
            <p:cNvSpPr>
              <a:spLocks noChangeShapeType="1"/>
            </p:cNvSpPr>
            <p:nvPr/>
          </p:nvSpPr>
          <p:spPr bwMode="auto">
            <a:xfrm rot="10800000">
              <a:off x="5816202" y="1287695"/>
              <a:ext cx="0" cy="49328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59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4218651"/>
                </p:ext>
              </p:extLst>
            </p:nvPr>
          </p:nvGraphicFramePr>
          <p:xfrm>
            <a:off x="5414581" y="1788919"/>
            <a:ext cx="574675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230" name="Równanie" r:id="rId22" imgW="330120" imgH="215640" progId="Equation.3">
                    <p:embed/>
                  </p:oleObj>
                </mc:Choice>
                <mc:Fallback>
                  <p:oleObj name="Równanie" r:id="rId22" imgW="3301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4581" y="1788919"/>
                          <a:ext cx="574675" cy="374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Line 18"/>
            <p:cNvSpPr>
              <a:spLocks noChangeShapeType="1"/>
            </p:cNvSpPr>
            <p:nvPr/>
          </p:nvSpPr>
          <p:spPr bwMode="auto">
            <a:xfrm>
              <a:off x="5009955" y="1910599"/>
              <a:ext cx="306008" cy="562884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 type="triangle"/>
              <a:tailEnd type="triangle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4" name="Line 18"/>
            <p:cNvSpPr>
              <a:spLocks noChangeShapeType="1"/>
            </p:cNvSpPr>
            <p:nvPr/>
          </p:nvSpPr>
          <p:spPr bwMode="auto">
            <a:xfrm>
              <a:off x="4861884" y="1674436"/>
              <a:ext cx="161787" cy="2671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/>
              <a:tailEnd type="triangle"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6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7209617"/>
                </p:ext>
              </p:extLst>
            </p:nvPr>
          </p:nvGraphicFramePr>
          <p:xfrm>
            <a:off x="2057998" y="1067644"/>
            <a:ext cx="1570351" cy="348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231" name="Równanie" r:id="rId24" imgW="1079280" imgH="241200" progId="Equation.3">
                    <p:embed/>
                  </p:oleObj>
                </mc:Choice>
                <mc:Fallback>
                  <p:oleObj name="Równanie" r:id="rId24" imgW="10792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7998" y="1067644"/>
                          <a:ext cx="1570351" cy="348279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Prostokąt 12"/>
          <p:cNvSpPr/>
          <p:nvPr/>
        </p:nvSpPr>
        <p:spPr>
          <a:xfrm>
            <a:off x="2936728" y="2588609"/>
            <a:ext cx="1148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 err="1">
                <a:solidFill>
                  <a:srgbClr val="006600"/>
                </a:solidFill>
              </a:rPr>
              <a:t>k</a:t>
            </a:r>
            <a:r>
              <a:rPr lang="pl-PL" dirty="0" err="1">
                <a:solidFill>
                  <a:srgbClr val="006600"/>
                </a:solidFill>
              </a:rPr>
              <a:t>∫</a:t>
            </a:r>
            <a:r>
              <a:rPr lang="pl-PL" i="1" dirty="0" err="1">
                <a:solidFill>
                  <a:srgbClr val="006600"/>
                </a:solidFill>
              </a:rPr>
              <a:t>x</a:t>
            </a:r>
            <a:r>
              <a:rPr lang="pl-PL" dirty="0">
                <a:solidFill>
                  <a:srgbClr val="006600"/>
                </a:solidFill>
              </a:rPr>
              <a:t>(</a:t>
            </a:r>
            <a:r>
              <a:rPr lang="pl-PL" i="1" dirty="0">
                <a:solidFill>
                  <a:srgbClr val="006600"/>
                </a:solidFill>
              </a:rPr>
              <a:t>t</a:t>
            </a:r>
            <a:r>
              <a:rPr lang="pl-PL" dirty="0">
                <a:solidFill>
                  <a:srgbClr val="006600"/>
                </a:solidFill>
              </a:rPr>
              <a:t>)</a:t>
            </a:r>
            <a:r>
              <a:rPr lang="pl-PL" i="1" dirty="0" err="1">
                <a:solidFill>
                  <a:srgbClr val="006600"/>
                </a:solidFill>
              </a:rPr>
              <a:t>dt</a:t>
            </a:r>
            <a:r>
              <a:rPr lang="pl-PL" i="1" dirty="0">
                <a:solidFill>
                  <a:srgbClr val="006600"/>
                </a:solidFill>
              </a:rPr>
              <a:t> </a:t>
            </a:r>
            <a:endParaRPr lang="pl-PL" dirty="0"/>
          </a:p>
        </p:txBody>
      </p:sp>
      <p:sp>
        <p:nvSpPr>
          <p:cNvPr id="63" name="pole tekstowe 62"/>
          <p:cNvSpPr txBox="1"/>
          <p:nvPr/>
        </p:nvSpPr>
        <p:spPr>
          <a:xfrm>
            <a:off x="5468312" y="2171007"/>
            <a:ext cx="2281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800" dirty="0" smtClean="0">
                <a:solidFill>
                  <a:srgbClr val="006600"/>
                </a:solidFill>
              </a:rPr>
              <a:t>modulacyjna odchyłka</a:t>
            </a:r>
            <a:br>
              <a:rPr lang="pl-PL" sz="1800" dirty="0" smtClean="0">
                <a:solidFill>
                  <a:srgbClr val="006600"/>
                </a:solidFill>
              </a:rPr>
            </a:br>
            <a:r>
              <a:rPr lang="pl-PL" sz="1800" dirty="0" smtClean="0">
                <a:solidFill>
                  <a:srgbClr val="006600"/>
                </a:solidFill>
              </a:rPr>
              <a:t>kąta fazowego</a:t>
            </a:r>
            <a:endParaRPr lang="pl-PL" sz="1800" dirty="0">
              <a:solidFill>
                <a:srgbClr val="006600"/>
              </a:solidFill>
            </a:endParaRPr>
          </a:p>
        </p:txBody>
      </p:sp>
      <p:cxnSp>
        <p:nvCxnSpPr>
          <p:cNvPr id="17" name="Łącznik zakrzywiony 16"/>
          <p:cNvCxnSpPr>
            <a:stCxn id="61" idx="3"/>
          </p:cNvCxnSpPr>
          <p:nvPr/>
        </p:nvCxnSpPr>
        <p:spPr bwMode="auto">
          <a:xfrm flipH="1">
            <a:off x="3761712" y="890310"/>
            <a:ext cx="1180911" cy="1359698"/>
          </a:xfrm>
          <a:prstGeom prst="curvedConnector4">
            <a:avLst>
              <a:gd name="adj1" fmla="val -19358"/>
              <a:gd name="adj2" fmla="val 40679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Łącznik zakrzywiony 30"/>
          <p:cNvCxnSpPr>
            <a:stCxn id="63" idx="1"/>
          </p:cNvCxnSpPr>
          <p:nvPr/>
        </p:nvCxnSpPr>
        <p:spPr bwMode="auto">
          <a:xfrm rot="10800000" flipV="1">
            <a:off x="4084800" y="2494172"/>
            <a:ext cx="1383513" cy="323165"/>
          </a:xfrm>
          <a:prstGeom prst="curvedConnector3">
            <a:avLst>
              <a:gd name="adj1" fmla="val 26778"/>
            </a:avLst>
          </a:prstGeom>
          <a:solidFill>
            <a:schemeClr val="accent1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75" name="Grupa 74"/>
          <p:cNvGrpSpPr/>
          <p:nvPr/>
        </p:nvGrpSpPr>
        <p:grpSpPr>
          <a:xfrm>
            <a:off x="4942623" y="868019"/>
            <a:ext cx="4294568" cy="1368606"/>
            <a:chOff x="4942623" y="868019"/>
            <a:chExt cx="4294568" cy="1368606"/>
          </a:xfrm>
        </p:grpSpPr>
        <p:sp>
          <p:nvSpPr>
            <p:cNvPr id="33" name="pole tekstowe 32"/>
            <p:cNvSpPr txBox="1"/>
            <p:nvPr/>
          </p:nvSpPr>
          <p:spPr>
            <a:xfrm>
              <a:off x="7131470" y="910084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/>
                <a:t>+</a:t>
              </a:r>
              <a:endParaRPr lang="pl-PL" b="1" dirty="0"/>
            </a:p>
          </p:txBody>
        </p:sp>
        <p:cxnSp>
          <p:nvCxnSpPr>
            <p:cNvPr id="35" name="Łącznik zakrzywiony 34"/>
            <p:cNvCxnSpPr>
              <a:stCxn id="61" idx="3"/>
              <a:endCxn id="33" idx="1"/>
            </p:cNvCxnSpPr>
            <p:nvPr/>
          </p:nvCxnSpPr>
          <p:spPr bwMode="auto">
            <a:xfrm>
              <a:off x="4942623" y="890310"/>
              <a:ext cx="2188847" cy="250607"/>
            </a:xfrm>
            <a:prstGeom prst="curved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Łącznik zakrzywiony 36"/>
            <p:cNvCxnSpPr>
              <a:endCxn id="33" idx="2"/>
            </p:cNvCxnSpPr>
            <p:nvPr/>
          </p:nvCxnSpPr>
          <p:spPr bwMode="auto">
            <a:xfrm rot="5400000" flipH="1" flipV="1">
              <a:off x="6522648" y="1448908"/>
              <a:ext cx="864875" cy="710559"/>
            </a:xfrm>
            <a:prstGeom prst="curved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7" name="pole tekstowe 66"/>
            <p:cNvSpPr txBox="1"/>
            <p:nvPr/>
          </p:nvSpPr>
          <p:spPr>
            <a:xfrm>
              <a:off x="7303648" y="868019"/>
              <a:ext cx="19335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800" dirty="0" smtClean="0"/>
                <a:t>łączna odchyłka</a:t>
              </a:r>
              <a:br>
                <a:rPr lang="pl-PL" sz="1800" dirty="0" smtClean="0"/>
              </a:br>
              <a:r>
                <a:rPr lang="pl-PL" sz="1800" dirty="0" smtClean="0"/>
                <a:t>kąta fazowego </a:t>
              </a:r>
              <a:r>
                <a:rPr lang="el-GR" sz="1800" i="1" dirty="0" smtClean="0"/>
                <a:t>φ</a:t>
              </a:r>
              <a:r>
                <a:rPr lang="pl-PL" sz="1800" dirty="0" smtClean="0"/>
                <a:t>(</a:t>
              </a:r>
              <a:r>
                <a:rPr lang="pl-PL" sz="1800" i="1" dirty="0" smtClean="0"/>
                <a:t>t</a:t>
              </a:r>
              <a:r>
                <a:rPr lang="pl-PL" sz="1800" dirty="0" smtClean="0"/>
                <a:t>)</a:t>
              </a:r>
              <a:endParaRPr lang="pl-PL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771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284847"/>
              </p:ext>
            </p:extLst>
          </p:nvPr>
        </p:nvGraphicFramePr>
        <p:xfrm>
          <a:off x="5876925" y="1196975"/>
          <a:ext cx="328295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83" name="Równanie" r:id="rId3" imgW="1447560" imgH="533160" progId="Equation.3">
                  <p:embed/>
                </p:oleObj>
              </mc:Choice>
              <mc:Fallback>
                <p:oleObj name="Równanie" r:id="rId3" imgW="1447560" imgH="5331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1196975"/>
                        <a:ext cx="3282950" cy="120015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pSp>
        <p:nvGrpSpPr>
          <p:cNvPr id="44" name="Grupa 43"/>
          <p:cNvGrpSpPr/>
          <p:nvPr/>
        </p:nvGrpSpPr>
        <p:grpSpPr>
          <a:xfrm>
            <a:off x="899592" y="692696"/>
            <a:ext cx="4905375" cy="2085305"/>
            <a:chOff x="2828950" y="2276475"/>
            <a:chExt cx="4905375" cy="2085305"/>
          </a:xfrm>
        </p:grpSpPr>
        <p:sp>
          <p:nvSpPr>
            <p:cNvPr id="25" name="Line 12"/>
            <p:cNvSpPr>
              <a:spLocks noChangeShapeType="1"/>
            </p:cNvSpPr>
            <p:nvPr/>
          </p:nvSpPr>
          <p:spPr bwMode="auto">
            <a:xfrm>
              <a:off x="2828950" y="4180805"/>
              <a:ext cx="4905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20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8692948"/>
                </p:ext>
              </p:extLst>
            </p:nvPr>
          </p:nvGraphicFramePr>
          <p:xfrm>
            <a:off x="3553371" y="3285579"/>
            <a:ext cx="568325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84" name="Równanie" r:id="rId5" imgW="291960" imgH="203040" progId="Equation.3">
                    <p:embed/>
                  </p:oleObj>
                </mc:Choice>
                <mc:Fallback>
                  <p:oleObj name="Równanie" r:id="rId5" imgW="291960" imgH="20304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3371" y="3285579"/>
                          <a:ext cx="568325" cy="395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Line 9"/>
            <p:cNvSpPr>
              <a:spLocks noChangeShapeType="1"/>
            </p:cNvSpPr>
            <p:nvPr/>
          </p:nvSpPr>
          <p:spPr bwMode="auto">
            <a:xfrm flipV="1">
              <a:off x="2828951" y="2996951"/>
              <a:ext cx="3831282" cy="11838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 flipV="1">
              <a:off x="2843808" y="4180114"/>
              <a:ext cx="2577278" cy="498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4" name="Line 11"/>
            <p:cNvSpPr>
              <a:spLocks noChangeShapeType="1"/>
            </p:cNvSpPr>
            <p:nvPr/>
          </p:nvSpPr>
          <p:spPr bwMode="auto">
            <a:xfrm flipV="1">
              <a:off x="2828950" y="2348879"/>
              <a:ext cx="14858" cy="1831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" name="Line 14"/>
            <p:cNvSpPr>
              <a:spLocks noChangeShapeType="1"/>
            </p:cNvSpPr>
            <p:nvPr/>
          </p:nvSpPr>
          <p:spPr bwMode="auto">
            <a:xfrm rot="10800000">
              <a:off x="6660233" y="2980184"/>
              <a:ext cx="0" cy="12049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5417975" y="4175823"/>
              <a:ext cx="126047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4178325" y="3506118"/>
              <a:ext cx="90488" cy="1809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 flipV="1">
              <a:off x="4494238" y="4180805"/>
              <a:ext cx="88900" cy="1809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1" name="Line 18"/>
            <p:cNvSpPr>
              <a:spLocks noChangeShapeType="1"/>
            </p:cNvSpPr>
            <p:nvPr/>
          </p:nvSpPr>
          <p:spPr bwMode="auto">
            <a:xfrm>
              <a:off x="4268813" y="3687093"/>
              <a:ext cx="225425" cy="493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35" name="Object 39"/>
            <p:cNvGraphicFramePr>
              <a:graphicFrameLocks noChangeAspect="1"/>
            </p:cNvGraphicFramePr>
            <p:nvPr/>
          </p:nvGraphicFramePr>
          <p:xfrm>
            <a:off x="5997302" y="3284587"/>
            <a:ext cx="617538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85" name="Równanie" r:id="rId7" imgW="355320" imgH="241200" progId="Equation.3">
                    <p:embed/>
                  </p:oleObj>
                </mc:Choice>
                <mc:Fallback>
                  <p:oleObj name="Równanie" r:id="rId7" imgW="355320" imgH="24120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7302" y="3284587"/>
                          <a:ext cx="617538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42"/>
            <p:cNvGraphicFramePr>
              <a:graphicFrameLocks noChangeAspect="1"/>
            </p:cNvGraphicFramePr>
            <p:nvPr/>
          </p:nvGraphicFramePr>
          <p:xfrm>
            <a:off x="7005414" y="3572619"/>
            <a:ext cx="679450" cy="582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86" name="Równanie" r:id="rId9" imgW="266400" imgH="228600" progId="Equation.3">
                    <p:embed/>
                  </p:oleObj>
                </mc:Choice>
                <mc:Fallback>
                  <p:oleObj name="Równanie" r:id="rId9" imgW="266400" imgH="228600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05414" y="3572619"/>
                          <a:ext cx="679450" cy="582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43"/>
            <p:cNvGraphicFramePr>
              <a:graphicFrameLocks noChangeAspect="1"/>
            </p:cNvGraphicFramePr>
            <p:nvPr/>
          </p:nvGraphicFramePr>
          <p:xfrm>
            <a:off x="3003550" y="2276475"/>
            <a:ext cx="752475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87" name="Równanie" r:id="rId11" imgW="279360" imgH="203040" progId="Equation.3">
                    <p:embed/>
                  </p:oleObj>
                </mc:Choice>
                <mc:Fallback>
                  <p:oleObj name="Równanie" r:id="rId11" imgW="279360" imgH="203040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3550" y="2276475"/>
                          <a:ext cx="752475" cy="549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44"/>
            <p:cNvGraphicFramePr>
              <a:graphicFrameLocks noChangeAspect="1"/>
            </p:cNvGraphicFramePr>
            <p:nvPr/>
          </p:nvGraphicFramePr>
          <p:xfrm>
            <a:off x="5637262" y="3716635"/>
            <a:ext cx="574675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88" name="Równanie" r:id="rId13" imgW="330120" imgH="215640" progId="Equation.3">
                    <p:embed/>
                  </p:oleObj>
                </mc:Choice>
                <mc:Fallback>
                  <p:oleObj name="Równanie" r:id="rId13" imgW="330120" imgH="215640" progId="Equation.3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7262" y="3716635"/>
                          <a:ext cx="574675" cy="374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4635063"/>
                </p:ext>
              </p:extLst>
            </p:nvPr>
          </p:nvGraphicFramePr>
          <p:xfrm>
            <a:off x="4427984" y="2636912"/>
            <a:ext cx="1682750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89" name="Równanie" r:id="rId15" imgW="799920" imgH="215640" progId="Equation.3">
                    <p:embed/>
                  </p:oleObj>
                </mc:Choice>
                <mc:Fallback>
                  <p:oleObj name="Równanie" r:id="rId15" imgW="799920" imgH="21564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7984" y="2636912"/>
                          <a:ext cx="1682750" cy="446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Prostokąt 40"/>
          <p:cNvSpPr/>
          <p:nvPr/>
        </p:nvSpPr>
        <p:spPr>
          <a:xfrm>
            <a:off x="971600" y="0"/>
            <a:ext cx="6920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pl-PL" sz="2800" b="1" dirty="0" smtClean="0">
                <a:solidFill>
                  <a:srgbClr val="008000"/>
                </a:solidFill>
                <a:latin typeface="Verdana" pitchFamily="34" charset="0"/>
              </a:rPr>
              <a:t>Detekcja FM – praca nadprogowa</a:t>
            </a:r>
            <a:endParaRPr kumimoji="1" lang="pl-PL" sz="28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graphicFrame>
        <p:nvGraphicFramePr>
          <p:cNvPr id="5940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735390"/>
              </p:ext>
            </p:extLst>
          </p:nvPr>
        </p:nvGraphicFramePr>
        <p:xfrm>
          <a:off x="1944688" y="4581525"/>
          <a:ext cx="5695950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90" name="Równanie" r:id="rId17" imgW="2666880" imgH="914400" progId="Equation.3">
                  <p:embed/>
                </p:oleObj>
              </mc:Choice>
              <mc:Fallback>
                <p:oleObj name="Równanie" r:id="rId17" imgW="2666880" imgH="9144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4581525"/>
                        <a:ext cx="5695950" cy="1965325"/>
                      </a:xfrm>
                      <a:prstGeom prst="rect">
                        <a:avLst/>
                      </a:prstGeom>
                      <a:solidFill>
                        <a:srgbClr val="FFCC66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pole tekstowe 42"/>
          <p:cNvSpPr txBox="1"/>
          <p:nvPr/>
        </p:nvSpPr>
        <p:spPr>
          <a:xfrm>
            <a:off x="6395269" y="836712"/>
            <a:ext cx="2046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800" b="1" dirty="0" smtClean="0"/>
              <a:t>Praca nadprogowa</a:t>
            </a:r>
            <a:endParaRPr lang="pl-PL" sz="1800" b="1" dirty="0"/>
          </a:p>
        </p:txBody>
      </p:sp>
      <p:graphicFrame>
        <p:nvGraphicFramePr>
          <p:cNvPr id="45" name="Obiekt 44"/>
          <p:cNvGraphicFramePr>
            <a:graphicFrameLocks noChangeAspect="1"/>
          </p:cNvGraphicFramePr>
          <p:nvPr/>
        </p:nvGraphicFramePr>
        <p:xfrm>
          <a:off x="2775992" y="2067542"/>
          <a:ext cx="455290" cy="546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91" name="Równanie" r:id="rId19" imgW="190440" imgH="228600" progId="Equation.3">
                  <p:embed/>
                </p:oleObj>
              </mc:Choice>
              <mc:Fallback>
                <p:oleObj name="Równanie" r:id="rId19" imgW="19044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5992" y="2067542"/>
                        <a:ext cx="455290" cy="5463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iek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451882"/>
              </p:ext>
            </p:extLst>
          </p:nvPr>
        </p:nvGraphicFramePr>
        <p:xfrm>
          <a:off x="1115616" y="3356992"/>
          <a:ext cx="744855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92" name="Równanie" r:id="rId21" imgW="3263760" imgH="444240" progId="Equation.3">
                  <p:embed/>
                </p:oleObj>
              </mc:Choice>
              <mc:Fallback>
                <p:oleObj name="Równanie" r:id="rId21" imgW="3263760" imgH="4442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356992"/>
                        <a:ext cx="7448550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iekt 46"/>
          <p:cNvGraphicFramePr>
            <a:graphicFrameLocks noChangeAspect="1"/>
          </p:cNvGraphicFramePr>
          <p:nvPr/>
        </p:nvGraphicFramePr>
        <p:xfrm>
          <a:off x="2699792" y="2708920"/>
          <a:ext cx="1073625" cy="467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93" name="Równanie" r:id="rId23" imgW="495000" imgH="215640" progId="Equation.3">
                  <p:embed/>
                </p:oleObj>
              </mc:Choice>
              <mc:Fallback>
                <p:oleObj name="Równanie" r:id="rId23" imgW="495000" imgH="2156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708920"/>
                        <a:ext cx="1073625" cy="4679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  <p:pic>
        <p:nvPicPr>
          <p:cNvPr id="40" name="Picture 22" descr="http://bridportcab.org/wp-content/uploads/2013/09/Work-in-Progress.jpg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8244808" y="89708"/>
            <a:ext cx="849498" cy="849498"/>
          </a:xfrm>
          <a:prstGeom prst="rect">
            <a:avLst/>
          </a:prstGeom>
          <a:noFill/>
        </p:spPr>
      </p:pic>
      <p:sp>
        <p:nvSpPr>
          <p:cNvPr id="48" name="pole tekstowe 47"/>
          <p:cNvSpPr txBox="1"/>
          <p:nvPr/>
        </p:nvSpPr>
        <p:spPr>
          <a:xfrm>
            <a:off x="422576" y="5668060"/>
            <a:ext cx="2146742" cy="646331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pPr algn="ctr"/>
            <a:r>
              <a:rPr lang="pl-PL" sz="1800" b="1" dirty="0" smtClean="0">
                <a:latin typeface="+mn-lt"/>
              </a:rPr>
              <a:t>Sygnał wyjściowy</a:t>
            </a:r>
            <a:br>
              <a:rPr lang="pl-PL" sz="1800" b="1" dirty="0" smtClean="0">
                <a:latin typeface="+mn-lt"/>
              </a:rPr>
            </a:br>
            <a:r>
              <a:rPr lang="pl-PL" sz="1800" b="1" dirty="0" smtClean="0">
                <a:latin typeface="+mn-lt"/>
              </a:rPr>
              <a:t>detektora FM</a:t>
            </a:r>
            <a:endParaRPr lang="pl-PL" sz="1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827584" y="13776"/>
            <a:ext cx="848661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pl-PL" sz="2800" b="1" dirty="0" smtClean="0">
                <a:solidFill>
                  <a:srgbClr val="008000"/>
                </a:solidFill>
                <a:latin typeface="Verdana" pitchFamily="34" charset="0"/>
              </a:rPr>
              <a:t>Zysk modulacyjny FM – modulacja</a:t>
            </a:r>
            <a:br>
              <a:rPr kumimoji="1" lang="pl-PL" sz="2800" b="1" dirty="0" smtClean="0">
                <a:solidFill>
                  <a:srgbClr val="008000"/>
                </a:solidFill>
                <a:latin typeface="Verdana" pitchFamily="34" charset="0"/>
              </a:rPr>
            </a:br>
            <a:r>
              <a:rPr kumimoji="1" lang="pl-PL" sz="2800" b="1" dirty="0" smtClean="0">
                <a:solidFill>
                  <a:srgbClr val="008000"/>
                </a:solidFill>
                <a:latin typeface="Verdana" pitchFamily="34" charset="0"/>
              </a:rPr>
              <a:t>tonowa (wyjściowy odstęp sygnał-szum)</a:t>
            </a:r>
            <a:endParaRPr kumimoji="1" lang="pl-PL" sz="28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989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>
                <a:solidFill>
                  <a:schemeClr val="bg2"/>
                </a:solidFill>
              </a:rPr>
              <a:t>Zdzisław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graphicFrame>
        <p:nvGraphicFramePr>
          <p:cNvPr id="62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288668"/>
              </p:ext>
            </p:extLst>
          </p:nvPr>
        </p:nvGraphicFramePr>
        <p:xfrm>
          <a:off x="1095375" y="3517900"/>
          <a:ext cx="78501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7" name="Equation" r:id="rId3" imgW="3746160" imgH="482400" progId="Equation.3">
                  <p:embed/>
                </p:oleObj>
              </mc:Choice>
              <mc:Fallback>
                <p:oleObj name="Equation" r:id="rId3" imgW="3746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3517900"/>
                        <a:ext cx="7850188" cy="10064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394038"/>
              </p:ext>
            </p:extLst>
          </p:nvPr>
        </p:nvGraphicFramePr>
        <p:xfrm>
          <a:off x="1182688" y="4813300"/>
          <a:ext cx="745648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8" name="Equation" r:id="rId5" imgW="3377880" imgH="469800" progId="Equation.3">
                  <p:embed/>
                </p:oleObj>
              </mc:Choice>
              <mc:Fallback>
                <p:oleObj name="Equation" r:id="rId5" imgW="33778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4813300"/>
                        <a:ext cx="7456487" cy="1028700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4" name="Grupa 63"/>
          <p:cNvGrpSpPr/>
          <p:nvPr/>
        </p:nvGrpSpPr>
        <p:grpSpPr>
          <a:xfrm>
            <a:off x="6732240" y="1187971"/>
            <a:ext cx="1725612" cy="2100263"/>
            <a:chOff x="6732240" y="1187971"/>
            <a:chExt cx="1725612" cy="2100263"/>
          </a:xfrm>
        </p:grpSpPr>
        <p:graphicFrame>
          <p:nvGraphicFramePr>
            <p:cNvPr id="65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096211"/>
                </p:ext>
              </p:extLst>
            </p:nvPr>
          </p:nvGraphicFramePr>
          <p:xfrm>
            <a:off x="6732240" y="1187971"/>
            <a:ext cx="1414462" cy="1076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89" name="Równanie" r:id="rId7" imgW="571320" imgH="431640" progId="Equation.3">
                    <p:embed/>
                  </p:oleObj>
                </mc:Choice>
                <mc:Fallback>
                  <p:oleObj name="Równanie" r:id="rId7" imgW="57132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2240" y="1187971"/>
                          <a:ext cx="1414462" cy="1076325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8909532"/>
                </p:ext>
              </p:extLst>
            </p:nvPr>
          </p:nvGraphicFramePr>
          <p:xfrm>
            <a:off x="6732240" y="2492896"/>
            <a:ext cx="1725612" cy="795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90" name="Równanie" r:id="rId9" imgW="914400" imgH="393480" progId="Equation.3">
                    <p:embed/>
                  </p:oleObj>
                </mc:Choice>
                <mc:Fallback>
                  <p:oleObj name="Równanie" r:id="rId9" imgW="9144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2240" y="2492896"/>
                          <a:ext cx="1725612" cy="79533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056079"/>
              </p:ext>
            </p:extLst>
          </p:nvPr>
        </p:nvGraphicFramePr>
        <p:xfrm>
          <a:off x="1444625" y="1547813"/>
          <a:ext cx="3714750" cy="152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1" name="Równanie" r:id="rId11" imgW="1739880" imgH="711000" progId="Equation.3">
                  <p:embed/>
                </p:oleObj>
              </mc:Choice>
              <mc:Fallback>
                <p:oleObj name="Równanie" r:id="rId11" imgW="17398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1547813"/>
                        <a:ext cx="3714750" cy="1528762"/>
                      </a:xfrm>
                      <a:prstGeom prst="rect">
                        <a:avLst/>
                      </a:prstGeom>
                      <a:solidFill>
                        <a:srgbClr val="FFCC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787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827584" y="13776"/>
            <a:ext cx="848661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pl-PL" sz="2800" b="1" dirty="0" smtClean="0">
                <a:solidFill>
                  <a:srgbClr val="008000"/>
                </a:solidFill>
                <a:latin typeface="Verdana" pitchFamily="34" charset="0"/>
              </a:rPr>
              <a:t>Zysk modulacyjny FM – modulacja</a:t>
            </a:r>
            <a:br>
              <a:rPr kumimoji="1" lang="pl-PL" sz="2800" b="1" dirty="0" smtClean="0">
                <a:solidFill>
                  <a:srgbClr val="008000"/>
                </a:solidFill>
                <a:latin typeface="Verdana" pitchFamily="34" charset="0"/>
              </a:rPr>
            </a:br>
            <a:r>
              <a:rPr kumimoji="1" lang="pl-PL" sz="2800" b="1" dirty="0" smtClean="0">
                <a:solidFill>
                  <a:srgbClr val="008000"/>
                </a:solidFill>
                <a:latin typeface="Verdana" pitchFamily="34" charset="0"/>
              </a:rPr>
              <a:t>tonowa (wejściowy odstęp sygnał-szum)</a:t>
            </a:r>
            <a:endParaRPr kumimoji="1" lang="pl-PL" sz="28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989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>
                <a:solidFill>
                  <a:schemeClr val="bg2"/>
                </a:solidFill>
              </a:rPr>
              <a:t>Zdzisław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graphicFrame>
        <p:nvGraphicFramePr>
          <p:cNvPr id="1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103765"/>
              </p:ext>
            </p:extLst>
          </p:nvPr>
        </p:nvGraphicFramePr>
        <p:xfrm>
          <a:off x="47625" y="1209675"/>
          <a:ext cx="4271963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38" name="Equation" r:id="rId3" imgW="2450880" imgH="457200" progId="Equation.3">
                  <p:embed/>
                </p:oleObj>
              </mc:Choice>
              <mc:Fallback>
                <p:oleObj name="Equation" r:id="rId3" imgW="2450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" y="1209675"/>
                        <a:ext cx="4271963" cy="7953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756490"/>
              </p:ext>
            </p:extLst>
          </p:nvPr>
        </p:nvGraphicFramePr>
        <p:xfrm>
          <a:off x="4427984" y="1133031"/>
          <a:ext cx="4462182" cy="872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39" name="Equation" r:id="rId5" imgW="2336760" imgH="457200" progId="Equation.3">
                  <p:embed/>
                </p:oleObj>
              </mc:Choice>
              <mc:Fallback>
                <p:oleObj name="Equation" r:id="rId5" imgW="2336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133031"/>
                        <a:ext cx="4462182" cy="872764"/>
                      </a:xfrm>
                      <a:prstGeom prst="rect">
                        <a:avLst/>
                      </a:prstGeom>
                      <a:solidFill>
                        <a:srgbClr val="FFCC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608435"/>
              </p:ext>
            </p:extLst>
          </p:nvPr>
        </p:nvGraphicFramePr>
        <p:xfrm>
          <a:off x="1214296" y="2429279"/>
          <a:ext cx="3021211" cy="1104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40" name="Równanie" r:id="rId7" imgW="1180800" imgH="431640" progId="Equation.3">
                  <p:embed/>
                </p:oleObj>
              </mc:Choice>
              <mc:Fallback>
                <p:oleObj name="Równanie" r:id="rId7" imgW="1180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296" y="2429279"/>
                        <a:ext cx="3021211" cy="1104398"/>
                      </a:xfrm>
                      <a:prstGeom prst="rect">
                        <a:avLst/>
                      </a:prstGeom>
                      <a:solidFill>
                        <a:srgbClr val="FFCC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upa 4"/>
          <p:cNvGrpSpPr/>
          <p:nvPr/>
        </p:nvGrpSpPr>
        <p:grpSpPr>
          <a:xfrm>
            <a:off x="1145780" y="4833938"/>
            <a:ext cx="7885492" cy="1628226"/>
            <a:chOff x="1145780" y="4833938"/>
            <a:chExt cx="7885492" cy="1628226"/>
          </a:xfrm>
        </p:grpSpPr>
        <p:sp>
          <p:nvSpPr>
            <p:cNvPr id="10" name="Text Box 83"/>
            <p:cNvSpPr txBox="1">
              <a:spLocks noChangeArrowheads="1"/>
            </p:cNvSpPr>
            <p:nvPr/>
          </p:nvSpPr>
          <p:spPr bwMode="auto">
            <a:xfrm>
              <a:off x="1145780" y="6000499"/>
              <a:ext cx="7885492" cy="461665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dirty="0"/>
                <a:t>SNR </a:t>
              </a:r>
              <a:r>
                <a:rPr lang="pl-PL" dirty="0" smtClean="0"/>
                <a:t>rośnie 4x (6 </a:t>
              </a:r>
              <a:r>
                <a:rPr lang="pl-PL" dirty="0" err="1" smtClean="0"/>
                <a:t>dB</a:t>
              </a:r>
              <a:r>
                <a:rPr lang="pl-PL" dirty="0" smtClean="0"/>
                <a:t>), gdy szerokość pasma rośnie 2x (3 dek).</a:t>
              </a:r>
              <a:endParaRPr lang="pl-PL" dirty="0"/>
            </a:p>
          </p:txBody>
        </p:sp>
        <p:sp>
          <p:nvSpPr>
            <p:cNvPr id="15" name="Text Box 78"/>
            <p:cNvSpPr txBox="1">
              <a:spLocks noChangeArrowheads="1"/>
            </p:cNvSpPr>
            <p:nvPr/>
          </p:nvSpPr>
          <p:spPr bwMode="auto">
            <a:xfrm>
              <a:off x="5971976" y="4833938"/>
              <a:ext cx="1843774" cy="830997"/>
            </a:xfrm>
            <a:prstGeom prst="rect">
              <a:avLst/>
            </a:prstGeom>
            <a:solidFill>
              <a:srgbClr val="66FF66">
                <a:alpha val="5019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l-PL" dirty="0" smtClean="0"/>
                <a:t>Wymiana</a:t>
              </a:r>
            </a:p>
            <a:p>
              <a:pPr algn="ctr"/>
              <a:r>
                <a:rPr lang="pl-PL" dirty="0"/>
                <a:t>p</a:t>
              </a:r>
              <a:r>
                <a:rPr lang="pl-PL" dirty="0" smtClean="0"/>
                <a:t>asmo - SNR</a:t>
              </a:r>
              <a:endParaRPr lang="pl-PL" dirty="0"/>
            </a:p>
          </p:txBody>
        </p:sp>
      </p:grpSp>
      <p:graphicFrame>
        <p:nvGraphicFramePr>
          <p:cNvPr id="16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33944"/>
              </p:ext>
            </p:extLst>
          </p:nvPr>
        </p:nvGraphicFramePr>
        <p:xfrm>
          <a:off x="4876800" y="2473325"/>
          <a:ext cx="1963738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41" name="Equation" r:id="rId9" imgW="876240" imgH="431640" progId="Equation.3">
                  <p:embed/>
                </p:oleObj>
              </mc:Choice>
              <mc:Fallback>
                <p:oleObj name="Equation" r:id="rId9" imgW="876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473325"/>
                        <a:ext cx="1963738" cy="966788"/>
                      </a:xfrm>
                      <a:prstGeom prst="rect">
                        <a:avLst/>
                      </a:prstGeom>
                      <a:solidFill>
                        <a:srgbClr val="FFCC66">
                          <a:alpha val="49804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a 1"/>
          <p:cNvGrpSpPr/>
          <p:nvPr/>
        </p:nvGrpSpPr>
        <p:grpSpPr>
          <a:xfrm>
            <a:off x="1127125" y="3658897"/>
            <a:ext cx="6688336" cy="2176753"/>
            <a:chOff x="1127125" y="3658897"/>
            <a:chExt cx="6688336" cy="2176753"/>
          </a:xfrm>
        </p:grpSpPr>
        <p:sp>
          <p:nvSpPr>
            <p:cNvPr id="18" name="Rectangle 17"/>
            <p:cNvSpPr txBox="1">
              <a:spLocks noChangeArrowheads="1"/>
            </p:cNvSpPr>
            <p:nvPr/>
          </p:nvSpPr>
          <p:spPr>
            <a:xfrm>
              <a:off x="1214296" y="3851119"/>
              <a:ext cx="2875166" cy="371007"/>
            </a:xfrm>
            <a:prstGeom prst="rect">
              <a:avLst/>
            </a:prstGeom>
            <a:solidFill>
              <a:srgbClr val="CC66FF">
                <a:alpha val="49804"/>
              </a:srgbClr>
            </a:solidFill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lnSpc>
                  <a:spcPct val="90000"/>
                </a:lnSpc>
                <a:buFont typeface="Monotype Sorts" charset="2"/>
                <a:buNone/>
              </a:pPr>
              <a:r>
                <a:rPr lang="pl-PL" sz="1800" b="1" kern="0" dirty="0" smtClean="0"/>
                <a:t>Cha-ka szumowa FM</a:t>
              </a:r>
            </a:p>
          </p:txBody>
        </p:sp>
        <p:graphicFrame>
          <p:nvGraphicFramePr>
            <p:cNvPr id="20" name="Obiek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4604676"/>
                </p:ext>
              </p:extLst>
            </p:nvPr>
          </p:nvGraphicFramePr>
          <p:xfrm>
            <a:off x="4582674" y="3658897"/>
            <a:ext cx="3232787" cy="7687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42" name="Równanie" r:id="rId11" imgW="1917360" imgH="457200" progId="Equation.3">
                    <p:embed/>
                  </p:oleObj>
                </mc:Choice>
                <mc:Fallback>
                  <p:oleObj name="Równanie" r:id="rId11" imgW="1917360" imgH="457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582674" y="3658897"/>
                          <a:ext cx="3232787" cy="768765"/>
                        </a:xfrm>
                        <a:prstGeom prst="rect">
                          <a:avLst/>
                        </a:prstGeom>
                        <a:solidFill>
                          <a:srgbClr val="CC66FF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1981473"/>
                </p:ext>
              </p:extLst>
            </p:nvPr>
          </p:nvGraphicFramePr>
          <p:xfrm>
            <a:off x="1127125" y="4740275"/>
            <a:ext cx="3543300" cy="1095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43" name="Równanie" r:id="rId13" imgW="2057400" imgH="634680" progId="Equation.3">
                    <p:embed/>
                  </p:oleObj>
                </mc:Choice>
                <mc:Fallback>
                  <p:oleObj name="Równanie" r:id="rId13" imgW="2057400" imgH="634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7125" y="4740275"/>
                          <a:ext cx="3543300" cy="1095375"/>
                        </a:xfrm>
                        <a:prstGeom prst="rect">
                          <a:avLst/>
                        </a:prstGeom>
                        <a:solidFill>
                          <a:srgbClr val="CC66FF">
                            <a:alpha val="39999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4434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43000" y="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Charakterystyka szumowa FM</a:t>
            </a:r>
          </a:p>
        </p:txBody>
      </p:sp>
      <p:grpSp>
        <p:nvGrpSpPr>
          <p:cNvPr id="16" name="Grupa 15"/>
          <p:cNvGrpSpPr/>
          <p:nvPr/>
        </p:nvGrpSpPr>
        <p:grpSpPr>
          <a:xfrm>
            <a:off x="1043608" y="719114"/>
            <a:ext cx="4389867" cy="3292401"/>
            <a:chOff x="1238249" y="928687"/>
            <a:chExt cx="4389867" cy="3292401"/>
          </a:xfrm>
        </p:grpSpPr>
        <p:pic>
          <p:nvPicPr>
            <p:cNvPr id="4" name="Obraz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8249" y="928687"/>
              <a:ext cx="4389867" cy="3292401"/>
            </a:xfrm>
            <a:prstGeom prst="rect">
              <a:avLst/>
            </a:prstGeom>
          </p:spPr>
        </p:pic>
        <p:graphicFrame>
          <p:nvGraphicFramePr>
            <p:cNvPr id="6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363455"/>
                </p:ext>
              </p:extLst>
            </p:nvPr>
          </p:nvGraphicFramePr>
          <p:xfrm>
            <a:off x="4427984" y="3496364"/>
            <a:ext cx="784225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138" name="Równanie" r:id="rId4" imgW="419040" imgH="203040" progId="Equation.3">
                    <p:embed/>
                  </p:oleObj>
                </mc:Choice>
                <mc:Fallback>
                  <p:oleObj name="Równanie" r:id="rId4" imgW="4190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7984" y="3496364"/>
                          <a:ext cx="784225" cy="384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5859014"/>
                </p:ext>
              </p:extLst>
            </p:nvPr>
          </p:nvGraphicFramePr>
          <p:xfrm>
            <a:off x="1835696" y="1268760"/>
            <a:ext cx="925512" cy="433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139" name="Equation" r:id="rId6" imgW="495000" imgH="228600" progId="Equation.3">
                    <p:embed/>
                  </p:oleObj>
                </mc:Choice>
                <mc:Fallback>
                  <p:oleObj name="Equation" r:id="rId6" imgW="4950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5696" y="1268760"/>
                          <a:ext cx="925512" cy="433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1759543"/>
                </p:ext>
              </p:extLst>
            </p:nvPr>
          </p:nvGraphicFramePr>
          <p:xfrm>
            <a:off x="1979712" y="2390620"/>
            <a:ext cx="481811" cy="233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140" name="Equation" r:id="rId8" imgW="342720" imgH="164880" progId="Equation.3">
                    <p:embed/>
                  </p:oleObj>
                </mc:Choice>
                <mc:Fallback>
                  <p:oleObj name="Equation" r:id="rId8" imgW="342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9712" y="2390620"/>
                          <a:ext cx="481811" cy="233750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006600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2029331"/>
                </p:ext>
              </p:extLst>
            </p:nvPr>
          </p:nvGraphicFramePr>
          <p:xfrm>
            <a:off x="4513262" y="2157258"/>
            <a:ext cx="515938" cy="233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141" name="Equation" r:id="rId10" imgW="368280" imgH="164880" progId="Equation.3">
                    <p:embed/>
                  </p:oleObj>
                </mc:Choice>
                <mc:Fallback>
                  <p:oleObj name="Equation" r:id="rId10" imgW="368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3262" y="2157258"/>
                          <a:ext cx="515938" cy="233362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0070C0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2309494"/>
                </p:ext>
              </p:extLst>
            </p:nvPr>
          </p:nvGraphicFramePr>
          <p:xfrm>
            <a:off x="2971455" y="1898839"/>
            <a:ext cx="515938" cy="233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142" name="Equation" r:id="rId12" imgW="368280" imgH="164880" progId="Equation.3">
                    <p:embed/>
                  </p:oleObj>
                </mc:Choice>
                <mc:Fallback>
                  <p:oleObj name="Equation" r:id="rId12" imgW="368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455" y="1898839"/>
                          <a:ext cx="515938" cy="233362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FF0000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351484"/>
                </p:ext>
              </p:extLst>
            </p:nvPr>
          </p:nvGraphicFramePr>
          <p:xfrm>
            <a:off x="3945424" y="1283310"/>
            <a:ext cx="498475" cy="252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143" name="Equation" r:id="rId14" imgW="355320" imgH="177480" progId="Equation.3">
                    <p:embed/>
                  </p:oleObj>
                </mc:Choice>
                <mc:Fallback>
                  <p:oleObj name="Equation" r:id="rId14" imgW="355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5424" y="1283310"/>
                          <a:ext cx="498475" cy="252412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7030A0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08648"/>
              </p:ext>
            </p:extLst>
          </p:nvPr>
        </p:nvGraphicFramePr>
        <p:xfrm>
          <a:off x="5192713" y="842464"/>
          <a:ext cx="3635375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44" name="Równanie" r:id="rId16" imgW="1955520" imgH="838080" progId="Equation.3">
                  <p:embed/>
                </p:oleObj>
              </mc:Choice>
              <mc:Fallback>
                <p:oleObj name="Równanie" r:id="rId16" imgW="19555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13" y="842464"/>
                        <a:ext cx="3635375" cy="1560513"/>
                      </a:xfrm>
                      <a:prstGeom prst="rect">
                        <a:avLst/>
                      </a:prstGeom>
                      <a:solidFill>
                        <a:srgbClr val="006600">
                          <a:alpha val="25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upa 23"/>
          <p:cNvGrpSpPr/>
          <p:nvPr/>
        </p:nvGrpSpPr>
        <p:grpSpPr>
          <a:xfrm>
            <a:off x="1043608" y="1270223"/>
            <a:ext cx="7272808" cy="5262672"/>
            <a:chOff x="1043608" y="1270223"/>
            <a:chExt cx="7272808" cy="5262672"/>
          </a:xfrm>
        </p:grpSpPr>
        <p:sp>
          <p:nvSpPr>
            <p:cNvPr id="14" name="Prostokąt 13"/>
            <p:cNvSpPr/>
            <p:nvPr/>
          </p:nvSpPr>
          <p:spPr>
            <a:xfrm>
              <a:off x="1043608" y="5517232"/>
              <a:ext cx="7272808" cy="1015663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</p:spPr>
          <p:txBody>
            <a:bodyPr wrap="square">
              <a:spAutoFit/>
            </a:bodyPr>
            <a:lstStyle/>
            <a:p>
              <a:r>
                <a:rPr lang="pl-PL" sz="2000" b="1" dirty="0" smtClean="0"/>
                <a:t>Zakres wymiany </a:t>
              </a:r>
              <a:r>
                <a:rPr lang="pl-PL" sz="2000" b="1" i="1" dirty="0" smtClean="0"/>
                <a:t>SNR</a:t>
              </a:r>
              <a:r>
                <a:rPr lang="pl-PL" sz="2000" b="1" dirty="0" smtClean="0"/>
                <a:t> – pasmo jest ograniczony </a:t>
              </a:r>
              <a:r>
                <a:rPr lang="pl-PL" sz="2000" b="1" dirty="0" smtClean="0">
                  <a:solidFill>
                    <a:srgbClr val="FF0000"/>
                  </a:solidFill>
                </a:rPr>
                <a:t>efektem</a:t>
              </a:r>
              <a:br>
                <a:rPr lang="pl-PL" sz="2000" b="1" dirty="0" smtClean="0">
                  <a:solidFill>
                    <a:srgbClr val="FF0000"/>
                  </a:solidFill>
                </a:rPr>
              </a:br>
              <a:r>
                <a:rPr lang="pl-PL" sz="2000" b="1" dirty="0" smtClean="0">
                  <a:solidFill>
                    <a:srgbClr val="FF0000"/>
                  </a:solidFill>
                </a:rPr>
                <a:t>progowym</a:t>
              </a:r>
              <a:r>
                <a:rPr lang="pl-PL" sz="2000" b="1" dirty="0" smtClean="0"/>
                <a:t> (nadmierne </a:t>
              </a:r>
              <a:r>
                <a:rPr lang="pl-PL" sz="2000" b="1" dirty="0"/>
                <a:t>poszerzenie pasma systemu FM może</a:t>
              </a:r>
              <a:br>
                <a:rPr lang="pl-PL" sz="2000" b="1" dirty="0"/>
              </a:br>
              <a:r>
                <a:rPr lang="pl-PL" sz="2000" b="1" dirty="0"/>
                <a:t>spowodować przejście systemu do obszaru pracy </a:t>
              </a:r>
              <a:r>
                <a:rPr lang="pl-PL" sz="2000" b="1" dirty="0" smtClean="0"/>
                <a:t>podprogowej).</a:t>
              </a:r>
              <a:endParaRPr lang="pl-PL" sz="2000" b="1" dirty="0"/>
            </a:p>
          </p:txBody>
        </p:sp>
        <p:cxnSp>
          <p:nvCxnSpPr>
            <p:cNvPr id="19" name="Łącznik prosty 18"/>
            <p:cNvCxnSpPr/>
            <p:nvPr/>
          </p:nvCxnSpPr>
          <p:spPr bwMode="auto">
            <a:xfrm>
              <a:off x="3563888" y="1270223"/>
              <a:ext cx="0" cy="424700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upa 25"/>
          <p:cNvGrpSpPr/>
          <p:nvPr/>
        </p:nvGrpSpPr>
        <p:grpSpPr>
          <a:xfrm>
            <a:off x="3851920" y="1270223"/>
            <a:ext cx="4448581" cy="4152714"/>
            <a:chOff x="3851920" y="1270223"/>
            <a:chExt cx="4448581" cy="4152714"/>
          </a:xfrm>
        </p:grpSpPr>
        <p:sp>
          <p:nvSpPr>
            <p:cNvPr id="13" name="Text Box 171"/>
            <p:cNvSpPr txBox="1">
              <a:spLocks noChangeArrowheads="1"/>
            </p:cNvSpPr>
            <p:nvPr/>
          </p:nvSpPr>
          <p:spPr bwMode="auto">
            <a:xfrm>
              <a:off x="4210473" y="4099498"/>
              <a:ext cx="4090028" cy="1323439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l-PL" sz="2000" b="1" dirty="0" smtClean="0"/>
                <a:t>Poszerzanie pasma systemu FM powoduje wzrost wyjściowego odstępu sygnał-szum (</a:t>
              </a:r>
              <a:r>
                <a:rPr lang="pl-PL" sz="2000" b="1" dirty="0" smtClean="0">
                  <a:solidFill>
                    <a:srgbClr val="FF0000"/>
                  </a:solidFill>
                </a:rPr>
                <a:t>wymiana </a:t>
              </a:r>
              <a:r>
                <a:rPr lang="pl-PL" sz="2000" b="1" i="1" dirty="0" smtClean="0">
                  <a:solidFill>
                    <a:srgbClr val="FF0000"/>
                  </a:solidFill>
                </a:rPr>
                <a:t>SNR</a:t>
              </a:r>
              <a:r>
                <a:rPr lang="pl-PL" sz="2000" b="1" dirty="0" smtClean="0">
                  <a:solidFill>
                    <a:srgbClr val="FF0000"/>
                  </a:solidFill>
                </a:rPr>
                <a:t> – pasmo</a:t>
              </a:r>
              <a:r>
                <a:rPr lang="pl-PL" sz="2000" b="1" dirty="0" smtClean="0"/>
                <a:t>).</a:t>
              </a:r>
            </a:p>
          </p:txBody>
        </p:sp>
        <p:cxnSp>
          <p:nvCxnSpPr>
            <p:cNvPr id="18" name="Łącznik prosty 17"/>
            <p:cNvCxnSpPr/>
            <p:nvPr/>
          </p:nvCxnSpPr>
          <p:spPr bwMode="auto">
            <a:xfrm>
              <a:off x="3851920" y="1270223"/>
              <a:ext cx="0" cy="338636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Łącznik prosty 21"/>
            <p:cNvCxnSpPr/>
            <p:nvPr/>
          </p:nvCxnSpPr>
          <p:spPr bwMode="auto">
            <a:xfrm>
              <a:off x="3851920" y="4656589"/>
              <a:ext cx="374468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27" name="Obi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541696"/>
              </p:ext>
            </p:extLst>
          </p:nvPr>
        </p:nvGraphicFramePr>
        <p:xfrm>
          <a:off x="5192713" y="2611081"/>
          <a:ext cx="323215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45" name="Equation" r:id="rId18" imgW="1473120" imgH="431640" progId="Equation.3">
                  <p:embed/>
                </p:oleObj>
              </mc:Choice>
              <mc:Fallback>
                <p:oleObj name="Equation" r:id="rId18" imgW="14731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192713" y="2611081"/>
                        <a:ext cx="3232150" cy="947738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5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graphicFrame>
        <p:nvGraphicFramePr>
          <p:cNvPr id="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838154"/>
              </p:ext>
            </p:extLst>
          </p:nvPr>
        </p:nvGraphicFramePr>
        <p:xfrm>
          <a:off x="179705" y="3213100"/>
          <a:ext cx="3256308" cy="930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46" name="Equation" r:id="rId20" imgW="2438280" imgH="711000" progId="Equation.3">
                  <p:embed/>
                </p:oleObj>
              </mc:Choice>
              <mc:Fallback>
                <p:oleObj name="Equation" r:id="rId20" imgW="2438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" y="3213100"/>
                        <a:ext cx="3256308" cy="9305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85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pl-PL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0" y="365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6" name="Rectangle 15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-423863" y="2573338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30" name="Rectangle 19"/>
          <p:cNvSpPr>
            <a:spLocks noChangeArrowheads="1"/>
          </p:cNvSpPr>
          <p:nvPr/>
        </p:nvSpPr>
        <p:spPr bwMode="auto">
          <a:xfrm>
            <a:off x="0" y="261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31" name="Rectangle 2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32" name="Rectangle 21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3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3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35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36" name="Rectangle 26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37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38" name="Rectangle 2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39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40" name="Rectangle 5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41" name="Rectangle 6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13314" name="Object 59"/>
          <p:cNvGraphicFramePr>
            <a:graphicFrameLocks noChangeAspect="1"/>
          </p:cNvGraphicFramePr>
          <p:nvPr/>
        </p:nvGraphicFramePr>
        <p:xfrm>
          <a:off x="2123728" y="1484784"/>
          <a:ext cx="5694894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1" name="Równanie" r:id="rId3" imgW="2361960" imgH="507960" progId="Equation.3">
                  <p:embed/>
                </p:oleObj>
              </mc:Choice>
              <mc:Fallback>
                <p:oleObj name="Równanie" r:id="rId3" imgW="2361960" imgH="50796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484784"/>
                        <a:ext cx="5694894" cy="122413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2" name="Rectangle 6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43" name="Rectangle 67"/>
          <p:cNvSpPr>
            <a:spLocks noGrp="1" noChangeArrowheads="1"/>
          </p:cNvSpPr>
          <p:nvPr>
            <p:ph type="title"/>
          </p:nvPr>
        </p:nvSpPr>
        <p:spPr>
          <a:xfrm>
            <a:off x="1150938" y="0"/>
            <a:ext cx="7772400" cy="1143000"/>
          </a:xfrm>
          <a:noFill/>
        </p:spPr>
        <p:txBody>
          <a:bodyPr/>
          <a:lstStyle/>
          <a:p>
            <a:pPr algn="ctr"/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Efekt progowy FM</a:t>
            </a:r>
            <a:b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</a:br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(interpretacja wskazowa)</a:t>
            </a: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1150938" y="3846067"/>
            <a:ext cx="7696200" cy="1736725"/>
            <a:chOff x="816" y="1278"/>
            <a:chExt cx="4848" cy="1094"/>
          </a:xfrm>
        </p:grpSpPr>
        <p:sp>
          <p:nvSpPr>
            <p:cNvPr id="13346" name="Text Box 70"/>
            <p:cNvSpPr txBox="1">
              <a:spLocks noChangeArrowheads="1"/>
            </p:cNvSpPr>
            <p:nvPr/>
          </p:nvSpPr>
          <p:spPr bwMode="auto">
            <a:xfrm>
              <a:off x="1776" y="1319"/>
              <a:ext cx="1378" cy="330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sz="1400" dirty="0" smtClean="0">
                  <a:latin typeface="Verdana" pitchFamily="34" charset="0"/>
                </a:rPr>
                <a:t>DETEKTOR ODCHYŁKI KĄTA FAZOWEGO</a:t>
              </a:r>
              <a:endParaRPr lang="pl-PL" sz="1400" b="0" dirty="0">
                <a:latin typeface="Verdana" pitchFamily="34" charset="0"/>
              </a:endParaRPr>
            </a:p>
          </p:txBody>
        </p:sp>
        <p:sp>
          <p:nvSpPr>
            <p:cNvPr id="13347" name="Line 72"/>
            <p:cNvSpPr>
              <a:spLocks noChangeShapeType="1"/>
            </p:cNvSpPr>
            <p:nvPr/>
          </p:nvSpPr>
          <p:spPr bwMode="auto">
            <a:xfrm>
              <a:off x="816" y="1488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348" name="Line 73"/>
            <p:cNvSpPr>
              <a:spLocks noChangeShapeType="1"/>
            </p:cNvSpPr>
            <p:nvPr/>
          </p:nvSpPr>
          <p:spPr bwMode="auto">
            <a:xfrm>
              <a:off x="3156" y="1488"/>
              <a:ext cx="6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349" name="Text Box 75"/>
            <p:cNvSpPr txBox="1">
              <a:spLocks noChangeArrowheads="1"/>
            </p:cNvSpPr>
            <p:nvPr/>
          </p:nvSpPr>
          <p:spPr bwMode="auto">
            <a:xfrm>
              <a:off x="3792" y="1278"/>
              <a:ext cx="1451" cy="407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sz="1800" dirty="0" smtClean="0">
                  <a:latin typeface="Verdana" pitchFamily="34" charset="0"/>
                </a:rPr>
                <a:t>UKŁAD</a:t>
              </a:r>
              <a:br>
                <a:rPr lang="pl-PL" sz="1800" dirty="0" smtClean="0">
                  <a:latin typeface="Verdana" pitchFamily="34" charset="0"/>
                </a:rPr>
              </a:br>
              <a:r>
                <a:rPr lang="pl-PL" sz="1800" dirty="0" smtClean="0">
                  <a:latin typeface="Verdana" pitchFamily="34" charset="0"/>
                </a:rPr>
                <a:t>RÓŻNICZKUJĄCY</a:t>
              </a:r>
              <a:endParaRPr lang="pl-PL" sz="1800" b="0" dirty="0">
                <a:latin typeface="Verdana" pitchFamily="34" charset="0"/>
              </a:endParaRPr>
            </a:p>
          </p:txBody>
        </p:sp>
        <p:sp>
          <p:nvSpPr>
            <p:cNvPr id="13350" name="Line 76"/>
            <p:cNvSpPr>
              <a:spLocks noChangeShapeType="1"/>
            </p:cNvSpPr>
            <p:nvPr/>
          </p:nvSpPr>
          <p:spPr bwMode="auto">
            <a:xfrm>
              <a:off x="5250" y="1488"/>
              <a:ext cx="4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351" name="AutoShape 79"/>
            <p:cNvSpPr>
              <a:spLocks/>
            </p:cNvSpPr>
            <p:nvPr/>
          </p:nvSpPr>
          <p:spPr bwMode="auto">
            <a:xfrm rot="-5400000">
              <a:off x="3336" y="168"/>
              <a:ext cx="192" cy="3600"/>
            </a:xfrm>
            <a:prstGeom prst="leftBrace">
              <a:avLst>
                <a:gd name="adj1" fmla="val 156250"/>
                <a:gd name="adj2" fmla="val 50000"/>
              </a:avLst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3352" name="Text Box 80"/>
            <p:cNvSpPr txBox="1">
              <a:spLocks noChangeArrowheads="1"/>
            </p:cNvSpPr>
            <p:nvPr/>
          </p:nvSpPr>
          <p:spPr bwMode="auto">
            <a:xfrm>
              <a:off x="2200" y="2139"/>
              <a:ext cx="294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l-PL" sz="1800" b="1" dirty="0" smtClean="0">
                  <a:solidFill>
                    <a:srgbClr val="006600"/>
                  </a:solidFill>
                  <a:latin typeface="+mn-lt"/>
                </a:rPr>
                <a:t>Detektor FM</a:t>
              </a:r>
              <a:endParaRPr lang="pl-PL" sz="1800" b="1" dirty="0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EFD65-A3A0-4C08-A176-6EA33D0921BA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76"/>
          <p:cNvGraphicFramePr>
            <a:graphicFrameLocks noChangeAspect="1"/>
          </p:cNvGraphicFramePr>
          <p:nvPr/>
        </p:nvGraphicFramePr>
        <p:xfrm>
          <a:off x="3868738" y="2744788"/>
          <a:ext cx="37306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14" name="Równanie" r:id="rId3" imgW="190440" imgH="228600" progId="Equation.3">
                  <p:embed/>
                </p:oleObj>
              </mc:Choice>
              <mc:Fallback>
                <p:oleObj name="Równanie" r:id="rId3" imgW="190440" imgH="22860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2744788"/>
                        <a:ext cx="373062" cy="449262"/>
                      </a:xfrm>
                      <a:prstGeom prst="rect">
                        <a:avLst/>
                      </a:prstGeom>
                      <a:solidFill>
                        <a:srgbClr val="F0EFD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63"/>
          <p:cNvGraphicFramePr>
            <a:graphicFrameLocks noGrp="1" noChangeAspect="1"/>
          </p:cNvGraphicFramePr>
          <p:nvPr>
            <p:ph sz="half" idx="1"/>
          </p:nvPr>
        </p:nvGraphicFramePr>
        <p:xfrm>
          <a:off x="2538413" y="4686300"/>
          <a:ext cx="5842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15" name="Równanie" r:id="rId5" imgW="317160" imgH="203040" progId="Equation.3">
                  <p:embed/>
                </p:oleObj>
              </mc:Choice>
              <mc:Fallback>
                <p:oleObj name="Równanie" r:id="rId5" imgW="317160" imgH="20304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4686300"/>
                        <a:ext cx="5842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3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47" name="Rectangle 4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48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50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51" name="Rectangle 8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52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53" name="Rectangle 10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55" name="Rectangle 12"/>
          <p:cNvSpPr>
            <a:spLocks noChangeArrowheads="1"/>
          </p:cNvSpPr>
          <p:nvPr/>
        </p:nvSpPr>
        <p:spPr bwMode="auto">
          <a:xfrm>
            <a:off x="4992688" y="36845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pl-PL"/>
          </a:p>
        </p:txBody>
      </p:sp>
      <p:sp>
        <p:nvSpPr>
          <p:cNvPr id="14356" name="Rectangle 13"/>
          <p:cNvSpPr>
            <a:spLocks noChangeArrowheads="1"/>
          </p:cNvSpPr>
          <p:nvPr/>
        </p:nvSpPr>
        <p:spPr bwMode="auto">
          <a:xfrm>
            <a:off x="0" y="365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57" name="Rectangle 15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58" name="Rectangle 16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59" name="Rectangle 17"/>
          <p:cNvSpPr>
            <a:spLocks noChangeArrowheads="1"/>
          </p:cNvSpPr>
          <p:nvPr/>
        </p:nvSpPr>
        <p:spPr bwMode="auto">
          <a:xfrm>
            <a:off x="-423863" y="2573338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60" name="Rectangle 1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61" name="Rectangle 2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62" name="Rectangle 21"/>
          <p:cNvSpPr>
            <a:spLocks noChangeArrowheads="1"/>
          </p:cNvSpPr>
          <p:nvPr/>
        </p:nvSpPr>
        <p:spPr bwMode="auto">
          <a:xfrm flipV="1">
            <a:off x="0" y="3062288"/>
            <a:ext cx="9144000" cy="4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1436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6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65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66" name="Rectangle 2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67" name="Rectangle 2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68" name="Rectangle 2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6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70" name="Rectangle 2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71" name="Rectangle 3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72" name="Rectangle 33"/>
          <p:cNvSpPr>
            <a:spLocks noChangeArrowheads="1"/>
          </p:cNvSpPr>
          <p:nvPr/>
        </p:nvSpPr>
        <p:spPr bwMode="auto">
          <a:xfrm>
            <a:off x="4138613" y="3325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pl-PL"/>
          </a:p>
        </p:txBody>
      </p:sp>
      <p:sp>
        <p:nvSpPr>
          <p:cNvPr id="14373" name="Line 35"/>
          <p:cNvSpPr>
            <a:spLocks noChangeShapeType="1"/>
          </p:cNvSpPr>
          <p:nvPr/>
        </p:nvSpPr>
        <p:spPr bwMode="auto">
          <a:xfrm flipV="1">
            <a:off x="2416175" y="3195638"/>
            <a:ext cx="0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4374" name="Line 36"/>
          <p:cNvSpPr>
            <a:spLocks noChangeShapeType="1"/>
          </p:cNvSpPr>
          <p:nvPr/>
        </p:nvSpPr>
        <p:spPr bwMode="auto">
          <a:xfrm>
            <a:off x="2439988" y="4314825"/>
            <a:ext cx="4591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4375" name="Freeform 37"/>
          <p:cNvSpPr>
            <a:spLocks/>
          </p:cNvSpPr>
          <p:nvPr/>
        </p:nvSpPr>
        <p:spPr bwMode="auto">
          <a:xfrm>
            <a:off x="2447925" y="4229100"/>
            <a:ext cx="2976563" cy="146050"/>
          </a:xfrm>
          <a:custGeom>
            <a:avLst/>
            <a:gdLst>
              <a:gd name="T0" fmla="*/ 2147483647 w 1875"/>
              <a:gd name="T1" fmla="*/ 2147483647 h 92"/>
              <a:gd name="T2" fmla="*/ 2147483647 w 1875"/>
              <a:gd name="T3" fmla="*/ 2147483647 h 92"/>
              <a:gd name="T4" fmla="*/ 2147483647 w 1875"/>
              <a:gd name="T5" fmla="*/ 2147483647 h 92"/>
              <a:gd name="T6" fmla="*/ 2147483647 w 1875"/>
              <a:gd name="T7" fmla="*/ 2147483647 h 92"/>
              <a:gd name="T8" fmla="*/ 2147483647 w 1875"/>
              <a:gd name="T9" fmla="*/ 2147483647 h 92"/>
              <a:gd name="T10" fmla="*/ 2147483647 w 1875"/>
              <a:gd name="T11" fmla="*/ 2147483647 h 92"/>
              <a:gd name="T12" fmla="*/ 2147483647 w 1875"/>
              <a:gd name="T13" fmla="*/ 2147483647 h 92"/>
              <a:gd name="T14" fmla="*/ 2147483647 w 1875"/>
              <a:gd name="T15" fmla="*/ 2147483647 h 92"/>
              <a:gd name="T16" fmla="*/ 2147483647 w 1875"/>
              <a:gd name="T17" fmla="*/ 2147483647 h 92"/>
              <a:gd name="T18" fmla="*/ 2147483647 w 1875"/>
              <a:gd name="T19" fmla="*/ 2147483647 h 92"/>
              <a:gd name="T20" fmla="*/ 2147483647 w 1875"/>
              <a:gd name="T21" fmla="*/ 2147483647 h 92"/>
              <a:gd name="T22" fmla="*/ 2147483647 w 1875"/>
              <a:gd name="T23" fmla="*/ 2147483647 h 92"/>
              <a:gd name="T24" fmla="*/ 2147483647 w 1875"/>
              <a:gd name="T25" fmla="*/ 2147483647 h 92"/>
              <a:gd name="T26" fmla="*/ 2147483647 w 1875"/>
              <a:gd name="T27" fmla="*/ 2147483647 h 92"/>
              <a:gd name="T28" fmla="*/ 2147483647 w 1875"/>
              <a:gd name="T29" fmla="*/ 2147483647 h 92"/>
              <a:gd name="T30" fmla="*/ 2147483647 w 1875"/>
              <a:gd name="T31" fmla="*/ 2147483647 h 92"/>
              <a:gd name="T32" fmla="*/ 2147483647 w 1875"/>
              <a:gd name="T33" fmla="*/ 2147483647 h 92"/>
              <a:gd name="T34" fmla="*/ 2147483647 w 1875"/>
              <a:gd name="T35" fmla="*/ 2147483647 h 92"/>
              <a:gd name="T36" fmla="*/ 2147483647 w 1875"/>
              <a:gd name="T37" fmla="*/ 2147483647 h 92"/>
              <a:gd name="T38" fmla="*/ 2147483647 w 1875"/>
              <a:gd name="T39" fmla="*/ 2147483647 h 92"/>
              <a:gd name="T40" fmla="*/ 2147483647 w 1875"/>
              <a:gd name="T41" fmla="*/ 2147483647 h 92"/>
              <a:gd name="T42" fmla="*/ 2147483647 w 1875"/>
              <a:gd name="T43" fmla="*/ 2147483647 h 92"/>
              <a:gd name="T44" fmla="*/ 2147483647 w 1875"/>
              <a:gd name="T45" fmla="*/ 2147483647 h 92"/>
              <a:gd name="T46" fmla="*/ 2147483647 w 1875"/>
              <a:gd name="T47" fmla="*/ 2147483647 h 92"/>
              <a:gd name="T48" fmla="*/ 2147483647 w 1875"/>
              <a:gd name="T49" fmla="*/ 2147483647 h 92"/>
              <a:gd name="T50" fmla="*/ 2147483647 w 1875"/>
              <a:gd name="T51" fmla="*/ 2147483647 h 92"/>
              <a:gd name="T52" fmla="*/ 2147483647 w 1875"/>
              <a:gd name="T53" fmla="*/ 2147483647 h 92"/>
              <a:gd name="T54" fmla="*/ 2147483647 w 1875"/>
              <a:gd name="T55" fmla="*/ 2147483647 h 92"/>
              <a:gd name="T56" fmla="*/ 2147483647 w 1875"/>
              <a:gd name="T57" fmla="*/ 2147483647 h 92"/>
              <a:gd name="T58" fmla="*/ 2147483647 w 1875"/>
              <a:gd name="T59" fmla="*/ 2147483647 h 92"/>
              <a:gd name="T60" fmla="*/ 2147483647 w 1875"/>
              <a:gd name="T61" fmla="*/ 2147483647 h 92"/>
              <a:gd name="T62" fmla="*/ 2147483647 w 1875"/>
              <a:gd name="T63" fmla="*/ 2147483647 h 92"/>
              <a:gd name="T64" fmla="*/ 2147483647 w 1875"/>
              <a:gd name="T65" fmla="*/ 2147483647 h 92"/>
              <a:gd name="T66" fmla="*/ 2147483647 w 1875"/>
              <a:gd name="T67" fmla="*/ 2147483647 h 92"/>
              <a:gd name="T68" fmla="*/ 2147483647 w 1875"/>
              <a:gd name="T69" fmla="*/ 2147483647 h 92"/>
              <a:gd name="T70" fmla="*/ 2147483647 w 1875"/>
              <a:gd name="T71" fmla="*/ 2147483647 h 92"/>
              <a:gd name="T72" fmla="*/ 2147483647 w 1875"/>
              <a:gd name="T73" fmla="*/ 2147483647 h 9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875"/>
              <a:gd name="T112" fmla="*/ 0 h 92"/>
              <a:gd name="T113" fmla="*/ 1875 w 1875"/>
              <a:gd name="T114" fmla="*/ 92 h 9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875" h="92">
                <a:moveTo>
                  <a:pt x="0" y="50"/>
                </a:moveTo>
                <a:cubicBezTo>
                  <a:pt x="1" y="47"/>
                  <a:pt x="2" y="44"/>
                  <a:pt x="3" y="41"/>
                </a:cubicBezTo>
                <a:cubicBezTo>
                  <a:pt x="15" y="17"/>
                  <a:pt x="16" y="52"/>
                  <a:pt x="27" y="59"/>
                </a:cubicBezTo>
                <a:cubicBezTo>
                  <a:pt x="30" y="61"/>
                  <a:pt x="33" y="63"/>
                  <a:pt x="36" y="65"/>
                </a:cubicBezTo>
                <a:cubicBezTo>
                  <a:pt x="57" y="51"/>
                  <a:pt x="50" y="59"/>
                  <a:pt x="60" y="44"/>
                </a:cubicBezTo>
                <a:cubicBezTo>
                  <a:pt x="78" y="48"/>
                  <a:pt x="82" y="59"/>
                  <a:pt x="99" y="65"/>
                </a:cubicBezTo>
                <a:cubicBezTo>
                  <a:pt x="105" y="61"/>
                  <a:pt x="111" y="57"/>
                  <a:pt x="117" y="53"/>
                </a:cubicBezTo>
                <a:cubicBezTo>
                  <a:pt x="120" y="51"/>
                  <a:pt x="126" y="47"/>
                  <a:pt x="126" y="47"/>
                </a:cubicBezTo>
                <a:cubicBezTo>
                  <a:pt x="138" y="51"/>
                  <a:pt x="141" y="59"/>
                  <a:pt x="150" y="68"/>
                </a:cubicBezTo>
                <a:cubicBezTo>
                  <a:pt x="166" y="64"/>
                  <a:pt x="166" y="63"/>
                  <a:pt x="177" y="53"/>
                </a:cubicBezTo>
                <a:cubicBezTo>
                  <a:pt x="182" y="48"/>
                  <a:pt x="195" y="41"/>
                  <a:pt x="195" y="41"/>
                </a:cubicBezTo>
                <a:cubicBezTo>
                  <a:pt x="204" y="47"/>
                  <a:pt x="212" y="56"/>
                  <a:pt x="222" y="62"/>
                </a:cubicBezTo>
                <a:cubicBezTo>
                  <a:pt x="228" y="65"/>
                  <a:pt x="240" y="68"/>
                  <a:pt x="240" y="68"/>
                </a:cubicBezTo>
                <a:cubicBezTo>
                  <a:pt x="258" y="62"/>
                  <a:pt x="256" y="52"/>
                  <a:pt x="270" y="47"/>
                </a:cubicBezTo>
                <a:cubicBezTo>
                  <a:pt x="287" y="50"/>
                  <a:pt x="290" y="56"/>
                  <a:pt x="303" y="65"/>
                </a:cubicBezTo>
                <a:cubicBezTo>
                  <a:pt x="311" y="64"/>
                  <a:pt x="319" y="65"/>
                  <a:pt x="327" y="62"/>
                </a:cubicBezTo>
                <a:cubicBezTo>
                  <a:pt x="334" y="60"/>
                  <a:pt x="339" y="54"/>
                  <a:pt x="345" y="50"/>
                </a:cubicBezTo>
                <a:cubicBezTo>
                  <a:pt x="348" y="48"/>
                  <a:pt x="354" y="44"/>
                  <a:pt x="354" y="44"/>
                </a:cubicBezTo>
                <a:cubicBezTo>
                  <a:pt x="374" y="47"/>
                  <a:pt x="382" y="57"/>
                  <a:pt x="396" y="71"/>
                </a:cubicBezTo>
                <a:cubicBezTo>
                  <a:pt x="404" y="69"/>
                  <a:pt x="414" y="71"/>
                  <a:pt x="420" y="65"/>
                </a:cubicBezTo>
                <a:cubicBezTo>
                  <a:pt x="444" y="41"/>
                  <a:pt x="421" y="51"/>
                  <a:pt x="441" y="44"/>
                </a:cubicBezTo>
                <a:cubicBezTo>
                  <a:pt x="450" y="45"/>
                  <a:pt x="460" y="43"/>
                  <a:pt x="468" y="47"/>
                </a:cubicBezTo>
                <a:cubicBezTo>
                  <a:pt x="476" y="51"/>
                  <a:pt x="486" y="65"/>
                  <a:pt x="486" y="65"/>
                </a:cubicBezTo>
                <a:cubicBezTo>
                  <a:pt x="530" y="61"/>
                  <a:pt x="512" y="63"/>
                  <a:pt x="540" y="44"/>
                </a:cubicBezTo>
                <a:cubicBezTo>
                  <a:pt x="560" y="51"/>
                  <a:pt x="538" y="41"/>
                  <a:pt x="555" y="56"/>
                </a:cubicBezTo>
                <a:cubicBezTo>
                  <a:pt x="560" y="61"/>
                  <a:pt x="573" y="68"/>
                  <a:pt x="573" y="68"/>
                </a:cubicBezTo>
                <a:cubicBezTo>
                  <a:pt x="596" y="63"/>
                  <a:pt x="606" y="50"/>
                  <a:pt x="624" y="38"/>
                </a:cubicBezTo>
                <a:cubicBezTo>
                  <a:pt x="633" y="51"/>
                  <a:pt x="643" y="63"/>
                  <a:pt x="654" y="74"/>
                </a:cubicBezTo>
                <a:cubicBezTo>
                  <a:pt x="676" y="70"/>
                  <a:pt x="695" y="53"/>
                  <a:pt x="714" y="41"/>
                </a:cubicBezTo>
                <a:cubicBezTo>
                  <a:pt x="735" y="44"/>
                  <a:pt x="736" y="39"/>
                  <a:pt x="747" y="53"/>
                </a:cubicBezTo>
                <a:cubicBezTo>
                  <a:pt x="751" y="59"/>
                  <a:pt x="759" y="71"/>
                  <a:pt x="759" y="71"/>
                </a:cubicBezTo>
                <a:cubicBezTo>
                  <a:pt x="775" y="66"/>
                  <a:pt x="766" y="71"/>
                  <a:pt x="780" y="50"/>
                </a:cubicBezTo>
                <a:cubicBezTo>
                  <a:pt x="784" y="44"/>
                  <a:pt x="798" y="38"/>
                  <a:pt x="798" y="38"/>
                </a:cubicBezTo>
                <a:cubicBezTo>
                  <a:pt x="811" y="51"/>
                  <a:pt x="809" y="71"/>
                  <a:pt x="828" y="77"/>
                </a:cubicBezTo>
                <a:cubicBezTo>
                  <a:pt x="843" y="62"/>
                  <a:pt x="861" y="47"/>
                  <a:pt x="879" y="35"/>
                </a:cubicBezTo>
                <a:cubicBezTo>
                  <a:pt x="881" y="31"/>
                  <a:pt x="882" y="26"/>
                  <a:pt x="885" y="23"/>
                </a:cubicBezTo>
                <a:cubicBezTo>
                  <a:pt x="904" y="0"/>
                  <a:pt x="903" y="56"/>
                  <a:pt x="912" y="62"/>
                </a:cubicBezTo>
                <a:cubicBezTo>
                  <a:pt x="915" y="64"/>
                  <a:pt x="918" y="66"/>
                  <a:pt x="921" y="68"/>
                </a:cubicBezTo>
                <a:cubicBezTo>
                  <a:pt x="927" y="87"/>
                  <a:pt x="931" y="69"/>
                  <a:pt x="939" y="62"/>
                </a:cubicBezTo>
                <a:cubicBezTo>
                  <a:pt x="944" y="57"/>
                  <a:pt x="957" y="50"/>
                  <a:pt x="957" y="50"/>
                </a:cubicBezTo>
                <a:cubicBezTo>
                  <a:pt x="965" y="52"/>
                  <a:pt x="975" y="50"/>
                  <a:pt x="981" y="56"/>
                </a:cubicBezTo>
                <a:cubicBezTo>
                  <a:pt x="997" y="72"/>
                  <a:pt x="969" y="60"/>
                  <a:pt x="993" y="68"/>
                </a:cubicBezTo>
                <a:cubicBezTo>
                  <a:pt x="1009" y="63"/>
                  <a:pt x="1018" y="47"/>
                  <a:pt x="1035" y="41"/>
                </a:cubicBezTo>
                <a:cubicBezTo>
                  <a:pt x="1046" y="45"/>
                  <a:pt x="1052" y="52"/>
                  <a:pt x="1062" y="59"/>
                </a:cubicBezTo>
                <a:cubicBezTo>
                  <a:pt x="1079" y="85"/>
                  <a:pt x="1102" y="50"/>
                  <a:pt x="1125" y="44"/>
                </a:cubicBezTo>
                <a:cubicBezTo>
                  <a:pt x="1133" y="45"/>
                  <a:pt x="1141" y="44"/>
                  <a:pt x="1149" y="47"/>
                </a:cubicBezTo>
                <a:cubicBezTo>
                  <a:pt x="1161" y="51"/>
                  <a:pt x="1160" y="64"/>
                  <a:pt x="1173" y="68"/>
                </a:cubicBezTo>
                <a:cubicBezTo>
                  <a:pt x="1179" y="62"/>
                  <a:pt x="1183" y="56"/>
                  <a:pt x="1191" y="53"/>
                </a:cubicBezTo>
                <a:cubicBezTo>
                  <a:pt x="1197" y="50"/>
                  <a:pt x="1209" y="47"/>
                  <a:pt x="1209" y="47"/>
                </a:cubicBezTo>
                <a:cubicBezTo>
                  <a:pt x="1244" y="51"/>
                  <a:pt x="1231" y="47"/>
                  <a:pt x="1245" y="68"/>
                </a:cubicBezTo>
                <a:cubicBezTo>
                  <a:pt x="1257" y="64"/>
                  <a:pt x="1269" y="60"/>
                  <a:pt x="1281" y="56"/>
                </a:cubicBezTo>
                <a:cubicBezTo>
                  <a:pt x="1287" y="54"/>
                  <a:pt x="1299" y="50"/>
                  <a:pt x="1299" y="50"/>
                </a:cubicBezTo>
                <a:cubicBezTo>
                  <a:pt x="1326" y="53"/>
                  <a:pt x="1328" y="49"/>
                  <a:pt x="1335" y="71"/>
                </a:cubicBezTo>
                <a:lnTo>
                  <a:pt x="1359" y="47"/>
                </a:lnTo>
                <a:cubicBezTo>
                  <a:pt x="1359" y="47"/>
                  <a:pt x="1359" y="47"/>
                  <a:pt x="1359" y="47"/>
                </a:cubicBezTo>
                <a:cubicBezTo>
                  <a:pt x="1367" y="42"/>
                  <a:pt x="1386" y="35"/>
                  <a:pt x="1386" y="35"/>
                </a:cubicBezTo>
                <a:cubicBezTo>
                  <a:pt x="1402" y="40"/>
                  <a:pt x="1407" y="51"/>
                  <a:pt x="1416" y="65"/>
                </a:cubicBezTo>
                <a:cubicBezTo>
                  <a:pt x="1418" y="68"/>
                  <a:pt x="1422" y="74"/>
                  <a:pt x="1422" y="74"/>
                </a:cubicBezTo>
                <a:cubicBezTo>
                  <a:pt x="1435" y="65"/>
                  <a:pt x="1439" y="53"/>
                  <a:pt x="1452" y="44"/>
                </a:cubicBezTo>
                <a:cubicBezTo>
                  <a:pt x="1462" y="47"/>
                  <a:pt x="1479" y="59"/>
                  <a:pt x="1479" y="59"/>
                </a:cubicBezTo>
                <a:cubicBezTo>
                  <a:pt x="1488" y="72"/>
                  <a:pt x="1491" y="72"/>
                  <a:pt x="1506" y="68"/>
                </a:cubicBezTo>
                <a:cubicBezTo>
                  <a:pt x="1516" y="61"/>
                  <a:pt x="1520" y="54"/>
                  <a:pt x="1530" y="47"/>
                </a:cubicBezTo>
                <a:cubicBezTo>
                  <a:pt x="1551" y="52"/>
                  <a:pt x="1549" y="57"/>
                  <a:pt x="1566" y="68"/>
                </a:cubicBezTo>
                <a:cubicBezTo>
                  <a:pt x="1570" y="79"/>
                  <a:pt x="1577" y="82"/>
                  <a:pt x="1584" y="92"/>
                </a:cubicBezTo>
                <a:cubicBezTo>
                  <a:pt x="1602" y="86"/>
                  <a:pt x="1604" y="59"/>
                  <a:pt x="1614" y="44"/>
                </a:cubicBezTo>
                <a:cubicBezTo>
                  <a:pt x="1626" y="48"/>
                  <a:pt x="1631" y="54"/>
                  <a:pt x="1641" y="62"/>
                </a:cubicBezTo>
                <a:cubicBezTo>
                  <a:pt x="1647" y="66"/>
                  <a:pt x="1659" y="74"/>
                  <a:pt x="1659" y="74"/>
                </a:cubicBezTo>
                <a:cubicBezTo>
                  <a:pt x="1669" y="71"/>
                  <a:pt x="1686" y="59"/>
                  <a:pt x="1686" y="59"/>
                </a:cubicBezTo>
                <a:cubicBezTo>
                  <a:pt x="1721" y="63"/>
                  <a:pt x="1706" y="63"/>
                  <a:pt x="1728" y="77"/>
                </a:cubicBezTo>
                <a:cubicBezTo>
                  <a:pt x="1746" y="65"/>
                  <a:pt x="1759" y="38"/>
                  <a:pt x="1776" y="32"/>
                </a:cubicBezTo>
                <a:cubicBezTo>
                  <a:pt x="1786" y="35"/>
                  <a:pt x="1803" y="47"/>
                  <a:pt x="1803" y="47"/>
                </a:cubicBezTo>
                <a:cubicBezTo>
                  <a:pt x="1807" y="53"/>
                  <a:pt x="1811" y="59"/>
                  <a:pt x="1815" y="65"/>
                </a:cubicBezTo>
                <a:cubicBezTo>
                  <a:pt x="1817" y="68"/>
                  <a:pt x="1821" y="74"/>
                  <a:pt x="1821" y="74"/>
                </a:cubicBezTo>
                <a:cubicBezTo>
                  <a:pt x="1833" y="70"/>
                  <a:pt x="1846" y="63"/>
                  <a:pt x="1857" y="56"/>
                </a:cubicBezTo>
                <a:cubicBezTo>
                  <a:pt x="1863" y="48"/>
                  <a:pt x="1868" y="45"/>
                  <a:pt x="1875" y="38"/>
                </a:cubicBezTo>
              </a:path>
            </a:pathLst>
          </a:custGeom>
          <a:noFill/>
          <a:ln w="28575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4376" name="Freeform 38"/>
          <p:cNvSpPr>
            <a:spLocks/>
          </p:cNvSpPr>
          <p:nvPr/>
        </p:nvSpPr>
        <p:spPr bwMode="auto">
          <a:xfrm>
            <a:off x="5424488" y="4251325"/>
            <a:ext cx="1414462" cy="100013"/>
          </a:xfrm>
          <a:custGeom>
            <a:avLst/>
            <a:gdLst>
              <a:gd name="T0" fmla="*/ 0 w 891"/>
              <a:gd name="T1" fmla="*/ 2147483647 h 63"/>
              <a:gd name="T2" fmla="*/ 2147483647 w 891"/>
              <a:gd name="T3" fmla="*/ 2147483647 h 63"/>
              <a:gd name="T4" fmla="*/ 2147483647 w 891"/>
              <a:gd name="T5" fmla="*/ 2147483647 h 63"/>
              <a:gd name="T6" fmla="*/ 2147483647 w 891"/>
              <a:gd name="T7" fmla="*/ 2147483647 h 63"/>
              <a:gd name="T8" fmla="*/ 2147483647 w 891"/>
              <a:gd name="T9" fmla="*/ 2147483647 h 63"/>
              <a:gd name="T10" fmla="*/ 2147483647 w 891"/>
              <a:gd name="T11" fmla="*/ 2147483647 h 63"/>
              <a:gd name="T12" fmla="*/ 2147483647 w 891"/>
              <a:gd name="T13" fmla="*/ 2147483647 h 63"/>
              <a:gd name="T14" fmla="*/ 2147483647 w 891"/>
              <a:gd name="T15" fmla="*/ 2147483647 h 63"/>
              <a:gd name="T16" fmla="*/ 2147483647 w 891"/>
              <a:gd name="T17" fmla="*/ 2147483647 h 63"/>
              <a:gd name="T18" fmla="*/ 2147483647 w 891"/>
              <a:gd name="T19" fmla="*/ 2147483647 h 63"/>
              <a:gd name="T20" fmla="*/ 2147483647 w 891"/>
              <a:gd name="T21" fmla="*/ 2147483647 h 63"/>
              <a:gd name="T22" fmla="*/ 2147483647 w 891"/>
              <a:gd name="T23" fmla="*/ 2147483647 h 63"/>
              <a:gd name="T24" fmla="*/ 2147483647 w 891"/>
              <a:gd name="T25" fmla="*/ 2147483647 h 63"/>
              <a:gd name="T26" fmla="*/ 2147483647 w 891"/>
              <a:gd name="T27" fmla="*/ 0 h 63"/>
              <a:gd name="T28" fmla="*/ 2147483647 w 891"/>
              <a:gd name="T29" fmla="*/ 2147483647 h 63"/>
              <a:gd name="T30" fmla="*/ 2147483647 w 891"/>
              <a:gd name="T31" fmla="*/ 2147483647 h 63"/>
              <a:gd name="T32" fmla="*/ 2147483647 w 891"/>
              <a:gd name="T33" fmla="*/ 2147483647 h 63"/>
              <a:gd name="T34" fmla="*/ 2147483647 w 891"/>
              <a:gd name="T35" fmla="*/ 2147483647 h 63"/>
              <a:gd name="T36" fmla="*/ 2147483647 w 891"/>
              <a:gd name="T37" fmla="*/ 2147483647 h 63"/>
              <a:gd name="T38" fmla="*/ 2147483647 w 891"/>
              <a:gd name="T39" fmla="*/ 2147483647 h 63"/>
              <a:gd name="T40" fmla="*/ 2147483647 w 891"/>
              <a:gd name="T41" fmla="*/ 2147483647 h 63"/>
              <a:gd name="T42" fmla="*/ 2147483647 w 891"/>
              <a:gd name="T43" fmla="*/ 2147483647 h 63"/>
              <a:gd name="T44" fmla="*/ 2147483647 w 891"/>
              <a:gd name="T45" fmla="*/ 2147483647 h 63"/>
              <a:gd name="T46" fmla="*/ 2147483647 w 891"/>
              <a:gd name="T47" fmla="*/ 2147483647 h 63"/>
              <a:gd name="T48" fmla="*/ 2147483647 w 891"/>
              <a:gd name="T49" fmla="*/ 2147483647 h 63"/>
              <a:gd name="T50" fmla="*/ 2147483647 w 891"/>
              <a:gd name="T51" fmla="*/ 2147483647 h 63"/>
              <a:gd name="T52" fmla="*/ 2147483647 w 891"/>
              <a:gd name="T53" fmla="*/ 2147483647 h 63"/>
              <a:gd name="T54" fmla="*/ 2147483647 w 891"/>
              <a:gd name="T55" fmla="*/ 2147483647 h 63"/>
              <a:gd name="T56" fmla="*/ 2147483647 w 891"/>
              <a:gd name="T57" fmla="*/ 2147483647 h 63"/>
              <a:gd name="T58" fmla="*/ 2147483647 w 891"/>
              <a:gd name="T59" fmla="*/ 2147483647 h 63"/>
              <a:gd name="T60" fmla="*/ 2147483647 w 891"/>
              <a:gd name="T61" fmla="*/ 2147483647 h 63"/>
              <a:gd name="T62" fmla="*/ 2147483647 w 891"/>
              <a:gd name="T63" fmla="*/ 2147483647 h 63"/>
              <a:gd name="T64" fmla="*/ 2147483647 w 891"/>
              <a:gd name="T65" fmla="*/ 2147483647 h 63"/>
              <a:gd name="T66" fmla="*/ 2147483647 w 891"/>
              <a:gd name="T67" fmla="*/ 2147483647 h 6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91"/>
              <a:gd name="T103" fmla="*/ 0 h 63"/>
              <a:gd name="T104" fmla="*/ 891 w 891"/>
              <a:gd name="T105" fmla="*/ 63 h 6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91" h="63">
                <a:moveTo>
                  <a:pt x="0" y="27"/>
                </a:moveTo>
                <a:cubicBezTo>
                  <a:pt x="11" y="10"/>
                  <a:pt x="17" y="10"/>
                  <a:pt x="33" y="21"/>
                </a:cubicBezTo>
                <a:cubicBezTo>
                  <a:pt x="35" y="27"/>
                  <a:pt x="37" y="33"/>
                  <a:pt x="39" y="39"/>
                </a:cubicBezTo>
                <a:cubicBezTo>
                  <a:pt x="40" y="42"/>
                  <a:pt x="42" y="48"/>
                  <a:pt x="42" y="48"/>
                </a:cubicBezTo>
                <a:cubicBezTo>
                  <a:pt x="59" y="44"/>
                  <a:pt x="66" y="32"/>
                  <a:pt x="81" y="27"/>
                </a:cubicBezTo>
                <a:cubicBezTo>
                  <a:pt x="95" y="32"/>
                  <a:pt x="99" y="46"/>
                  <a:pt x="111" y="54"/>
                </a:cubicBezTo>
                <a:cubicBezTo>
                  <a:pt x="129" y="42"/>
                  <a:pt x="141" y="28"/>
                  <a:pt x="162" y="21"/>
                </a:cubicBezTo>
                <a:cubicBezTo>
                  <a:pt x="184" y="28"/>
                  <a:pt x="183" y="56"/>
                  <a:pt x="204" y="63"/>
                </a:cubicBezTo>
                <a:cubicBezTo>
                  <a:pt x="213" y="57"/>
                  <a:pt x="222" y="51"/>
                  <a:pt x="231" y="45"/>
                </a:cubicBezTo>
                <a:cubicBezTo>
                  <a:pt x="234" y="43"/>
                  <a:pt x="240" y="39"/>
                  <a:pt x="240" y="39"/>
                </a:cubicBezTo>
                <a:cubicBezTo>
                  <a:pt x="247" y="49"/>
                  <a:pt x="254" y="53"/>
                  <a:pt x="261" y="63"/>
                </a:cubicBezTo>
                <a:cubicBezTo>
                  <a:pt x="275" y="58"/>
                  <a:pt x="279" y="44"/>
                  <a:pt x="291" y="36"/>
                </a:cubicBezTo>
                <a:cubicBezTo>
                  <a:pt x="300" y="23"/>
                  <a:pt x="318" y="13"/>
                  <a:pt x="333" y="6"/>
                </a:cubicBezTo>
                <a:cubicBezTo>
                  <a:pt x="339" y="3"/>
                  <a:pt x="351" y="0"/>
                  <a:pt x="351" y="0"/>
                </a:cubicBezTo>
                <a:cubicBezTo>
                  <a:pt x="352" y="1"/>
                  <a:pt x="366" y="16"/>
                  <a:pt x="369" y="15"/>
                </a:cubicBezTo>
                <a:cubicBezTo>
                  <a:pt x="376" y="13"/>
                  <a:pt x="387" y="3"/>
                  <a:pt x="387" y="3"/>
                </a:cubicBezTo>
                <a:cubicBezTo>
                  <a:pt x="410" y="9"/>
                  <a:pt x="412" y="26"/>
                  <a:pt x="429" y="39"/>
                </a:cubicBezTo>
                <a:cubicBezTo>
                  <a:pt x="435" y="43"/>
                  <a:pt x="441" y="47"/>
                  <a:pt x="447" y="51"/>
                </a:cubicBezTo>
                <a:cubicBezTo>
                  <a:pt x="452" y="55"/>
                  <a:pt x="465" y="57"/>
                  <a:pt x="465" y="57"/>
                </a:cubicBezTo>
                <a:cubicBezTo>
                  <a:pt x="471" y="56"/>
                  <a:pt x="478" y="57"/>
                  <a:pt x="483" y="54"/>
                </a:cubicBezTo>
                <a:cubicBezTo>
                  <a:pt x="495" y="48"/>
                  <a:pt x="488" y="31"/>
                  <a:pt x="510" y="24"/>
                </a:cubicBezTo>
                <a:cubicBezTo>
                  <a:pt x="535" y="29"/>
                  <a:pt x="531" y="46"/>
                  <a:pt x="555" y="54"/>
                </a:cubicBezTo>
                <a:cubicBezTo>
                  <a:pt x="572" y="51"/>
                  <a:pt x="576" y="48"/>
                  <a:pt x="591" y="42"/>
                </a:cubicBezTo>
                <a:cubicBezTo>
                  <a:pt x="597" y="39"/>
                  <a:pt x="609" y="36"/>
                  <a:pt x="609" y="36"/>
                </a:cubicBezTo>
                <a:cubicBezTo>
                  <a:pt x="619" y="43"/>
                  <a:pt x="622" y="50"/>
                  <a:pt x="633" y="54"/>
                </a:cubicBezTo>
                <a:cubicBezTo>
                  <a:pt x="649" y="51"/>
                  <a:pt x="656" y="50"/>
                  <a:pt x="669" y="42"/>
                </a:cubicBezTo>
                <a:cubicBezTo>
                  <a:pt x="680" y="25"/>
                  <a:pt x="703" y="23"/>
                  <a:pt x="720" y="12"/>
                </a:cubicBezTo>
                <a:cubicBezTo>
                  <a:pt x="726" y="13"/>
                  <a:pt x="733" y="12"/>
                  <a:pt x="738" y="15"/>
                </a:cubicBezTo>
                <a:cubicBezTo>
                  <a:pt x="753" y="26"/>
                  <a:pt x="751" y="48"/>
                  <a:pt x="768" y="54"/>
                </a:cubicBezTo>
                <a:cubicBezTo>
                  <a:pt x="783" y="50"/>
                  <a:pt x="786" y="45"/>
                  <a:pt x="798" y="36"/>
                </a:cubicBezTo>
                <a:cubicBezTo>
                  <a:pt x="804" y="32"/>
                  <a:pt x="816" y="24"/>
                  <a:pt x="816" y="24"/>
                </a:cubicBezTo>
                <a:cubicBezTo>
                  <a:pt x="838" y="31"/>
                  <a:pt x="830" y="26"/>
                  <a:pt x="843" y="39"/>
                </a:cubicBezTo>
                <a:cubicBezTo>
                  <a:pt x="853" y="36"/>
                  <a:pt x="873" y="30"/>
                  <a:pt x="873" y="30"/>
                </a:cubicBezTo>
                <a:cubicBezTo>
                  <a:pt x="879" y="32"/>
                  <a:pt x="891" y="39"/>
                  <a:pt x="891" y="39"/>
                </a:cubicBezTo>
              </a:path>
            </a:pathLst>
          </a:custGeom>
          <a:noFill/>
          <a:ln w="28575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4377" name="Line 39"/>
          <p:cNvSpPr>
            <a:spLocks noChangeShapeType="1"/>
          </p:cNvSpPr>
          <p:nvPr/>
        </p:nvSpPr>
        <p:spPr bwMode="auto">
          <a:xfrm flipV="1">
            <a:off x="2432050" y="4718050"/>
            <a:ext cx="0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4378" name="Line 40"/>
          <p:cNvSpPr>
            <a:spLocks noChangeShapeType="1"/>
          </p:cNvSpPr>
          <p:nvPr/>
        </p:nvSpPr>
        <p:spPr bwMode="auto">
          <a:xfrm>
            <a:off x="2447925" y="5849938"/>
            <a:ext cx="4591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4379" name="Freeform 41"/>
          <p:cNvSpPr>
            <a:spLocks/>
          </p:cNvSpPr>
          <p:nvPr/>
        </p:nvSpPr>
        <p:spPr bwMode="auto">
          <a:xfrm>
            <a:off x="2438400" y="5791200"/>
            <a:ext cx="3205163" cy="133350"/>
          </a:xfrm>
          <a:custGeom>
            <a:avLst/>
            <a:gdLst>
              <a:gd name="T0" fmla="*/ 2147483647 w 2019"/>
              <a:gd name="T1" fmla="*/ 2147483647 h 84"/>
              <a:gd name="T2" fmla="*/ 2147483647 w 2019"/>
              <a:gd name="T3" fmla="*/ 2147483647 h 84"/>
              <a:gd name="T4" fmla="*/ 2147483647 w 2019"/>
              <a:gd name="T5" fmla="*/ 2147483647 h 84"/>
              <a:gd name="T6" fmla="*/ 2147483647 w 2019"/>
              <a:gd name="T7" fmla="*/ 2147483647 h 84"/>
              <a:gd name="T8" fmla="*/ 2147483647 w 2019"/>
              <a:gd name="T9" fmla="*/ 2147483647 h 84"/>
              <a:gd name="T10" fmla="*/ 2147483647 w 2019"/>
              <a:gd name="T11" fmla="*/ 2147483647 h 84"/>
              <a:gd name="T12" fmla="*/ 2147483647 w 2019"/>
              <a:gd name="T13" fmla="*/ 2147483647 h 84"/>
              <a:gd name="T14" fmla="*/ 2147483647 w 2019"/>
              <a:gd name="T15" fmla="*/ 2147483647 h 84"/>
              <a:gd name="T16" fmla="*/ 2147483647 w 2019"/>
              <a:gd name="T17" fmla="*/ 2147483647 h 84"/>
              <a:gd name="T18" fmla="*/ 2147483647 w 2019"/>
              <a:gd name="T19" fmla="*/ 2147483647 h 84"/>
              <a:gd name="T20" fmla="*/ 2147483647 w 2019"/>
              <a:gd name="T21" fmla="*/ 2147483647 h 84"/>
              <a:gd name="T22" fmla="*/ 2147483647 w 2019"/>
              <a:gd name="T23" fmla="*/ 2147483647 h 84"/>
              <a:gd name="T24" fmla="*/ 2147483647 w 2019"/>
              <a:gd name="T25" fmla="*/ 2147483647 h 84"/>
              <a:gd name="T26" fmla="*/ 2147483647 w 2019"/>
              <a:gd name="T27" fmla="*/ 2147483647 h 84"/>
              <a:gd name="T28" fmla="*/ 2147483647 w 2019"/>
              <a:gd name="T29" fmla="*/ 0 h 84"/>
              <a:gd name="T30" fmla="*/ 2147483647 w 2019"/>
              <a:gd name="T31" fmla="*/ 2147483647 h 84"/>
              <a:gd name="T32" fmla="*/ 2147483647 w 2019"/>
              <a:gd name="T33" fmla="*/ 2147483647 h 84"/>
              <a:gd name="T34" fmla="*/ 2147483647 w 2019"/>
              <a:gd name="T35" fmla="*/ 2147483647 h 84"/>
              <a:gd name="T36" fmla="*/ 2147483647 w 2019"/>
              <a:gd name="T37" fmla="*/ 2147483647 h 84"/>
              <a:gd name="T38" fmla="*/ 2147483647 w 2019"/>
              <a:gd name="T39" fmla="*/ 2147483647 h 84"/>
              <a:gd name="T40" fmla="*/ 2147483647 w 2019"/>
              <a:gd name="T41" fmla="*/ 2147483647 h 84"/>
              <a:gd name="T42" fmla="*/ 2147483647 w 2019"/>
              <a:gd name="T43" fmla="*/ 2147483647 h 84"/>
              <a:gd name="T44" fmla="*/ 2147483647 w 2019"/>
              <a:gd name="T45" fmla="*/ 2147483647 h 84"/>
              <a:gd name="T46" fmla="*/ 2147483647 w 2019"/>
              <a:gd name="T47" fmla="*/ 2147483647 h 84"/>
              <a:gd name="T48" fmla="*/ 2147483647 w 2019"/>
              <a:gd name="T49" fmla="*/ 2147483647 h 84"/>
              <a:gd name="T50" fmla="*/ 2147483647 w 2019"/>
              <a:gd name="T51" fmla="*/ 2147483647 h 84"/>
              <a:gd name="T52" fmla="*/ 2147483647 w 2019"/>
              <a:gd name="T53" fmla="*/ 2147483647 h 84"/>
              <a:gd name="T54" fmla="*/ 2147483647 w 2019"/>
              <a:gd name="T55" fmla="*/ 2147483647 h 84"/>
              <a:gd name="T56" fmla="*/ 2147483647 w 2019"/>
              <a:gd name="T57" fmla="*/ 2147483647 h 84"/>
              <a:gd name="T58" fmla="*/ 2147483647 w 2019"/>
              <a:gd name="T59" fmla="*/ 2147483647 h 84"/>
              <a:gd name="T60" fmla="*/ 2147483647 w 2019"/>
              <a:gd name="T61" fmla="*/ 2147483647 h 84"/>
              <a:gd name="T62" fmla="*/ 2147483647 w 2019"/>
              <a:gd name="T63" fmla="*/ 2147483647 h 84"/>
              <a:gd name="T64" fmla="*/ 2147483647 w 2019"/>
              <a:gd name="T65" fmla="*/ 2147483647 h 84"/>
              <a:gd name="T66" fmla="*/ 2147483647 w 2019"/>
              <a:gd name="T67" fmla="*/ 2147483647 h 84"/>
              <a:gd name="T68" fmla="*/ 2147483647 w 2019"/>
              <a:gd name="T69" fmla="*/ 2147483647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019"/>
              <a:gd name="T106" fmla="*/ 0 h 84"/>
              <a:gd name="T107" fmla="*/ 2019 w 2019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019" h="84">
                <a:moveTo>
                  <a:pt x="0" y="27"/>
                </a:moveTo>
                <a:cubicBezTo>
                  <a:pt x="9" y="41"/>
                  <a:pt x="15" y="35"/>
                  <a:pt x="27" y="27"/>
                </a:cubicBezTo>
                <a:cubicBezTo>
                  <a:pt x="37" y="30"/>
                  <a:pt x="44" y="36"/>
                  <a:pt x="54" y="39"/>
                </a:cubicBezTo>
                <a:cubicBezTo>
                  <a:pt x="63" y="36"/>
                  <a:pt x="75" y="18"/>
                  <a:pt x="75" y="18"/>
                </a:cubicBezTo>
                <a:cubicBezTo>
                  <a:pt x="82" y="19"/>
                  <a:pt x="90" y="17"/>
                  <a:pt x="96" y="21"/>
                </a:cubicBezTo>
                <a:cubicBezTo>
                  <a:pt x="102" y="25"/>
                  <a:pt x="101" y="37"/>
                  <a:pt x="108" y="39"/>
                </a:cubicBezTo>
                <a:cubicBezTo>
                  <a:pt x="111" y="40"/>
                  <a:pt x="114" y="41"/>
                  <a:pt x="117" y="42"/>
                </a:cubicBezTo>
                <a:cubicBezTo>
                  <a:pt x="128" y="38"/>
                  <a:pt x="133" y="31"/>
                  <a:pt x="144" y="27"/>
                </a:cubicBezTo>
                <a:cubicBezTo>
                  <a:pt x="171" y="31"/>
                  <a:pt x="164" y="42"/>
                  <a:pt x="183" y="54"/>
                </a:cubicBezTo>
                <a:cubicBezTo>
                  <a:pt x="213" y="49"/>
                  <a:pt x="212" y="38"/>
                  <a:pt x="237" y="30"/>
                </a:cubicBezTo>
                <a:cubicBezTo>
                  <a:pt x="249" y="34"/>
                  <a:pt x="249" y="41"/>
                  <a:pt x="261" y="45"/>
                </a:cubicBezTo>
                <a:cubicBezTo>
                  <a:pt x="278" y="34"/>
                  <a:pt x="287" y="20"/>
                  <a:pt x="303" y="9"/>
                </a:cubicBezTo>
                <a:cubicBezTo>
                  <a:pt x="327" y="25"/>
                  <a:pt x="322" y="66"/>
                  <a:pt x="348" y="84"/>
                </a:cubicBezTo>
                <a:cubicBezTo>
                  <a:pt x="354" y="80"/>
                  <a:pt x="364" y="79"/>
                  <a:pt x="366" y="72"/>
                </a:cubicBezTo>
                <a:cubicBezTo>
                  <a:pt x="371" y="58"/>
                  <a:pt x="381" y="38"/>
                  <a:pt x="393" y="30"/>
                </a:cubicBezTo>
                <a:cubicBezTo>
                  <a:pt x="403" y="33"/>
                  <a:pt x="420" y="45"/>
                  <a:pt x="420" y="45"/>
                </a:cubicBezTo>
                <a:cubicBezTo>
                  <a:pt x="433" y="41"/>
                  <a:pt x="443" y="31"/>
                  <a:pt x="456" y="27"/>
                </a:cubicBezTo>
                <a:cubicBezTo>
                  <a:pt x="460" y="28"/>
                  <a:pt x="475" y="30"/>
                  <a:pt x="480" y="33"/>
                </a:cubicBezTo>
                <a:cubicBezTo>
                  <a:pt x="486" y="37"/>
                  <a:pt x="498" y="45"/>
                  <a:pt x="498" y="45"/>
                </a:cubicBezTo>
                <a:cubicBezTo>
                  <a:pt x="511" y="36"/>
                  <a:pt x="516" y="26"/>
                  <a:pt x="531" y="21"/>
                </a:cubicBezTo>
                <a:cubicBezTo>
                  <a:pt x="541" y="22"/>
                  <a:pt x="552" y="20"/>
                  <a:pt x="561" y="24"/>
                </a:cubicBezTo>
                <a:cubicBezTo>
                  <a:pt x="577" y="32"/>
                  <a:pt x="572" y="48"/>
                  <a:pt x="591" y="54"/>
                </a:cubicBezTo>
                <a:cubicBezTo>
                  <a:pt x="606" y="51"/>
                  <a:pt x="620" y="45"/>
                  <a:pt x="633" y="36"/>
                </a:cubicBezTo>
                <a:cubicBezTo>
                  <a:pt x="644" y="19"/>
                  <a:pt x="633" y="33"/>
                  <a:pt x="648" y="24"/>
                </a:cubicBezTo>
                <a:cubicBezTo>
                  <a:pt x="654" y="20"/>
                  <a:pt x="666" y="12"/>
                  <a:pt x="666" y="12"/>
                </a:cubicBezTo>
                <a:cubicBezTo>
                  <a:pt x="688" y="19"/>
                  <a:pt x="677" y="30"/>
                  <a:pt x="687" y="33"/>
                </a:cubicBezTo>
                <a:cubicBezTo>
                  <a:pt x="693" y="35"/>
                  <a:pt x="705" y="39"/>
                  <a:pt x="705" y="39"/>
                </a:cubicBezTo>
                <a:cubicBezTo>
                  <a:pt x="720" y="34"/>
                  <a:pt x="716" y="20"/>
                  <a:pt x="732" y="15"/>
                </a:cubicBezTo>
                <a:cubicBezTo>
                  <a:pt x="754" y="29"/>
                  <a:pt x="745" y="22"/>
                  <a:pt x="759" y="36"/>
                </a:cubicBezTo>
                <a:cubicBezTo>
                  <a:pt x="782" y="28"/>
                  <a:pt x="791" y="7"/>
                  <a:pt x="813" y="0"/>
                </a:cubicBezTo>
                <a:cubicBezTo>
                  <a:pt x="827" y="4"/>
                  <a:pt x="827" y="11"/>
                  <a:pt x="840" y="15"/>
                </a:cubicBezTo>
                <a:cubicBezTo>
                  <a:pt x="850" y="12"/>
                  <a:pt x="857" y="6"/>
                  <a:pt x="867" y="3"/>
                </a:cubicBezTo>
                <a:cubicBezTo>
                  <a:pt x="878" y="7"/>
                  <a:pt x="881" y="14"/>
                  <a:pt x="891" y="21"/>
                </a:cubicBezTo>
                <a:cubicBezTo>
                  <a:pt x="902" y="37"/>
                  <a:pt x="903" y="42"/>
                  <a:pt x="921" y="48"/>
                </a:cubicBezTo>
                <a:cubicBezTo>
                  <a:pt x="941" y="43"/>
                  <a:pt x="947" y="33"/>
                  <a:pt x="966" y="27"/>
                </a:cubicBezTo>
                <a:cubicBezTo>
                  <a:pt x="972" y="25"/>
                  <a:pt x="984" y="21"/>
                  <a:pt x="984" y="21"/>
                </a:cubicBezTo>
                <a:cubicBezTo>
                  <a:pt x="1005" y="28"/>
                  <a:pt x="997" y="23"/>
                  <a:pt x="1011" y="33"/>
                </a:cubicBezTo>
                <a:cubicBezTo>
                  <a:pt x="1029" y="28"/>
                  <a:pt x="1034" y="14"/>
                  <a:pt x="1050" y="9"/>
                </a:cubicBezTo>
                <a:cubicBezTo>
                  <a:pt x="1062" y="13"/>
                  <a:pt x="1069" y="20"/>
                  <a:pt x="1080" y="27"/>
                </a:cubicBezTo>
                <a:cubicBezTo>
                  <a:pt x="1086" y="31"/>
                  <a:pt x="1098" y="39"/>
                  <a:pt x="1098" y="39"/>
                </a:cubicBezTo>
                <a:cubicBezTo>
                  <a:pt x="1135" y="36"/>
                  <a:pt x="1131" y="34"/>
                  <a:pt x="1158" y="27"/>
                </a:cubicBezTo>
                <a:cubicBezTo>
                  <a:pt x="1166" y="22"/>
                  <a:pt x="1185" y="15"/>
                  <a:pt x="1185" y="15"/>
                </a:cubicBezTo>
                <a:cubicBezTo>
                  <a:pt x="1201" y="26"/>
                  <a:pt x="1204" y="44"/>
                  <a:pt x="1224" y="51"/>
                </a:cubicBezTo>
                <a:cubicBezTo>
                  <a:pt x="1235" y="40"/>
                  <a:pt x="1243" y="29"/>
                  <a:pt x="1248" y="15"/>
                </a:cubicBezTo>
                <a:cubicBezTo>
                  <a:pt x="1268" y="18"/>
                  <a:pt x="1278" y="24"/>
                  <a:pt x="1296" y="30"/>
                </a:cubicBezTo>
                <a:cubicBezTo>
                  <a:pt x="1311" y="45"/>
                  <a:pt x="1311" y="45"/>
                  <a:pt x="1335" y="42"/>
                </a:cubicBezTo>
                <a:cubicBezTo>
                  <a:pt x="1361" y="29"/>
                  <a:pt x="1334" y="44"/>
                  <a:pt x="1356" y="27"/>
                </a:cubicBezTo>
                <a:cubicBezTo>
                  <a:pt x="1362" y="23"/>
                  <a:pt x="1374" y="15"/>
                  <a:pt x="1374" y="15"/>
                </a:cubicBezTo>
                <a:cubicBezTo>
                  <a:pt x="1390" y="19"/>
                  <a:pt x="1390" y="22"/>
                  <a:pt x="1401" y="33"/>
                </a:cubicBezTo>
                <a:cubicBezTo>
                  <a:pt x="1408" y="40"/>
                  <a:pt x="1420" y="42"/>
                  <a:pt x="1428" y="48"/>
                </a:cubicBezTo>
                <a:cubicBezTo>
                  <a:pt x="1441" y="47"/>
                  <a:pt x="1454" y="47"/>
                  <a:pt x="1467" y="45"/>
                </a:cubicBezTo>
                <a:cubicBezTo>
                  <a:pt x="1481" y="42"/>
                  <a:pt x="1483" y="22"/>
                  <a:pt x="1494" y="15"/>
                </a:cubicBezTo>
                <a:cubicBezTo>
                  <a:pt x="1506" y="19"/>
                  <a:pt x="1513" y="27"/>
                  <a:pt x="1524" y="33"/>
                </a:cubicBezTo>
                <a:cubicBezTo>
                  <a:pt x="1530" y="36"/>
                  <a:pt x="1542" y="39"/>
                  <a:pt x="1542" y="39"/>
                </a:cubicBezTo>
                <a:cubicBezTo>
                  <a:pt x="1575" y="34"/>
                  <a:pt x="1564" y="27"/>
                  <a:pt x="1587" y="12"/>
                </a:cubicBezTo>
                <a:cubicBezTo>
                  <a:pt x="1605" y="18"/>
                  <a:pt x="1607" y="30"/>
                  <a:pt x="1620" y="39"/>
                </a:cubicBezTo>
                <a:cubicBezTo>
                  <a:pt x="1630" y="54"/>
                  <a:pt x="1635" y="51"/>
                  <a:pt x="1653" y="48"/>
                </a:cubicBezTo>
                <a:cubicBezTo>
                  <a:pt x="1657" y="35"/>
                  <a:pt x="1663" y="22"/>
                  <a:pt x="1674" y="15"/>
                </a:cubicBezTo>
                <a:cubicBezTo>
                  <a:pt x="1690" y="18"/>
                  <a:pt x="1697" y="19"/>
                  <a:pt x="1710" y="27"/>
                </a:cubicBezTo>
                <a:cubicBezTo>
                  <a:pt x="1719" y="40"/>
                  <a:pt x="1722" y="40"/>
                  <a:pt x="1737" y="36"/>
                </a:cubicBezTo>
                <a:cubicBezTo>
                  <a:pt x="1745" y="31"/>
                  <a:pt x="1764" y="24"/>
                  <a:pt x="1764" y="24"/>
                </a:cubicBezTo>
                <a:cubicBezTo>
                  <a:pt x="1782" y="28"/>
                  <a:pt x="1784" y="43"/>
                  <a:pt x="1800" y="48"/>
                </a:cubicBezTo>
                <a:cubicBezTo>
                  <a:pt x="1813" y="39"/>
                  <a:pt x="1827" y="31"/>
                  <a:pt x="1842" y="27"/>
                </a:cubicBezTo>
                <a:cubicBezTo>
                  <a:pt x="1854" y="19"/>
                  <a:pt x="1857" y="22"/>
                  <a:pt x="1869" y="30"/>
                </a:cubicBezTo>
                <a:cubicBezTo>
                  <a:pt x="1872" y="34"/>
                  <a:pt x="1876" y="45"/>
                  <a:pt x="1884" y="42"/>
                </a:cubicBezTo>
                <a:cubicBezTo>
                  <a:pt x="1884" y="42"/>
                  <a:pt x="1906" y="27"/>
                  <a:pt x="1911" y="24"/>
                </a:cubicBezTo>
                <a:cubicBezTo>
                  <a:pt x="1914" y="22"/>
                  <a:pt x="1920" y="18"/>
                  <a:pt x="1920" y="18"/>
                </a:cubicBezTo>
                <a:cubicBezTo>
                  <a:pt x="1942" y="22"/>
                  <a:pt x="1937" y="25"/>
                  <a:pt x="1953" y="36"/>
                </a:cubicBezTo>
                <a:cubicBezTo>
                  <a:pt x="1963" y="31"/>
                  <a:pt x="1972" y="25"/>
                  <a:pt x="1983" y="21"/>
                </a:cubicBezTo>
                <a:cubicBezTo>
                  <a:pt x="2016" y="26"/>
                  <a:pt x="1998" y="24"/>
                  <a:pt x="2019" y="45"/>
                </a:cubicBezTo>
              </a:path>
            </a:pathLst>
          </a:custGeom>
          <a:noFill/>
          <a:ln w="28575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4380" name="Freeform 42"/>
          <p:cNvSpPr>
            <a:spLocks/>
          </p:cNvSpPr>
          <p:nvPr/>
        </p:nvSpPr>
        <p:spPr bwMode="auto">
          <a:xfrm>
            <a:off x="5629275" y="5748338"/>
            <a:ext cx="1300163" cy="152400"/>
          </a:xfrm>
          <a:custGeom>
            <a:avLst/>
            <a:gdLst>
              <a:gd name="T0" fmla="*/ 0 w 819"/>
              <a:gd name="T1" fmla="*/ 2147483647 h 96"/>
              <a:gd name="T2" fmla="*/ 2147483647 w 819"/>
              <a:gd name="T3" fmla="*/ 2147483647 h 96"/>
              <a:gd name="T4" fmla="*/ 2147483647 w 819"/>
              <a:gd name="T5" fmla="*/ 2147483647 h 96"/>
              <a:gd name="T6" fmla="*/ 2147483647 w 819"/>
              <a:gd name="T7" fmla="*/ 2147483647 h 96"/>
              <a:gd name="T8" fmla="*/ 2147483647 w 819"/>
              <a:gd name="T9" fmla="*/ 2147483647 h 96"/>
              <a:gd name="T10" fmla="*/ 2147483647 w 819"/>
              <a:gd name="T11" fmla="*/ 2147483647 h 96"/>
              <a:gd name="T12" fmla="*/ 2147483647 w 819"/>
              <a:gd name="T13" fmla="*/ 2147483647 h 96"/>
              <a:gd name="T14" fmla="*/ 2147483647 w 819"/>
              <a:gd name="T15" fmla="*/ 2147483647 h 96"/>
              <a:gd name="T16" fmla="*/ 2147483647 w 819"/>
              <a:gd name="T17" fmla="*/ 2147483647 h 96"/>
              <a:gd name="T18" fmla="*/ 2147483647 w 819"/>
              <a:gd name="T19" fmla="*/ 2147483647 h 96"/>
              <a:gd name="T20" fmla="*/ 2147483647 w 819"/>
              <a:gd name="T21" fmla="*/ 2147483647 h 96"/>
              <a:gd name="T22" fmla="*/ 2147483647 w 819"/>
              <a:gd name="T23" fmla="*/ 2147483647 h 96"/>
              <a:gd name="T24" fmla="*/ 2147483647 w 819"/>
              <a:gd name="T25" fmla="*/ 2147483647 h 96"/>
              <a:gd name="T26" fmla="*/ 2147483647 w 819"/>
              <a:gd name="T27" fmla="*/ 2147483647 h 96"/>
              <a:gd name="T28" fmla="*/ 2147483647 w 819"/>
              <a:gd name="T29" fmla="*/ 0 h 96"/>
              <a:gd name="T30" fmla="*/ 2147483647 w 819"/>
              <a:gd name="T31" fmla="*/ 2147483647 h 96"/>
              <a:gd name="T32" fmla="*/ 2147483647 w 819"/>
              <a:gd name="T33" fmla="*/ 2147483647 h 96"/>
              <a:gd name="T34" fmla="*/ 2147483647 w 819"/>
              <a:gd name="T35" fmla="*/ 2147483647 h 96"/>
              <a:gd name="T36" fmla="*/ 2147483647 w 819"/>
              <a:gd name="T37" fmla="*/ 2147483647 h 96"/>
              <a:gd name="T38" fmla="*/ 2147483647 w 819"/>
              <a:gd name="T39" fmla="*/ 2147483647 h 96"/>
              <a:gd name="T40" fmla="*/ 2147483647 w 819"/>
              <a:gd name="T41" fmla="*/ 2147483647 h 96"/>
              <a:gd name="T42" fmla="*/ 2147483647 w 819"/>
              <a:gd name="T43" fmla="*/ 2147483647 h 96"/>
              <a:gd name="T44" fmla="*/ 2147483647 w 819"/>
              <a:gd name="T45" fmla="*/ 2147483647 h 96"/>
              <a:gd name="T46" fmla="*/ 2147483647 w 819"/>
              <a:gd name="T47" fmla="*/ 2147483647 h 96"/>
              <a:gd name="T48" fmla="*/ 2147483647 w 819"/>
              <a:gd name="T49" fmla="*/ 2147483647 h 96"/>
              <a:gd name="T50" fmla="*/ 2147483647 w 819"/>
              <a:gd name="T51" fmla="*/ 2147483647 h 96"/>
              <a:gd name="T52" fmla="*/ 2147483647 w 819"/>
              <a:gd name="T53" fmla="*/ 2147483647 h 96"/>
              <a:gd name="T54" fmla="*/ 2147483647 w 819"/>
              <a:gd name="T55" fmla="*/ 2147483647 h 96"/>
              <a:gd name="T56" fmla="*/ 2147483647 w 819"/>
              <a:gd name="T57" fmla="*/ 2147483647 h 96"/>
              <a:gd name="T58" fmla="*/ 2147483647 w 819"/>
              <a:gd name="T59" fmla="*/ 2147483647 h 96"/>
              <a:gd name="T60" fmla="*/ 2147483647 w 819"/>
              <a:gd name="T61" fmla="*/ 2147483647 h 96"/>
              <a:gd name="T62" fmla="*/ 2147483647 w 819"/>
              <a:gd name="T63" fmla="*/ 2147483647 h 96"/>
              <a:gd name="T64" fmla="*/ 2147483647 w 819"/>
              <a:gd name="T65" fmla="*/ 2147483647 h 9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19"/>
              <a:gd name="T100" fmla="*/ 0 h 96"/>
              <a:gd name="T101" fmla="*/ 819 w 819"/>
              <a:gd name="T102" fmla="*/ 96 h 9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19" h="96">
                <a:moveTo>
                  <a:pt x="0" y="69"/>
                </a:moveTo>
                <a:cubicBezTo>
                  <a:pt x="14" y="91"/>
                  <a:pt x="7" y="82"/>
                  <a:pt x="21" y="96"/>
                </a:cubicBezTo>
                <a:cubicBezTo>
                  <a:pt x="44" y="88"/>
                  <a:pt x="49" y="56"/>
                  <a:pt x="69" y="42"/>
                </a:cubicBezTo>
                <a:cubicBezTo>
                  <a:pt x="77" y="54"/>
                  <a:pt x="89" y="65"/>
                  <a:pt x="102" y="69"/>
                </a:cubicBezTo>
                <a:cubicBezTo>
                  <a:pt x="118" y="65"/>
                  <a:pt x="126" y="56"/>
                  <a:pt x="141" y="51"/>
                </a:cubicBezTo>
                <a:cubicBezTo>
                  <a:pt x="160" y="54"/>
                  <a:pt x="168" y="56"/>
                  <a:pt x="183" y="66"/>
                </a:cubicBezTo>
                <a:cubicBezTo>
                  <a:pt x="190" y="77"/>
                  <a:pt x="196" y="77"/>
                  <a:pt x="207" y="84"/>
                </a:cubicBezTo>
                <a:cubicBezTo>
                  <a:pt x="224" y="78"/>
                  <a:pt x="234" y="63"/>
                  <a:pt x="252" y="57"/>
                </a:cubicBezTo>
                <a:cubicBezTo>
                  <a:pt x="280" y="62"/>
                  <a:pt x="273" y="74"/>
                  <a:pt x="294" y="81"/>
                </a:cubicBezTo>
                <a:cubicBezTo>
                  <a:pt x="329" y="75"/>
                  <a:pt x="332" y="46"/>
                  <a:pt x="363" y="36"/>
                </a:cubicBezTo>
                <a:cubicBezTo>
                  <a:pt x="380" y="40"/>
                  <a:pt x="377" y="44"/>
                  <a:pt x="384" y="57"/>
                </a:cubicBezTo>
                <a:cubicBezTo>
                  <a:pt x="388" y="63"/>
                  <a:pt x="396" y="75"/>
                  <a:pt x="396" y="75"/>
                </a:cubicBezTo>
                <a:cubicBezTo>
                  <a:pt x="419" y="60"/>
                  <a:pt x="418" y="22"/>
                  <a:pt x="447" y="12"/>
                </a:cubicBezTo>
                <a:cubicBezTo>
                  <a:pt x="459" y="30"/>
                  <a:pt x="451" y="36"/>
                  <a:pt x="474" y="21"/>
                </a:cubicBezTo>
                <a:cubicBezTo>
                  <a:pt x="488" y="0"/>
                  <a:pt x="479" y="5"/>
                  <a:pt x="495" y="0"/>
                </a:cubicBezTo>
                <a:cubicBezTo>
                  <a:pt x="509" y="14"/>
                  <a:pt x="506" y="31"/>
                  <a:pt x="522" y="42"/>
                </a:cubicBezTo>
                <a:cubicBezTo>
                  <a:pt x="528" y="38"/>
                  <a:pt x="534" y="34"/>
                  <a:pt x="540" y="30"/>
                </a:cubicBezTo>
                <a:cubicBezTo>
                  <a:pt x="543" y="28"/>
                  <a:pt x="549" y="24"/>
                  <a:pt x="549" y="24"/>
                </a:cubicBezTo>
                <a:cubicBezTo>
                  <a:pt x="566" y="30"/>
                  <a:pt x="572" y="56"/>
                  <a:pt x="591" y="69"/>
                </a:cubicBezTo>
                <a:cubicBezTo>
                  <a:pt x="601" y="59"/>
                  <a:pt x="612" y="44"/>
                  <a:pt x="624" y="36"/>
                </a:cubicBezTo>
                <a:cubicBezTo>
                  <a:pt x="628" y="42"/>
                  <a:pt x="632" y="48"/>
                  <a:pt x="636" y="54"/>
                </a:cubicBezTo>
                <a:cubicBezTo>
                  <a:pt x="640" y="60"/>
                  <a:pt x="654" y="66"/>
                  <a:pt x="654" y="66"/>
                </a:cubicBezTo>
                <a:cubicBezTo>
                  <a:pt x="669" y="61"/>
                  <a:pt x="674" y="48"/>
                  <a:pt x="687" y="39"/>
                </a:cubicBezTo>
                <a:cubicBezTo>
                  <a:pt x="696" y="48"/>
                  <a:pt x="699" y="56"/>
                  <a:pt x="711" y="60"/>
                </a:cubicBezTo>
                <a:cubicBezTo>
                  <a:pt x="717" y="56"/>
                  <a:pt x="725" y="54"/>
                  <a:pt x="729" y="48"/>
                </a:cubicBezTo>
                <a:cubicBezTo>
                  <a:pt x="731" y="45"/>
                  <a:pt x="732" y="41"/>
                  <a:pt x="735" y="39"/>
                </a:cubicBezTo>
                <a:cubicBezTo>
                  <a:pt x="740" y="34"/>
                  <a:pt x="753" y="27"/>
                  <a:pt x="753" y="27"/>
                </a:cubicBezTo>
                <a:cubicBezTo>
                  <a:pt x="755" y="24"/>
                  <a:pt x="755" y="18"/>
                  <a:pt x="759" y="18"/>
                </a:cubicBezTo>
                <a:cubicBezTo>
                  <a:pt x="763" y="18"/>
                  <a:pt x="764" y="24"/>
                  <a:pt x="765" y="27"/>
                </a:cubicBezTo>
                <a:lnTo>
                  <a:pt x="780" y="90"/>
                </a:lnTo>
                <a:cubicBezTo>
                  <a:pt x="780" y="90"/>
                  <a:pt x="789" y="63"/>
                  <a:pt x="789" y="63"/>
                </a:cubicBezTo>
                <a:cubicBezTo>
                  <a:pt x="790" y="60"/>
                  <a:pt x="792" y="54"/>
                  <a:pt x="792" y="54"/>
                </a:cubicBezTo>
                <a:cubicBezTo>
                  <a:pt x="802" y="57"/>
                  <a:pt x="813" y="79"/>
                  <a:pt x="819" y="66"/>
                </a:cubicBezTo>
              </a:path>
            </a:pathLst>
          </a:custGeom>
          <a:noFill/>
          <a:ln w="28575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4381" name="Line 43"/>
          <p:cNvSpPr>
            <a:spLocks noChangeShapeType="1"/>
          </p:cNvSpPr>
          <p:nvPr/>
        </p:nvSpPr>
        <p:spPr bwMode="auto">
          <a:xfrm flipV="1">
            <a:off x="2374900" y="1592263"/>
            <a:ext cx="0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4382" name="Line 44"/>
          <p:cNvSpPr>
            <a:spLocks noChangeShapeType="1"/>
          </p:cNvSpPr>
          <p:nvPr/>
        </p:nvSpPr>
        <p:spPr bwMode="auto">
          <a:xfrm>
            <a:off x="2374900" y="2716213"/>
            <a:ext cx="4591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4383" name="Line 45"/>
          <p:cNvSpPr>
            <a:spLocks noChangeShapeType="1"/>
          </p:cNvSpPr>
          <p:nvPr/>
        </p:nvSpPr>
        <p:spPr bwMode="auto">
          <a:xfrm flipV="1">
            <a:off x="2374900" y="1995488"/>
            <a:ext cx="3240088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4384" name="Line 46"/>
          <p:cNvSpPr>
            <a:spLocks noChangeShapeType="1"/>
          </p:cNvSpPr>
          <p:nvPr/>
        </p:nvSpPr>
        <p:spPr bwMode="auto">
          <a:xfrm flipV="1">
            <a:off x="5614988" y="1995488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4385" name="Line 47"/>
          <p:cNvSpPr>
            <a:spLocks noChangeShapeType="1"/>
          </p:cNvSpPr>
          <p:nvPr/>
        </p:nvSpPr>
        <p:spPr bwMode="auto">
          <a:xfrm flipV="1">
            <a:off x="4940300" y="2039938"/>
            <a:ext cx="630238" cy="676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4386" name="Line 48"/>
          <p:cNvSpPr>
            <a:spLocks noChangeShapeType="1"/>
          </p:cNvSpPr>
          <p:nvPr/>
        </p:nvSpPr>
        <p:spPr bwMode="auto">
          <a:xfrm>
            <a:off x="2374900" y="2716213"/>
            <a:ext cx="256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4387" name="Line 49"/>
          <p:cNvSpPr>
            <a:spLocks noChangeShapeType="1"/>
          </p:cNvSpPr>
          <p:nvPr/>
        </p:nvSpPr>
        <p:spPr bwMode="auto">
          <a:xfrm>
            <a:off x="4940300" y="2716213"/>
            <a:ext cx="674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4388" name="Freeform 50"/>
          <p:cNvSpPr>
            <a:spLocks/>
          </p:cNvSpPr>
          <p:nvPr/>
        </p:nvSpPr>
        <p:spPr bwMode="auto">
          <a:xfrm>
            <a:off x="4473575" y="1754188"/>
            <a:ext cx="1905000" cy="1504950"/>
          </a:xfrm>
          <a:custGeom>
            <a:avLst/>
            <a:gdLst>
              <a:gd name="T0" fmla="*/ 2147483647 w 1200"/>
              <a:gd name="T1" fmla="*/ 2147483647 h 948"/>
              <a:gd name="T2" fmla="*/ 2147483647 w 1200"/>
              <a:gd name="T3" fmla="*/ 2147483647 h 948"/>
              <a:gd name="T4" fmla="*/ 2147483647 w 1200"/>
              <a:gd name="T5" fmla="*/ 2147483647 h 948"/>
              <a:gd name="T6" fmla="*/ 2147483647 w 1200"/>
              <a:gd name="T7" fmla="*/ 2147483647 h 948"/>
              <a:gd name="T8" fmla="*/ 2147483647 w 1200"/>
              <a:gd name="T9" fmla="*/ 2147483647 h 948"/>
              <a:gd name="T10" fmla="*/ 2147483647 w 1200"/>
              <a:gd name="T11" fmla="*/ 2147483647 h 948"/>
              <a:gd name="T12" fmla="*/ 2147483647 w 1200"/>
              <a:gd name="T13" fmla="*/ 2147483647 h 948"/>
              <a:gd name="T14" fmla="*/ 2147483647 w 1200"/>
              <a:gd name="T15" fmla="*/ 2147483647 h 948"/>
              <a:gd name="T16" fmla="*/ 2147483647 w 1200"/>
              <a:gd name="T17" fmla="*/ 2147483647 h 948"/>
              <a:gd name="T18" fmla="*/ 2147483647 w 1200"/>
              <a:gd name="T19" fmla="*/ 2147483647 h 948"/>
              <a:gd name="T20" fmla="*/ 2147483647 w 1200"/>
              <a:gd name="T21" fmla="*/ 2147483647 h 948"/>
              <a:gd name="T22" fmla="*/ 2147483647 w 1200"/>
              <a:gd name="T23" fmla="*/ 2147483647 h 948"/>
              <a:gd name="T24" fmla="*/ 2147483647 w 1200"/>
              <a:gd name="T25" fmla="*/ 2147483647 h 948"/>
              <a:gd name="T26" fmla="*/ 2147483647 w 1200"/>
              <a:gd name="T27" fmla="*/ 2147483647 h 948"/>
              <a:gd name="T28" fmla="*/ 2147483647 w 1200"/>
              <a:gd name="T29" fmla="*/ 2147483647 h 948"/>
              <a:gd name="T30" fmla="*/ 2147483647 w 1200"/>
              <a:gd name="T31" fmla="*/ 2147483647 h 948"/>
              <a:gd name="T32" fmla="*/ 2147483647 w 1200"/>
              <a:gd name="T33" fmla="*/ 2147483647 h 948"/>
              <a:gd name="T34" fmla="*/ 2147483647 w 1200"/>
              <a:gd name="T35" fmla="*/ 2147483647 h 948"/>
              <a:gd name="T36" fmla="*/ 2147483647 w 1200"/>
              <a:gd name="T37" fmla="*/ 2147483647 h 948"/>
              <a:gd name="T38" fmla="*/ 2147483647 w 1200"/>
              <a:gd name="T39" fmla="*/ 2147483647 h 948"/>
              <a:gd name="T40" fmla="*/ 2147483647 w 1200"/>
              <a:gd name="T41" fmla="*/ 2147483647 h 948"/>
              <a:gd name="T42" fmla="*/ 2147483647 w 1200"/>
              <a:gd name="T43" fmla="*/ 2147483647 h 948"/>
              <a:gd name="T44" fmla="*/ 2147483647 w 1200"/>
              <a:gd name="T45" fmla="*/ 2147483647 h 948"/>
              <a:gd name="T46" fmla="*/ 2147483647 w 1200"/>
              <a:gd name="T47" fmla="*/ 2147483647 h 948"/>
              <a:gd name="T48" fmla="*/ 2147483647 w 1200"/>
              <a:gd name="T49" fmla="*/ 2147483647 h 948"/>
              <a:gd name="T50" fmla="*/ 2147483647 w 1200"/>
              <a:gd name="T51" fmla="*/ 2147483647 h 948"/>
              <a:gd name="T52" fmla="*/ 2147483647 w 1200"/>
              <a:gd name="T53" fmla="*/ 2147483647 h 948"/>
              <a:gd name="T54" fmla="*/ 2147483647 w 1200"/>
              <a:gd name="T55" fmla="*/ 2147483647 h 948"/>
              <a:gd name="T56" fmla="*/ 2147483647 w 1200"/>
              <a:gd name="T57" fmla="*/ 0 h 948"/>
              <a:gd name="T58" fmla="*/ 2147483647 w 1200"/>
              <a:gd name="T59" fmla="*/ 2147483647 h 948"/>
              <a:gd name="T60" fmla="*/ 2147483647 w 1200"/>
              <a:gd name="T61" fmla="*/ 2147483647 h 948"/>
              <a:gd name="T62" fmla="*/ 2147483647 w 1200"/>
              <a:gd name="T63" fmla="*/ 2147483647 h 948"/>
              <a:gd name="T64" fmla="*/ 2147483647 w 1200"/>
              <a:gd name="T65" fmla="*/ 2147483647 h 948"/>
              <a:gd name="T66" fmla="*/ 2147483647 w 1200"/>
              <a:gd name="T67" fmla="*/ 2147483647 h 948"/>
              <a:gd name="T68" fmla="*/ 2147483647 w 1200"/>
              <a:gd name="T69" fmla="*/ 2147483647 h 948"/>
              <a:gd name="T70" fmla="*/ 2147483647 w 1200"/>
              <a:gd name="T71" fmla="*/ 2147483647 h 948"/>
              <a:gd name="T72" fmla="*/ 2147483647 w 1200"/>
              <a:gd name="T73" fmla="*/ 2147483647 h 948"/>
              <a:gd name="T74" fmla="*/ 2147483647 w 1200"/>
              <a:gd name="T75" fmla="*/ 2147483647 h 948"/>
              <a:gd name="T76" fmla="*/ 2147483647 w 1200"/>
              <a:gd name="T77" fmla="*/ 2147483647 h 948"/>
              <a:gd name="T78" fmla="*/ 2147483647 w 1200"/>
              <a:gd name="T79" fmla="*/ 2147483647 h 948"/>
              <a:gd name="T80" fmla="*/ 2147483647 w 1200"/>
              <a:gd name="T81" fmla="*/ 2147483647 h 948"/>
              <a:gd name="T82" fmla="*/ 2147483647 w 1200"/>
              <a:gd name="T83" fmla="*/ 2147483647 h 948"/>
              <a:gd name="T84" fmla="*/ 0 w 1200"/>
              <a:gd name="T85" fmla="*/ 2147483647 h 948"/>
              <a:gd name="T86" fmla="*/ 2147483647 w 1200"/>
              <a:gd name="T87" fmla="*/ 2147483647 h 948"/>
              <a:gd name="T88" fmla="*/ 2147483647 w 1200"/>
              <a:gd name="T89" fmla="*/ 2147483647 h 948"/>
              <a:gd name="T90" fmla="*/ 2147483647 w 1200"/>
              <a:gd name="T91" fmla="*/ 2147483647 h 948"/>
              <a:gd name="T92" fmla="*/ 2147483647 w 1200"/>
              <a:gd name="T93" fmla="*/ 2147483647 h 948"/>
              <a:gd name="T94" fmla="*/ 2147483647 w 1200"/>
              <a:gd name="T95" fmla="*/ 2147483647 h 948"/>
              <a:gd name="T96" fmla="*/ 2147483647 w 1200"/>
              <a:gd name="T97" fmla="*/ 2147483647 h 948"/>
              <a:gd name="T98" fmla="*/ 2147483647 w 1200"/>
              <a:gd name="T99" fmla="*/ 2147483647 h 948"/>
              <a:gd name="T100" fmla="*/ 2147483647 w 1200"/>
              <a:gd name="T101" fmla="*/ 2147483647 h 948"/>
              <a:gd name="T102" fmla="*/ 2147483647 w 1200"/>
              <a:gd name="T103" fmla="*/ 2147483647 h 948"/>
              <a:gd name="T104" fmla="*/ 2147483647 w 1200"/>
              <a:gd name="T105" fmla="*/ 2147483647 h 948"/>
              <a:gd name="T106" fmla="*/ 2147483647 w 1200"/>
              <a:gd name="T107" fmla="*/ 2147483647 h 948"/>
              <a:gd name="T108" fmla="*/ 2147483647 w 1200"/>
              <a:gd name="T109" fmla="*/ 2147483647 h 948"/>
              <a:gd name="T110" fmla="*/ 2147483647 w 1200"/>
              <a:gd name="T111" fmla="*/ 2147483647 h 948"/>
              <a:gd name="T112" fmla="*/ 2147483647 w 1200"/>
              <a:gd name="T113" fmla="*/ 2147483647 h 948"/>
              <a:gd name="T114" fmla="*/ 2147483647 w 1200"/>
              <a:gd name="T115" fmla="*/ 2147483647 h 948"/>
              <a:gd name="T116" fmla="*/ 2147483647 w 1200"/>
              <a:gd name="T117" fmla="*/ 2147483647 h 948"/>
              <a:gd name="T118" fmla="*/ 2147483647 w 1200"/>
              <a:gd name="T119" fmla="*/ 2147483647 h 948"/>
              <a:gd name="T120" fmla="*/ 2147483647 w 1200"/>
              <a:gd name="T121" fmla="*/ 2147483647 h 94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200"/>
              <a:gd name="T184" fmla="*/ 0 h 948"/>
              <a:gd name="T185" fmla="*/ 1200 w 1200"/>
              <a:gd name="T186" fmla="*/ 948 h 94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200" h="948">
                <a:moveTo>
                  <a:pt x="708" y="156"/>
                </a:moveTo>
                <a:cubicBezTo>
                  <a:pt x="665" y="128"/>
                  <a:pt x="631" y="94"/>
                  <a:pt x="582" y="78"/>
                </a:cubicBezTo>
                <a:cubicBezTo>
                  <a:pt x="522" y="82"/>
                  <a:pt x="470" y="83"/>
                  <a:pt x="414" y="102"/>
                </a:cubicBezTo>
                <a:cubicBezTo>
                  <a:pt x="404" y="133"/>
                  <a:pt x="398" y="166"/>
                  <a:pt x="390" y="198"/>
                </a:cubicBezTo>
                <a:cubicBezTo>
                  <a:pt x="386" y="214"/>
                  <a:pt x="378" y="246"/>
                  <a:pt x="378" y="246"/>
                </a:cubicBezTo>
                <a:cubicBezTo>
                  <a:pt x="385" y="367"/>
                  <a:pt x="373" y="320"/>
                  <a:pt x="396" y="390"/>
                </a:cubicBezTo>
                <a:cubicBezTo>
                  <a:pt x="400" y="402"/>
                  <a:pt x="404" y="414"/>
                  <a:pt x="408" y="426"/>
                </a:cubicBezTo>
                <a:cubicBezTo>
                  <a:pt x="410" y="432"/>
                  <a:pt x="414" y="444"/>
                  <a:pt x="414" y="444"/>
                </a:cubicBezTo>
                <a:cubicBezTo>
                  <a:pt x="411" y="466"/>
                  <a:pt x="418" y="494"/>
                  <a:pt x="402" y="510"/>
                </a:cubicBezTo>
                <a:cubicBezTo>
                  <a:pt x="353" y="559"/>
                  <a:pt x="272" y="551"/>
                  <a:pt x="216" y="588"/>
                </a:cubicBezTo>
                <a:cubicBezTo>
                  <a:pt x="199" y="614"/>
                  <a:pt x="178" y="630"/>
                  <a:pt x="168" y="660"/>
                </a:cubicBezTo>
                <a:cubicBezTo>
                  <a:pt x="170" y="680"/>
                  <a:pt x="169" y="700"/>
                  <a:pt x="174" y="720"/>
                </a:cubicBezTo>
                <a:cubicBezTo>
                  <a:pt x="181" y="751"/>
                  <a:pt x="262" y="781"/>
                  <a:pt x="294" y="792"/>
                </a:cubicBezTo>
                <a:cubicBezTo>
                  <a:pt x="322" y="834"/>
                  <a:pt x="306" y="820"/>
                  <a:pt x="336" y="840"/>
                </a:cubicBezTo>
                <a:cubicBezTo>
                  <a:pt x="379" y="905"/>
                  <a:pt x="552" y="859"/>
                  <a:pt x="576" y="858"/>
                </a:cubicBezTo>
                <a:cubicBezTo>
                  <a:pt x="588" y="854"/>
                  <a:pt x="600" y="850"/>
                  <a:pt x="612" y="846"/>
                </a:cubicBezTo>
                <a:cubicBezTo>
                  <a:pt x="618" y="844"/>
                  <a:pt x="630" y="840"/>
                  <a:pt x="630" y="840"/>
                </a:cubicBezTo>
                <a:cubicBezTo>
                  <a:pt x="648" y="842"/>
                  <a:pt x="666" y="842"/>
                  <a:pt x="684" y="846"/>
                </a:cubicBezTo>
                <a:cubicBezTo>
                  <a:pt x="696" y="848"/>
                  <a:pt x="708" y="854"/>
                  <a:pt x="720" y="858"/>
                </a:cubicBezTo>
                <a:cubicBezTo>
                  <a:pt x="726" y="860"/>
                  <a:pt x="738" y="864"/>
                  <a:pt x="738" y="864"/>
                </a:cubicBezTo>
                <a:cubicBezTo>
                  <a:pt x="760" y="861"/>
                  <a:pt x="787" y="866"/>
                  <a:pt x="804" y="852"/>
                </a:cubicBezTo>
                <a:cubicBezTo>
                  <a:pt x="810" y="847"/>
                  <a:pt x="811" y="839"/>
                  <a:pt x="816" y="834"/>
                </a:cubicBezTo>
                <a:cubicBezTo>
                  <a:pt x="821" y="829"/>
                  <a:pt x="828" y="826"/>
                  <a:pt x="834" y="822"/>
                </a:cubicBezTo>
                <a:cubicBezTo>
                  <a:pt x="843" y="794"/>
                  <a:pt x="853" y="781"/>
                  <a:pt x="858" y="750"/>
                </a:cubicBezTo>
                <a:cubicBezTo>
                  <a:pt x="860" y="558"/>
                  <a:pt x="740" y="281"/>
                  <a:pt x="900" y="174"/>
                </a:cubicBezTo>
                <a:cubicBezTo>
                  <a:pt x="904" y="168"/>
                  <a:pt x="907" y="161"/>
                  <a:pt x="912" y="156"/>
                </a:cubicBezTo>
                <a:cubicBezTo>
                  <a:pt x="917" y="151"/>
                  <a:pt x="926" y="150"/>
                  <a:pt x="930" y="144"/>
                </a:cubicBezTo>
                <a:cubicBezTo>
                  <a:pt x="937" y="133"/>
                  <a:pt x="942" y="108"/>
                  <a:pt x="942" y="108"/>
                </a:cubicBezTo>
                <a:cubicBezTo>
                  <a:pt x="923" y="31"/>
                  <a:pt x="896" y="15"/>
                  <a:pt x="822" y="0"/>
                </a:cubicBezTo>
                <a:cubicBezTo>
                  <a:pt x="776" y="2"/>
                  <a:pt x="730" y="3"/>
                  <a:pt x="684" y="6"/>
                </a:cubicBezTo>
                <a:cubicBezTo>
                  <a:pt x="645" y="9"/>
                  <a:pt x="601" y="30"/>
                  <a:pt x="564" y="42"/>
                </a:cubicBezTo>
                <a:cubicBezTo>
                  <a:pt x="544" y="49"/>
                  <a:pt x="530" y="65"/>
                  <a:pt x="510" y="72"/>
                </a:cubicBezTo>
                <a:cubicBezTo>
                  <a:pt x="479" y="119"/>
                  <a:pt x="491" y="94"/>
                  <a:pt x="474" y="144"/>
                </a:cubicBezTo>
                <a:cubicBezTo>
                  <a:pt x="472" y="150"/>
                  <a:pt x="468" y="162"/>
                  <a:pt x="468" y="162"/>
                </a:cubicBezTo>
                <a:cubicBezTo>
                  <a:pt x="462" y="211"/>
                  <a:pt x="466" y="252"/>
                  <a:pt x="474" y="300"/>
                </a:cubicBezTo>
                <a:cubicBezTo>
                  <a:pt x="471" y="326"/>
                  <a:pt x="478" y="357"/>
                  <a:pt x="462" y="378"/>
                </a:cubicBezTo>
                <a:cubicBezTo>
                  <a:pt x="449" y="394"/>
                  <a:pt x="426" y="405"/>
                  <a:pt x="408" y="414"/>
                </a:cubicBezTo>
                <a:cubicBezTo>
                  <a:pt x="336" y="450"/>
                  <a:pt x="267" y="467"/>
                  <a:pt x="186" y="474"/>
                </a:cubicBezTo>
                <a:cubicBezTo>
                  <a:pt x="166" y="478"/>
                  <a:pt x="145" y="480"/>
                  <a:pt x="126" y="486"/>
                </a:cubicBezTo>
                <a:cubicBezTo>
                  <a:pt x="114" y="490"/>
                  <a:pt x="102" y="494"/>
                  <a:pt x="90" y="498"/>
                </a:cubicBezTo>
                <a:cubicBezTo>
                  <a:pt x="84" y="500"/>
                  <a:pt x="72" y="504"/>
                  <a:pt x="72" y="504"/>
                </a:cubicBezTo>
                <a:cubicBezTo>
                  <a:pt x="47" y="529"/>
                  <a:pt x="33" y="539"/>
                  <a:pt x="12" y="570"/>
                </a:cubicBezTo>
                <a:cubicBezTo>
                  <a:pt x="5" y="581"/>
                  <a:pt x="0" y="606"/>
                  <a:pt x="0" y="606"/>
                </a:cubicBezTo>
                <a:cubicBezTo>
                  <a:pt x="2" y="634"/>
                  <a:pt x="3" y="662"/>
                  <a:pt x="6" y="690"/>
                </a:cubicBezTo>
                <a:cubicBezTo>
                  <a:pt x="15" y="773"/>
                  <a:pt x="93" y="793"/>
                  <a:pt x="162" y="810"/>
                </a:cubicBezTo>
                <a:cubicBezTo>
                  <a:pt x="192" y="830"/>
                  <a:pt x="208" y="864"/>
                  <a:pt x="228" y="894"/>
                </a:cubicBezTo>
                <a:cubicBezTo>
                  <a:pt x="235" y="905"/>
                  <a:pt x="229" y="923"/>
                  <a:pt x="240" y="930"/>
                </a:cubicBezTo>
                <a:cubicBezTo>
                  <a:pt x="263" y="946"/>
                  <a:pt x="251" y="940"/>
                  <a:pt x="276" y="948"/>
                </a:cubicBezTo>
                <a:cubicBezTo>
                  <a:pt x="310" y="945"/>
                  <a:pt x="364" y="945"/>
                  <a:pt x="396" y="924"/>
                </a:cubicBezTo>
                <a:cubicBezTo>
                  <a:pt x="408" y="916"/>
                  <a:pt x="420" y="908"/>
                  <a:pt x="432" y="900"/>
                </a:cubicBezTo>
                <a:cubicBezTo>
                  <a:pt x="438" y="896"/>
                  <a:pt x="450" y="888"/>
                  <a:pt x="450" y="888"/>
                </a:cubicBezTo>
                <a:cubicBezTo>
                  <a:pt x="484" y="836"/>
                  <a:pt x="439" y="897"/>
                  <a:pt x="480" y="864"/>
                </a:cubicBezTo>
                <a:cubicBezTo>
                  <a:pt x="519" y="833"/>
                  <a:pt x="465" y="855"/>
                  <a:pt x="510" y="840"/>
                </a:cubicBezTo>
                <a:cubicBezTo>
                  <a:pt x="530" y="810"/>
                  <a:pt x="564" y="794"/>
                  <a:pt x="594" y="774"/>
                </a:cubicBezTo>
                <a:cubicBezTo>
                  <a:pt x="695" y="707"/>
                  <a:pt x="803" y="703"/>
                  <a:pt x="918" y="672"/>
                </a:cubicBezTo>
                <a:cubicBezTo>
                  <a:pt x="954" y="662"/>
                  <a:pt x="1015" y="636"/>
                  <a:pt x="1044" y="612"/>
                </a:cubicBezTo>
                <a:cubicBezTo>
                  <a:pt x="1062" y="597"/>
                  <a:pt x="1098" y="570"/>
                  <a:pt x="1098" y="570"/>
                </a:cubicBezTo>
                <a:cubicBezTo>
                  <a:pt x="1111" y="551"/>
                  <a:pt x="1130" y="537"/>
                  <a:pt x="1140" y="516"/>
                </a:cubicBezTo>
                <a:cubicBezTo>
                  <a:pt x="1172" y="452"/>
                  <a:pt x="1186" y="388"/>
                  <a:pt x="1200" y="318"/>
                </a:cubicBezTo>
                <a:cubicBezTo>
                  <a:pt x="1198" y="260"/>
                  <a:pt x="1199" y="202"/>
                  <a:pt x="1194" y="144"/>
                </a:cubicBezTo>
                <a:cubicBezTo>
                  <a:pt x="1187" y="64"/>
                  <a:pt x="1085" y="36"/>
                  <a:pt x="1020" y="36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4389" name="Text Box 55"/>
          <p:cNvSpPr txBox="1">
            <a:spLocks noChangeArrowheads="1"/>
          </p:cNvSpPr>
          <p:nvPr/>
        </p:nvSpPr>
        <p:spPr bwMode="auto">
          <a:xfrm>
            <a:off x="2359025" y="1423988"/>
            <a:ext cx="649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i="1">
                <a:latin typeface="Monotype Corsiva" pitchFamily="66" charset="0"/>
              </a:rPr>
              <a:t>Im</a:t>
            </a:r>
          </a:p>
        </p:txBody>
      </p:sp>
      <p:sp>
        <p:nvSpPr>
          <p:cNvPr id="14390" name="Text Box 56"/>
          <p:cNvSpPr txBox="1">
            <a:spLocks noChangeArrowheads="1"/>
          </p:cNvSpPr>
          <p:nvPr/>
        </p:nvSpPr>
        <p:spPr bwMode="auto">
          <a:xfrm>
            <a:off x="6994525" y="2414588"/>
            <a:ext cx="519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i="1">
                <a:latin typeface="Monotype Corsiva" pitchFamily="66" charset="0"/>
              </a:rPr>
              <a:t>Re</a:t>
            </a:r>
          </a:p>
        </p:txBody>
      </p:sp>
      <p:sp>
        <p:nvSpPr>
          <p:cNvPr id="14391" name="Text Box 57"/>
          <p:cNvSpPr txBox="1">
            <a:spLocks noChangeArrowheads="1"/>
          </p:cNvSpPr>
          <p:nvPr/>
        </p:nvSpPr>
        <p:spPr bwMode="auto">
          <a:xfrm>
            <a:off x="6991350" y="4024313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0" i="1"/>
              <a:t>t</a:t>
            </a:r>
          </a:p>
        </p:txBody>
      </p:sp>
      <p:sp>
        <p:nvSpPr>
          <p:cNvPr id="14392" name="Text Box 58"/>
          <p:cNvSpPr txBox="1">
            <a:spLocks noChangeArrowheads="1"/>
          </p:cNvSpPr>
          <p:nvPr/>
        </p:nvSpPr>
        <p:spPr bwMode="auto">
          <a:xfrm>
            <a:off x="6994525" y="5580063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0" i="1"/>
              <a:t>t</a:t>
            </a:r>
          </a:p>
        </p:txBody>
      </p:sp>
      <p:sp>
        <p:nvSpPr>
          <p:cNvPr id="14393" name="Text Box 59"/>
          <p:cNvSpPr txBox="1">
            <a:spLocks noChangeArrowheads="1"/>
          </p:cNvSpPr>
          <p:nvPr/>
        </p:nvSpPr>
        <p:spPr bwMode="auto">
          <a:xfrm>
            <a:off x="2087563" y="40497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0"/>
              <a:t>0</a:t>
            </a:r>
          </a:p>
        </p:txBody>
      </p:sp>
      <p:sp>
        <p:nvSpPr>
          <p:cNvPr id="14394" name="Rectangle 62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14340" name="Object 61"/>
          <p:cNvGraphicFramePr>
            <a:graphicFrameLocks noChangeAspect="1"/>
          </p:cNvGraphicFramePr>
          <p:nvPr/>
        </p:nvGraphicFramePr>
        <p:xfrm>
          <a:off x="2493963" y="3238500"/>
          <a:ext cx="5842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16" name="Równanie" r:id="rId7" imgW="279360" imgH="203040" progId="Equation.3">
                  <p:embed/>
                </p:oleObj>
              </mc:Choice>
              <mc:Fallback>
                <p:oleObj name="Równanie" r:id="rId7" imgW="279360" imgH="2030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3238500"/>
                        <a:ext cx="58420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95" name="Line 65"/>
          <p:cNvSpPr>
            <a:spLocks noChangeShapeType="1"/>
          </p:cNvSpPr>
          <p:nvPr/>
        </p:nvSpPr>
        <p:spPr bwMode="auto">
          <a:xfrm flipH="1" flipV="1">
            <a:off x="3259138" y="2698750"/>
            <a:ext cx="44450" cy="269875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4396" name="Line 66"/>
          <p:cNvSpPr>
            <a:spLocks noChangeShapeType="1"/>
          </p:cNvSpPr>
          <p:nvPr/>
        </p:nvSpPr>
        <p:spPr bwMode="auto">
          <a:xfrm>
            <a:off x="3122613" y="2203450"/>
            <a:ext cx="90487" cy="315913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14341" name="Object 68"/>
          <p:cNvGraphicFramePr>
            <a:graphicFrameLocks noGrp="1" noChangeAspect="1"/>
          </p:cNvGraphicFramePr>
          <p:nvPr>
            <p:ph sz="half" idx="2"/>
          </p:nvPr>
        </p:nvGraphicFramePr>
        <p:xfrm>
          <a:off x="3348038" y="2068513"/>
          <a:ext cx="4508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17" name="Równanie" r:id="rId9" imgW="279360" imgH="203040" progId="Equation.3">
                  <p:embed/>
                </p:oleObj>
              </mc:Choice>
              <mc:Fallback>
                <p:oleObj name="Równanie" r:id="rId9" imgW="279360" imgH="20304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068513"/>
                        <a:ext cx="450850" cy="3270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97" name="Rectangle 7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14342" name="Object 70"/>
          <p:cNvGraphicFramePr>
            <a:graphicFrameLocks noChangeAspect="1"/>
          </p:cNvGraphicFramePr>
          <p:nvPr/>
        </p:nvGraphicFramePr>
        <p:xfrm>
          <a:off x="5813425" y="2149475"/>
          <a:ext cx="5143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18" name="Równanie" r:id="rId11" imgW="355320" imgH="241200" progId="Equation.3">
                  <p:embed/>
                </p:oleObj>
              </mc:Choice>
              <mc:Fallback>
                <p:oleObj name="Równanie" r:id="rId11" imgW="355320" imgH="2412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3425" y="2149475"/>
                        <a:ext cx="514350" cy="349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98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4399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14343" name="Object 81"/>
          <p:cNvGraphicFramePr>
            <a:graphicFrameLocks noChangeAspect="1"/>
          </p:cNvGraphicFramePr>
          <p:nvPr/>
        </p:nvGraphicFramePr>
        <p:xfrm>
          <a:off x="4989513" y="2740025"/>
          <a:ext cx="47783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19" name="Równanie" r:id="rId13" imgW="330120" imgH="215640" progId="Equation.3">
                  <p:embed/>
                </p:oleObj>
              </mc:Choice>
              <mc:Fallback>
                <p:oleObj name="Równanie" r:id="rId13" imgW="330120" imgH="21564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2740025"/>
                        <a:ext cx="477837" cy="3111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2"/>
          <p:cNvGraphicFramePr>
            <a:graphicFrameLocks noChangeAspect="1"/>
          </p:cNvGraphicFramePr>
          <p:nvPr/>
        </p:nvGraphicFramePr>
        <p:xfrm>
          <a:off x="6553200" y="838200"/>
          <a:ext cx="1905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20" name="Equation" r:id="rId15" imgW="761760" imgH="241200" progId="Equation.3">
                  <p:embed/>
                </p:oleObj>
              </mc:Choice>
              <mc:Fallback>
                <p:oleObj name="Equation" r:id="rId15" imgW="761760" imgH="24120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838200"/>
                        <a:ext cx="1905000" cy="6032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83"/>
          <p:cNvGraphicFramePr>
            <a:graphicFrameLocks noChangeAspect="1"/>
          </p:cNvGraphicFramePr>
          <p:nvPr/>
        </p:nvGraphicFramePr>
        <p:xfrm>
          <a:off x="1981200" y="5562600"/>
          <a:ext cx="3492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21" name="Równanie" r:id="rId17" imgW="190440" imgH="228600" progId="Equation.3">
                  <p:embed/>
                </p:oleObj>
              </mc:Choice>
              <mc:Fallback>
                <p:oleObj name="Równanie" r:id="rId17" imgW="190440" imgH="22860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62600"/>
                        <a:ext cx="3492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68" name="Rectangle 67"/>
          <p:cNvSpPr>
            <a:spLocks noGrp="1" noChangeArrowheads="1"/>
          </p:cNvSpPr>
          <p:nvPr>
            <p:ph type="title"/>
          </p:nvPr>
        </p:nvSpPr>
        <p:spPr>
          <a:xfrm>
            <a:off x="1150938" y="0"/>
            <a:ext cx="7772400" cy="1143000"/>
          </a:xfrm>
          <a:noFill/>
        </p:spPr>
        <p:txBody>
          <a:bodyPr/>
          <a:lstStyle/>
          <a:p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Efekt progowy FM</a:t>
            </a:r>
            <a:b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</a:br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(praca nadprogowa)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06B7B-97EE-46F5-B23E-21343F71AABC}" type="slidenum">
              <a:rPr lang="pl-PL" smtClean="0"/>
              <a:pPr>
                <a:defRPr/>
              </a:pPr>
              <a:t>28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5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094882" y="2069604"/>
          <a:ext cx="5397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38" name="Równanie" r:id="rId3" imgW="279360" imgH="203040" progId="Equation.3">
                  <p:embed/>
                </p:oleObj>
              </mc:Choice>
              <mc:Fallback>
                <p:oleObj name="Równanie" r:id="rId3" imgW="279360" imgH="20304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882" y="2069604"/>
                        <a:ext cx="539750" cy="3921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3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71" name="Rectangle 4"/>
          <p:cNvSpPr>
            <a:spLocks noChangeArrowheads="1"/>
          </p:cNvSpPr>
          <p:nvPr/>
        </p:nvSpPr>
        <p:spPr bwMode="auto">
          <a:xfrm>
            <a:off x="-333375" y="2754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72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74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75" name="Rectangle 8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76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77" name="Rectangle 10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78" name="Rectangle 11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79" name="Rectangle 12"/>
          <p:cNvSpPr>
            <a:spLocks noChangeArrowheads="1"/>
          </p:cNvSpPr>
          <p:nvPr/>
        </p:nvSpPr>
        <p:spPr bwMode="auto">
          <a:xfrm>
            <a:off x="4993407" y="2966542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pl-PL"/>
          </a:p>
        </p:txBody>
      </p:sp>
      <p:sp>
        <p:nvSpPr>
          <p:cNvPr id="15380" name="Rectangle 1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81" name="Rectangle 14"/>
          <p:cNvSpPr>
            <a:spLocks noChangeArrowheads="1"/>
          </p:cNvSpPr>
          <p:nvPr/>
        </p:nvSpPr>
        <p:spPr bwMode="auto">
          <a:xfrm>
            <a:off x="0" y="396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pl-PL"/>
          </a:p>
        </p:txBody>
      </p:sp>
      <p:sp>
        <p:nvSpPr>
          <p:cNvPr id="15382" name="Rectangle 15"/>
          <p:cNvSpPr>
            <a:spLocks noChangeArrowheads="1"/>
          </p:cNvSpPr>
          <p:nvPr/>
        </p:nvSpPr>
        <p:spPr bwMode="auto">
          <a:xfrm>
            <a:off x="385763" y="2843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83" name="Rectangle 16"/>
          <p:cNvSpPr>
            <a:spLocks noChangeArrowheads="1"/>
          </p:cNvSpPr>
          <p:nvPr/>
        </p:nvSpPr>
        <p:spPr bwMode="auto">
          <a:xfrm>
            <a:off x="-333375" y="2754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84" name="Rectangle 17"/>
          <p:cNvSpPr>
            <a:spLocks noChangeArrowheads="1"/>
          </p:cNvSpPr>
          <p:nvPr/>
        </p:nvSpPr>
        <p:spPr bwMode="auto">
          <a:xfrm>
            <a:off x="-423863" y="2573338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85" name="Rectangle 1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86" name="Rectangle 19"/>
          <p:cNvSpPr>
            <a:spLocks noChangeArrowheads="1"/>
          </p:cNvSpPr>
          <p:nvPr/>
        </p:nvSpPr>
        <p:spPr bwMode="auto">
          <a:xfrm>
            <a:off x="0" y="261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87" name="Rectangle 2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88" name="Rectangle 21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8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9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91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92" name="Rectangle 2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93" name="Rectangle 2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94" name="Rectangle 2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9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96" name="Rectangle 2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97" name="Rectangle 3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98" name="Rectangle 3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5399" name="Line 32"/>
          <p:cNvSpPr>
            <a:spLocks noChangeShapeType="1"/>
          </p:cNvSpPr>
          <p:nvPr/>
        </p:nvSpPr>
        <p:spPr bwMode="auto">
          <a:xfrm flipV="1">
            <a:off x="2538413" y="3560763"/>
            <a:ext cx="0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5400" name="Line 33"/>
          <p:cNvSpPr>
            <a:spLocks noChangeShapeType="1"/>
          </p:cNvSpPr>
          <p:nvPr/>
        </p:nvSpPr>
        <p:spPr bwMode="auto">
          <a:xfrm>
            <a:off x="2538413" y="4508500"/>
            <a:ext cx="4591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5401" name="Line 34"/>
          <p:cNvSpPr>
            <a:spLocks noChangeShapeType="1"/>
          </p:cNvSpPr>
          <p:nvPr/>
        </p:nvSpPr>
        <p:spPr bwMode="auto">
          <a:xfrm flipV="1">
            <a:off x="2546350" y="5049838"/>
            <a:ext cx="0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5402" name="Line 35"/>
          <p:cNvSpPr>
            <a:spLocks noChangeShapeType="1"/>
          </p:cNvSpPr>
          <p:nvPr/>
        </p:nvSpPr>
        <p:spPr bwMode="auto">
          <a:xfrm>
            <a:off x="2546350" y="5768975"/>
            <a:ext cx="4591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5403" name="Line 36"/>
          <p:cNvSpPr>
            <a:spLocks noChangeShapeType="1"/>
          </p:cNvSpPr>
          <p:nvPr/>
        </p:nvSpPr>
        <p:spPr bwMode="auto">
          <a:xfrm>
            <a:off x="3059832" y="2564904"/>
            <a:ext cx="4591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5404" name="Freeform 39"/>
          <p:cNvSpPr>
            <a:spLocks/>
          </p:cNvSpPr>
          <p:nvPr/>
        </p:nvSpPr>
        <p:spPr bwMode="auto">
          <a:xfrm>
            <a:off x="2543175" y="3730625"/>
            <a:ext cx="2100263" cy="822325"/>
          </a:xfrm>
          <a:custGeom>
            <a:avLst/>
            <a:gdLst>
              <a:gd name="T0" fmla="*/ 2147483647 w 1323"/>
              <a:gd name="T1" fmla="*/ 2147483647 h 518"/>
              <a:gd name="T2" fmla="*/ 2147483647 w 1323"/>
              <a:gd name="T3" fmla="*/ 2147483647 h 518"/>
              <a:gd name="T4" fmla="*/ 2147483647 w 1323"/>
              <a:gd name="T5" fmla="*/ 2147483647 h 518"/>
              <a:gd name="T6" fmla="*/ 2147483647 w 1323"/>
              <a:gd name="T7" fmla="*/ 2147483647 h 518"/>
              <a:gd name="T8" fmla="*/ 2147483647 w 1323"/>
              <a:gd name="T9" fmla="*/ 2147483647 h 518"/>
              <a:gd name="T10" fmla="*/ 2147483647 w 1323"/>
              <a:gd name="T11" fmla="*/ 2147483647 h 518"/>
              <a:gd name="T12" fmla="*/ 2147483647 w 1323"/>
              <a:gd name="T13" fmla="*/ 2147483647 h 518"/>
              <a:gd name="T14" fmla="*/ 2147483647 w 1323"/>
              <a:gd name="T15" fmla="*/ 2147483647 h 518"/>
              <a:gd name="T16" fmla="*/ 2147483647 w 1323"/>
              <a:gd name="T17" fmla="*/ 2147483647 h 518"/>
              <a:gd name="T18" fmla="*/ 2147483647 w 1323"/>
              <a:gd name="T19" fmla="*/ 2147483647 h 518"/>
              <a:gd name="T20" fmla="*/ 2147483647 w 1323"/>
              <a:gd name="T21" fmla="*/ 2147483647 h 518"/>
              <a:gd name="T22" fmla="*/ 2147483647 w 1323"/>
              <a:gd name="T23" fmla="*/ 2147483647 h 518"/>
              <a:gd name="T24" fmla="*/ 2147483647 w 1323"/>
              <a:gd name="T25" fmla="*/ 2147483647 h 518"/>
              <a:gd name="T26" fmla="*/ 2147483647 w 1323"/>
              <a:gd name="T27" fmla="*/ 2147483647 h 518"/>
              <a:gd name="T28" fmla="*/ 2147483647 w 1323"/>
              <a:gd name="T29" fmla="*/ 0 h 518"/>
              <a:gd name="T30" fmla="*/ 2147483647 w 1323"/>
              <a:gd name="T31" fmla="*/ 2147483647 h 518"/>
              <a:gd name="T32" fmla="*/ 2147483647 w 1323"/>
              <a:gd name="T33" fmla="*/ 2147483647 h 518"/>
              <a:gd name="T34" fmla="*/ 2147483647 w 1323"/>
              <a:gd name="T35" fmla="*/ 2147483647 h 518"/>
              <a:gd name="T36" fmla="*/ 2147483647 w 1323"/>
              <a:gd name="T37" fmla="*/ 2147483647 h 518"/>
              <a:gd name="T38" fmla="*/ 2147483647 w 1323"/>
              <a:gd name="T39" fmla="*/ 2147483647 h 518"/>
              <a:gd name="T40" fmla="*/ 2147483647 w 1323"/>
              <a:gd name="T41" fmla="*/ 2147483647 h 518"/>
              <a:gd name="T42" fmla="*/ 2147483647 w 1323"/>
              <a:gd name="T43" fmla="*/ 2147483647 h 518"/>
              <a:gd name="T44" fmla="*/ 2147483647 w 1323"/>
              <a:gd name="T45" fmla="*/ 2147483647 h 518"/>
              <a:gd name="T46" fmla="*/ 2147483647 w 1323"/>
              <a:gd name="T47" fmla="*/ 2147483647 h 518"/>
              <a:gd name="T48" fmla="*/ 2147483647 w 1323"/>
              <a:gd name="T49" fmla="*/ 2147483647 h 518"/>
              <a:gd name="T50" fmla="*/ 2147483647 w 1323"/>
              <a:gd name="T51" fmla="*/ 2147483647 h 518"/>
              <a:gd name="T52" fmla="*/ 2147483647 w 1323"/>
              <a:gd name="T53" fmla="*/ 2147483647 h 518"/>
              <a:gd name="T54" fmla="*/ 2147483647 w 1323"/>
              <a:gd name="T55" fmla="*/ 2147483647 h 518"/>
              <a:gd name="T56" fmla="*/ 2147483647 w 1323"/>
              <a:gd name="T57" fmla="*/ 2147483647 h 518"/>
              <a:gd name="T58" fmla="*/ 2147483647 w 1323"/>
              <a:gd name="T59" fmla="*/ 2147483647 h 518"/>
              <a:gd name="T60" fmla="*/ 2147483647 w 1323"/>
              <a:gd name="T61" fmla="*/ 2147483647 h 518"/>
              <a:gd name="T62" fmla="*/ 2147483647 w 1323"/>
              <a:gd name="T63" fmla="*/ 2147483647 h 51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23"/>
              <a:gd name="T97" fmla="*/ 0 h 518"/>
              <a:gd name="T98" fmla="*/ 1323 w 1323"/>
              <a:gd name="T99" fmla="*/ 518 h 51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23" h="518">
                <a:moveTo>
                  <a:pt x="0" y="486"/>
                </a:moveTo>
                <a:cubicBezTo>
                  <a:pt x="18" y="482"/>
                  <a:pt x="20" y="473"/>
                  <a:pt x="33" y="486"/>
                </a:cubicBezTo>
                <a:cubicBezTo>
                  <a:pt x="41" y="518"/>
                  <a:pt x="52" y="491"/>
                  <a:pt x="69" y="480"/>
                </a:cubicBezTo>
                <a:cubicBezTo>
                  <a:pt x="77" y="481"/>
                  <a:pt x="86" y="478"/>
                  <a:pt x="93" y="483"/>
                </a:cubicBezTo>
                <a:cubicBezTo>
                  <a:pt x="98" y="487"/>
                  <a:pt x="99" y="501"/>
                  <a:pt x="99" y="501"/>
                </a:cubicBezTo>
                <a:cubicBezTo>
                  <a:pt x="102" y="500"/>
                  <a:pt x="106" y="501"/>
                  <a:pt x="108" y="498"/>
                </a:cubicBezTo>
                <a:cubicBezTo>
                  <a:pt x="112" y="493"/>
                  <a:pt x="114" y="480"/>
                  <a:pt x="114" y="480"/>
                </a:cubicBezTo>
                <a:cubicBezTo>
                  <a:pt x="118" y="486"/>
                  <a:pt x="122" y="492"/>
                  <a:pt x="126" y="498"/>
                </a:cubicBezTo>
                <a:cubicBezTo>
                  <a:pt x="128" y="501"/>
                  <a:pt x="132" y="507"/>
                  <a:pt x="132" y="507"/>
                </a:cubicBezTo>
                <a:cubicBezTo>
                  <a:pt x="142" y="500"/>
                  <a:pt x="146" y="495"/>
                  <a:pt x="150" y="483"/>
                </a:cubicBezTo>
                <a:cubicBezTo>
                  <a:pt x="165" y="488"/>
                  <a:pt x="161" y="501"/>
                  <a:pt x="174" y="510"/>
                </a:cubicBezTo>
                <a:cubicBezTo>
                  <a:pt x="187" y="501"/>
                  <a:pt x="185" y="488"/>
                  <a:pt x="201" y="483"/>
                </a:cubicBezTo>
                <a:cubicBezTo>
                  <a:pt x="208" y="504"/>
                  <a:pt x="201" y="503"/>
                  <a:pt x="216" y="498"/>
                </a:cubicBezTo>
                <a:cubicBezTo>
                  <a:pt x="218" y="495"/>
                  <a:pt x="225" y="482"/>
                  <a:pt x="231" y="483"/>
                </a:cubicBezTo>
                <a:cubicBezTo>
                  <a:pt x="238" y="485"/>
                  <a:pt x="234" y="497"/>
                  <a:pt x="240" y="501"/>
                </a:cubicBezTo>
                <a:cubicBezTo>
                  <a:pt x="245" y="504"/>
                  <a:pt x="258" y="507"/>
                  <a:pt x="258" y="507"/>
                </a:cubicBezTo>
                <a:cubicBezTo>
                  <a:pt x="273" y="502"/>
                  <a:pt x="284" y="484"/>
                  <a:pt x="288" y="468"/>
                </a:cubicBezTo>
                <a:cubicBezTo>
                  <a:pt x="298" y="423"/>
                  <a:pt x="309" y="378"/>
                  <a:pt x="318" y="333"/>
                </a:cubicBezTo>
                <a:cubicBezTo>
                  <a:pt x="320" y="311"/>
                  <a:pt x="315" y="275"/>
                  <a:pt x="336" y="261"/>
                </a:cubicBezTo>
                <a:cubicBezTo>
                  <a:pt x="348" y="265"/>
                  <a:pt x="353" y="269"/>
                  <a:pt x="360" y="279"/>
                </a:cubicBezTo>
                <a:cubicBezTo>
                  <a:pt x="374" y="274"/>
                  <a:pt x="378" y="260"/>
                  <a:pt x="390" y="252"/>
                </a:cubicBezTo>
                <a:cubicBezTo>
                  <a:pt x="400" y="259"/>
                  <a:pt x="403" y="266"/>
                  <a:pt x="414" y="270"/>
                </a:cubicBezTo>
                <a:cubicBezTo>
                  <a:pt x="417" y="269"/>
                  <a:pt x="421" y="269"/>
                  <a:pt x="423" y="267"/>
                </a:cubicBezTo>
                <a:cubicBezTo>
                  <a:pt x="426" y="265"/>
                  <a:pt x="425" y="258"/>
                  <a:pt x="429" y="258"/>
                </a:cubicBezTo>
                <a:cubicBezTo>
                  <a:pt x="435" y="257"/>
                  <a:pt x="447" y="264"/>
                  <a:pt x="447" y="264"/>
                </a:cubicBezTo>
                <a:cubicBezTo>
                  <a:pt x="455" y="276"/>
                  <a:pt x="458" y="282"/>
                  <a:pt x="471" y="273"/>
                </a:cubicBezTo>
                <a:cubicBezTo>
                  <a:pt x="479" y="249"/>
                  <a:pt x="485" y="264"/>
                  <a:pt x="498" y="273"/>
                </a:cubicBezTo>
                <a:cubicBezTo>
                  <a:pt x="518" y="268"/>
                  <a:pt x="514" y="254"/>
                  <a:pt x="519" y="237"/>
                </a:cubicBezTo>
                <a:cubicBezTo>
                  <a:pt x="527" y="209"/>
                  <a:pt x="534" y="181"/>
                  <a:pt x="540" y="153"/>
                </a:cubicBezTo>
                <a:cubicBezTo>
                  <a:pt x="541" y="130"/>
                  <a:pt x="541" y="17"/>
                  <a:pt x="567" y="0"/>
                </a:cubicBezTo>
                <a:cubicBezTo>
                  <a:pt x="588" y="14"/>
                  <a:pt x="589" y="46"/>
                  <a:pt x="612" y="54"/>
                </a:cubicBezTo>
                <a:cubicBezTo>
                  <a:pt x="638" y="45"/>
                  <a:pt x="630" y="23"/>
                  <a:pt x="654" y="15"/>
                </a:cubicBezTo>
                <a:cubicBezTo>
                  <a:pt x="675" y="47"/>
                  <a:pt x="684" y="76"/>
                  <a:pt x="690" y="114"/>
                </a:cubicBezTo>
                <a:cubicBezTo>
                  <a:pt x="691" y="150"/>
                  <a:pt x="691" y="186"/>
                  <a:pt x="693" y="222"/>
                </a:cubicBezTo>
                <a:cubicBezTo>
                  <a:pt x="694" y="234"/>
                  <a:pt x="696" y="246"/>
                  <a:pt x="699" y="258"/>
                </a:cubicBezTo>
                <a:cubicBezTo>
                  <a:pt x="700" y="264"/>
                  <a:pt x="705" y="276"/>
                  <a:pt x="705" y="276"/>
                </a:cubicBezTo>
                <a:cubicBezTo>
                  <a:pt x="715" y="266"/>
                  <a:pt x="715" y="256"/>
                  <a:pt x="729" y="261"/>
                </a:cubicBezTo>
                <a:cubicBezTo>
                  <a:pt x="731" y="264"/>
                  <a:pt x="732" y="269"/>
                  <a:pt x="735" y="270"/>
                </a:cubicBezTo>
                <a:cubicBezTo>
                  <a:pt x="745" y="274"/>
                  <a:pt x="762" y="255"/>
                  <a:pt x="762" y="255"/>
                </a:cubicBezTo>
                <a:cubicBezTo>
                  <a:pt x="769" y="265"/>
                  <a:pt x="774" y="269"/>
                  <a:pt x="786" y="273"/>
                </a:cubicBezTo>
                <a:cubicBezTo>
                  <a:pt x="802" y="268"/>
                  <a:pt x="795" y="259"/>
                  <a:pt x="813" y="264"/>
                </a:cubicBezTo>
                <a:cubicBezTo>
                  <a:pt x="823" y="280"/>
                  <a:pt x="831" y="275"/>
                  <a:pt x="846" y="267"/>
                </a:cubicBezTo>
                <a:cubicBezTo>
                  <a:pt x="852" y="263"/>
                  <a:pt x="864" y="255"/>
                  <a:pt x="864" y="255"/>
                </a:cubicBezTo>
                <a:cubicBezTo>
                  <a:pt x="881" y="258"/>
                  <a:pt x="883" y="260"/>
                  <a:pt x="888" y="276"/>
                </a:cubicBezTo>
                <a:cubicBezTo>
                  <a:pt x="903" y="273"/>
                  <a:pt x="910" y="273"/>
                  <a:pt x="915" y="258"/>
                </a:cubicBezTo>
                <a:cubicBezTo>
                  <a:pt x="921" y="275"/>
                  <a:pt x="919" y="282"/>
                  <a:pt x="933" y="291"/>
                </a:cubicBezTo>
                <a:cubicBezTo>
                  <a:pt x="943" y="276"/>
                  <a:pt x="950" y="261"/>
                  <a:pt x="960" y="246"/>
                </a:cubicBezTo>
                <a:cubicBezTo>
                  <a:pt x="969" y="247"/>
                  <a:pt x="978" y="246"/>
                  <a:pt x="987" y="249"/>
                </a:cubicBezTo>
                <a:cubicBezTo>
                  <a:pt x="997" y="253"/>
                  <a:pt x="992" y="273"/>
                  <a:pt x="1011" y="279"/>
                </a:cubicBezTo>
                <a:cubicBezTo>
                  <a:pt x="1015" y="273"/>
                  <a:pt x="1019" y="267"/>
                  <a:pt x="1023" y="261"/>
                </a:cubicBezTo>
                <a:cubicBezTo>
                  <a:pt x="1025" y="258"/>
                  <a:pt x="1029" y="252"/>
                  <a:pt x="1029" y="252"/>
                </a:cubicBezTo>
                <a:cubicBezTo>
                  <a:pt x="1046" y="258"/>
                  <a:pt x="1046" y="267"/>
                  <a:pt x="1059" y="276"/>
                </a:cubicBezTo>
                <a:cubicBezTo>
                  <a:pt x="1079" y="269"/>
                  <a:pt x="1057" y="279"/>
                  <a:pt x="1074" y="264"/>
                </a:cubicBezTo>
                <a:cubicBezTo>
                  <a:pt x="1079" y="259"/>
                  <a:pt x="1092" y="252"/>
                  <a:pt x="1092" y="252"/>
                </a:cubicBezTo>
                <a:cubicBezTo>
                  <a:pt x="1108" y="255"/>
                  <a:pt x="1110" y="251"/>
                  <a:pt x="1116" y="264"/>
                </a:cubicBezTo>
                <a:cubicBezTo>
                  <a:pt x="1119" y="270"/>
                  <a:pt x="1122" y="282"/>
                  <a:pt x="1122" y="282"/>
                </a:cubicBezTo>
                <a:cubicBezTo>
                  <a:pt x="1128" y="278"/>
                  <a:pt x="1134" y="274"/>
                  <a:pt x="1140" y="270"/>
                </a:cubicBezTo>
                <a:cubicBezTo>
                  <a:pt x="1143" y="268"/>
                  <a:pt x="1149" y="264"/>
                  <a:pt x="1149" y="264"/>
                </a:cubicBezTo>
                <a:cubicBezTo>
                  <a:pt x="1163" y="243"/>
                  <a:pt x="1154" y="244"/>
                  <a:pt x="1170" y="249"/>
                </a:cubicBezTo>
                <a:cubicBezTo>
                  <a:pt x="1176" y="268"/>
                  <a:pt x="1186" y="285"/>
                  <a:pt x="1194" y="303"/>
                </a:cubicBezTo>
                <a:cubicBezTo>
                  <a:pt x="1213" y="346"/>
                  <a:pt x="1223" y="395"/>
                  <a:pt x="1242" y="438"/>
                </a:cubicBezTo>
                <a:cubicBezTo>
                  <a:pt x="1251" y="459"/>
                  <a:pt x="1250" y="499"/>
                  <a:pt x="1275" y="507"/>
                </a:cubicBezTo>
                <a:cubicBezTo>
                  <a:pt x="1288" y="498"/>
                  <a:pt x="1286" y="485"/>
                  <a:pt x="1302" y="480"/>
                </a:cubicBezTo>
                <a:cubicBezTo>
                  <a:pt x="1320" y="484"/>
                  <a:pt x="1313" y="479"/>
                  <a:pt x="1323" y="489"/>
                </a:cubicBezTo>
              </a:path>
            </a:pathLst>
          </a:custGeom>
          <a:noFill/>
          <a:ln w="28575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5405" name="Freeform 40"/>
          <p:cNvSpPr>
            <a:spLocks/>
          </p:cNvSpPr>
          <p:nvPr/>
        </p:nvSpPr>
        <p:spPr bwMode="auto">
          <a:xfrm>
            <a:off x="4643438" y="4111625"/>
            <a:ext cx="1463675" cy="746125"/>
          </a:xfrm>
          <a:custGeom>
            <a:avLst/>
            <a:gdLst>
              <a:gd name="T0" fmla="*/ 0 w 922"/>
              <a:gd name="T1" fmla="*/ 2147483647 h 470"/>
              <a:gd name="T2" fmla="*/ 2147483647 w 922"/>
              <a:gd name="T3" fmla="*/ 2147483647 h 470"/>
              <a:gd name="T4" fmla="*/ 2147483647 w 922"/>
              <a:gd name="T5" fmla="*/ 2147483647 h 470"/>
              <a:gd name="T6" fmla="*/ 2147483647 w 922"/>
              <a:gd name="T7" fmla="*/ 2147483647 h 470"/>
              <a:gd name="T8" fmla="*/ 2147483647 w 922"/>
              <a:gd name="T9" fmla="*/ 2147483647 h 470"/>
              <a:gd name="T10" fmla="*/ 2147483647 w 922"/>
              <a:gd name="T11" fmla="*/ 2147483647 h 470"/>
              <a:gd name="T12" fmla="*/ 2147483647 w 922"/>
              <a:gd name="T13" fmla="*/ 2147483647 h 470"/>
              <a:gd name="T14" fmla="*/ 2147483647 w 922"/>
              <a:gd name="T15" fmla="*/ 2147483647 h 470"/>
              <a:gd name="T16" fmla="*/ 2147483647 w 922"/>
              <a:gd name="T17" fmla="*/ 2147483647 h 470"/>
              <a:gd name="T18" fmla="*/ 2147483647 w 922"/>
              <a:gd name="T19" fmla="*/ 2147483647 h 470"/>
              <a:gd name="T20" fmla="*/ 2147483647 w 922"/>
              <a:gd name="T21" fmla="*/ 2147483647 h 470"/>
              <a:gd name="T22" fmla="*/ 2147483647 w 922"/>
              <a:gd name="T23" fmla="*/ 2147483647 h 470"/>
              <a:gd name="T24" fmla="*/ 2147483647 w 922"/>
              <a:gd name="T25" fmla="*/ 2147483647 h 470"/>
              <a:gd name="T26" fmla="*/ 2147483647 w 922"/>
              <a:gd name="T27" fmla="*/ 2147483647 h 470"/>
              <a:gd name="T28" fmla="*/ 2147483647 w 922"/>
              <a:gd name="T29" fmla="*/ 2147483647 h 470"/>
              <a:gd name="T30" fmla="*/ 2147483647 w 922"/>
              <a:gd name="T31" fmla="*/ 2147483647 h 470"/>
              <a:gd name="T32" fmla="*/ 2147483647 w 922"/>
              <a:gd name="T33" fmla="*/ 2147483647 h 470"/>
              <a:gd name="T34" fmla="*/ 2147483647 w 922"/>
              <a:gd name="T35" fmla="*/ 2147483647 h 470"/>
              <a:gd name="T36" fmla="*/ 2147483647 w 922"/>
              <a:gd name="T37" fmla="*/ 2147483647 h 470"/>
              <a:gd name="T38" fmla="*/ 2147483647 w 922"/>
              <a:gd name="T39" fmla="*/ 2147483647 h 470"/>
              <a:gd name="T40" fmla="*/ 2147483647 w 922"/>
              <a:gd name="T41" fmla="*/ 2147483647 h 470"/>
              <a:gd name="T42" fmla="*/ 2147483647 w 922"/>
              <a:gd name="T43" fmla="*/ 2147483647 h 470"/>
              <a:gd name="T44" fmla="*/ 2147483647 w 922"/>
              <a:gd name="T45" fmla="*/ 2147483647 h 470"/>
              <a:gd name="T46" fmla="*/ 2147483647 w 922"/>
              <a:gd name="T47" fmla="*/ 2147483647 h 470"/>
              <a:gd name="T48" fmla="*/ 2147483647 w 922"/>
              <a:gd name="T49" fmla="*/ 2147483647 h 470"/>
              <a:gd name="T50" fmla="*/ 2147483647 w 922"/>
              <a:gd name="T51" fmla="*/ 2147483647 h 470"/>
              <a:gd name="T52" fmla="*/ 2147483647 w 922"/>
              <a:gd name="T53" fmla="*/ 2147483647 h 470"/>
              <a:gd name="T54" fmla="*/ 2147483647 w 922"/>
              <a:gd name="T55" fmla="*/ 0 h 470"/>
              <a:gd name="T56" fmla="*/ 2147483647 w 922"/>
              <a:gd name="T57" fmla="*/ 2147483647 h 470"/>
              <a:gd name="T58" fmla="*/ 2147483647 w 922"/>
              <a:gd name="T59" fmla="*/ 2147483647 h 470"/>
              <a:gd name="T60" fmla="*/ 2147483647 w 922"/>
              <a:gd name="T61" fmla="*/ 2147483647 h 470"/>
              <a:gd name="T62" fmla="*/ 2147483647 w 922"/>
              <a:gd name="T63" fmla="*/ 2147483647 h 470"/>
              <a:gd name="T64" fmla="*/ 2147483647 w 922"/>
              <a:gd name="T65" fmla="*/ 2147483647 h 470"/>
              <a:gd name="T66" fmla="*/ 2147483647 w 922"/>
              <a:gd name="T67" fmla="*/ 2147483647 h 470"/>
              <a:gd name="T68" fmla="*/ 2147483647 w 922"/>
              <a:gd name="T69" fmla="*/ 2147483647 h 470"/>
              <a:gd name="T70" fmla="*/ 2147483647 w 922"/>
              <a:gd name="T71" fmla="*/ 2147483647 h 470"/>
              <a:gd name="T72" fmla="*/ 2147483647 w 922"/>
              <a:gd name="T73" fmla="*/ 2147483647 h 470"/>
              <a:gd name="T74" fmla="*/ 2147483647 w 922"/>
              <a:gd name="T75" fmla="*/ 2147483647 h 470"/>
              <a:gd name="T76" fmla="*/ 2147483647 w 922"/>
              <a:gd name="T77" fmla="*/ 2147483647 h 470"/>
              <a:gd name="T78" fmla="*/ 2147483647 w 922"/>
              <a:gd name="T79" fmla="*/ 2147483647 h 470"/>
              <a:gd name="T80" fmla="*/ 2147483647 w 922"/>
              <a:gd name="T81" fmla="*/ 2147483647 h 470"/>
              <a:gd name="T82" fmla="*/ 2147483647 w 922"/>
              <a:gd name="T83" fmla="*/ 2147483647 h 470"/>
              <a:gd name="T84" fmla="*/ 2147483647 w 922"/>
              <a:gd name="T85" fmla="*/ 2147483647 h 470"/>
              <a:gd name="T86" fmla="*/ 2147483647 w 922"/>
              <a:gd name="T87" fmla="*/ 2147483647 h 470"/>
              <a:gd name="T88" fmla="*/ 2147483647 w 922"/>
              <a:gd name="T89" fmla="*/ 2147483647 h 470"/>
              <a:gd name="T90" fmla="*/ 2147483647 w 922"/>
              <a:gd name="T91" fmla="*/ 2147483647 h 470"/>
              <a:gd name="T92" fmla="*/ 2147483647 w 922"/>
              <a:gd name="T93" fmla="*/ 2147483647 h 47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22"/>
              <a:gd name="T142" fmla="*/ 0 h 470"/>
              <a:gd name="T143" fmla="*/ 922 w 922"/>
              <a:gd name="T144" fmla="*/ 470 h 47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22" h="470">
                <a:moveTo>
                  <a:pt x="0" y="249"/>
                </a:moveTo>
                <a:cubicBezTo>
                  <a:pt x="7" y="259"/>
                  <a:pt x="12" y="263"/>
                  <a:pt x="24" y="267"/>
                </a:cubicBezTo>
                <a:cubicBezTo>
                  <a:pt x="33" y="254"/>
                  <a:pt x="39" y="233"/>
                  <a:pt x="54" y="228"/>
                </a:cubicBezTo>
                <a:cubicBezTo>
                  <a:pt x="69" y="233"/>
                  <a:pt x="69" y="254"/>
                  <a:pt x="84" y="264"/>
                </a:cubicBezTo>
                <a:cubicBezTo>
                  <a:pt x="91" y="253"/>
                  <a:pt x="96" y="247"/>
                  <a:pt x="108" y="243"/>
                </a:cubicBezTo>
                <a:cubicBezTo>
                  <a:pt x="119" y="277"/>
                  <a:pt x="128" y="304"/>
                  <a:pt x="132" y="342"/>
                </a:cubicBezTo>
                <a:cubicBezTo>
                  <a:pt x="134" y="387"/>
                  <a:pt x="133" y="416"/>
                  <a:pt x="141" y="456"/>
                </a:cubicBezTo>
                <a:cubicBezTo>
                  <a:pt x="154" y="452"/>
                  <a:pt x="151" y="442"/>
                  <a:pt x="165" y="447"/>
                </a:cubicBezTo>
                <a:cubicBezTo>
                  <a:pt x="167" y="453"/>
                  <a:pt x="169" y="470"/>
                  <a:pt x="174" y="465"/>
                </a:cubicBezTo>
                <a:cubicBezTo>
                  <a:pt x="178" y="461"/>
                  <a:pt x="183" y="413"/>
                  <a:pt x="186" y="405"/>
                </a:cubicBezTo>
                <a:cubicBezTo>
                  <a:pt x="198" y="370"/>
                  <a:pt x="206" y="333"/>
                  <a:pt x="213" y="297"/>
                </a:cubicBezTo>
                <a:cubicBezTo>
                  <a:pt x="216" y="280"/>
                  <a:pt x="219" y="240"/>
                  <a:pt x="237" y="234"/>
                </a:cubicBezTo>
                <a:cubicBezTo>
                  <a:pt x="243" y="251"/>
                  <a:pt x="243" y="257"/>
                  <a:pt x="258" y="267"/>
                </a:cubicBezTo>
                <a:cubicBezTo>
                  <a:pt x="268" y="260"/>
                  <a:pt x="272" y="253"/>
                  <a:pt x="282" y="246"/>
                </a:cubicBezTo>
                <a:cubicBezTo>
                  <a:pt x="286" y="259"/>
                  <a:pt x="290" y="262"/>
                  <a:pt x="303" y="258"/>
                </a:cubicBezTo>
                <a:cubicBezTo>
                  <a:pt x="312" y="245"/>
                  <a:pt x="315" y="250"/>
                  <a:pt x="327" y="258"/>
                </a:cubicBezTo>
                <a:cubicBezTo>
                  <a:pt x="330" y="256"/>
                  <a:pt x="333" y="255"/>
                  <a:pt x="336" y="252"/>
                </a:cubicBezTo>
                <a:cubicBezTo>
                  <a:pt x="339" y="249"/>
                  <a:pt x="338" y="243"/>
                  <a:pt x="342" y="243"/>
                </a:cubicBezTo>
                <a:cubicBezTo>
                  <a:pt x="345" y="243"/>
                  <a:pt x="344" y="249"/>
                  <a:pt x="345" y="252"/>
                </a:cubicBezTo>
                <a:cubicBezTo>
                  <a:pt x="350" y="262"/>
                  <a:pt x="351" y="261"/>
                  <a:pt x="360" y="267"/>
                </a:cubicBezTo>
                <a:cubicBezTo>
                  <a:pt x="376" y="257"/>
                  <a:pt x="379" y="241"/>
                  <a:pt x="387" y="225"/>
                </a:cubicBezTo>
                <a:cubicBezTo>
                  <a:pt x="393" y="212"/>
                  <a:pt x="400" y="201"/>
                  <a:pt x="408" y="189"/>
                </a:cubicBezTo>
                <a:cubicBezTo>
                  <a:pt x="423" y="167"/>
                  <a:pt x="425" y="132"/>
                  <a:pt x="441" y="108"/>
                </a:cubicBezTo>
                <a:cubicBezTo>
                  <a:pt x="445" y="114"/>
                  <a:pt x="443" y="126"/>
                  <a:pt x="450" y="126"/>
                </a:cubicBezTo>
                <a:cubicBezTo>
                  <a:pt x="454" y="126"/>
                  <a:pt x="459" y="108"/>
                  <a:pt x="462" y="99"/>
                </a:cubicBezTo>
                <a:cubicBezTo>
                  <a:pt x="467" y="83"/>
                  <a:pt x="468" y="58"/>
                  <a:pt x="477" y="45"/>
                </a:cubicBezTo>
                <a:cubicBezTo>
                  <a:pt x="487" y="31"/>
                  <a:pt x="482" y="39"/>
                  <a:pt x="489" y="18"/>
                </a:cubicBezTo>
                <a:cubicBezTo>
                  <a:pt x="491" y="11"/>
                  <a:pt x="501" y="0"/>
                  <a:pt x="501" y="0"/>
                </a:cubicBezTo>
                <a:cubicBezTo>
                  <a:pt x="519" y="6"/>
                  <a:pt x="520" y="34"/>
                  <a:pt x="537" y="45"/>
                </a:cubicBezTo>
                <a:cubicBezTo>
                  <a:pt x="538" y="48"/>
                  <a:pt x="537" y="54"/>
                  <a:pt x="540" y="54"/>
                </a:cubicBezTo>
                <a:cubicBezTo>
                  <a:pt x="546" y="55"/>
                  <a:pt x="558" y="48"/>
                  <a:pt x="558" y="48"/>
                </a:cubicBezTo>
                <a:cubicBezTo>
                  <a:pt x="560" y="49"/>
                  <a:pt x="572" y="59"/>
                  <a:pt x="576" y="57"/>
                </a:cubicBezTo>
                <a:cubicBezTo>
                  <a:pt x="583" y="54"/>
                  <a:pt x="586" y="45"/>
                  <a:pt x="591" y="39"/>
                </a:cubicBezTo>
                <a:cubicBezTo>
                  <a:pt x="595" y="33"/>
                  <a:pt x="603" y="21"/>
                  <a:pt x="603" y="21"/>
                </a:cubicBezTo>
                <a:cubicBezTo>
                  <a:pt x="612" y="24"/>
                  <a:pt x="624" y="42"/>
                  <a:pt x="624" y="42"/>
                </a:cubicBezTo>
                <a:cubicBezTo>
                  <a:pt x="638" y="37"/>
                  <a:pt x="646" y="26"/>
                  <a:pt x="660" y="21"/>
                </a:cubicBezTo>
                <a:cubicBezTo>
                  <a:pt x="675" y="26"/>
                  <a:pt x="675" y="40"/>
                  <a:pt x="690" y="45"/>
                </a:cubicBezTo>
                <a:cubicBezTo>
                  <a:pt x="714" y="37"/>
                  <a:pt x="705" y="33"/>
                  <a:pt x="723" y="27"/>
                </a:cubicBezTo>
                <a:cubicBezTo>
                  <a:pt x="730" y="16"/>
                  <a:pt x="733" y="10"/>
                  <a:pt x="747" y="15"/>
                </a:cubicBezTo>
                <a:cubicBezTo>
                  <a:pt x="751" y="27"/>
                  <a:pt x="753" y="32"/>
                  <a:pt x="765" y="36"/>
                </a:cubicBezTo>
                <a:cubicBezTo>
                  <a:pt x="774" y="30"/>
                  <a:pt x="783" y="27"/>
                  <a:pt x="792" y="21"/>
                </a:cubicBezTo>
                <a:cubicBezTo>
                  <a:pt x="806" y="24"/>
                  <a:pt x="811" y="24"/>
                  <a:pt x="819" y="36"/>
                </a:cubicBezTo>
                <a:cubicBezTo>
                  <a:pt x="836" y="30"/>
                  <a:pt x="847" y="18"/>
                  <a:pt x="864" y="12"/>
                </a:cubicBezTo>
                <a:cubicBezTo>
                  <a:pt x="868" y="24"/>
                  <a:pt x="870" y="29"/>
                  <a:pt x="882" y="33"/>
                </a:cubicBezTo>
                <a:cubicBezTo>
                  <a:pt x="883" y="29"/>
                  <a:pt x="886" y="16"/>
                  <a:pt x="894" y="18"/>
                </a:cubicBezTo>
                <a:cubicBezTo>
                  <a:pt x="901" y="20"/>
                  <a:pt x="912" y="30"/>
                  <a:pt x="912" y="30"/>
                </a:cubicBezTo>
                <a:cubicBezTo>
                  <a:pt x="922" y="23"/>
                  <a:pt x="921" y="28"/>
                  <a:pt x="921" y="21"/>
                </a:cubicBezTo>
              </a:path>
            </a:pathLst>
          </a:custGeom>
          <a:noFill/>
          <a:ln w="28575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5406" name="Freeform 41"/>
          <p:cNvSpPr>
            <a:spLocks/>
          </p:cNvSpPr>
          <p:nvPr/>
        </p:nvSpPr>
        <p:spPr bwMode="auto">
          <a:xfrm>
            <a:off x="2543175" y="5187950"/>
            <a:ext cx="2490788" cy="1054100"/>
          </a:xfrm>
          <a:custGeom>
            <a:avLst/>
            <a:gdLst>
              <a:gd name="T0" fmla="*/ 2147483647 w 1569"/>
              <a:gd name="T1" fmla="*/ 2147483647 h 664"/>
              <a:gd name="T2" fmla="*/ 2147483647 w 1569"/>
              <a:gd name="T3" fmla="*/ 2147483647 h 664"/>
              <a:gd name="T4" fmla="*/ 2147483647 w 1569"/>
              <a:gd name="T5" fmla="*/ 2147483647 h 664"/>
              <a:gd name="T6" fmla="*/ 2147483647 w 1569"/>
              <a:gd name="T7" fmla="*/ 2147483647 h 664"/>
              <a:gd name="T8" fmla="*/ 2147483647 w 1569"/>
              <a:gd name="T9" fmla="*/ 2147483647 h 664"/>
              <a:gd name="T10" fmla="*/ 2147483647 w 1569"/>
              <a:gd name="T11" fmla="*/ 2147483647 h 664"/>
              <a:gd name="T12" fmla="*/ 2147483647 w 1569"/>
              <a:gd name="T13" fmla="*/ 2147483647 h 664"/>
              <a:gd name="T14" fmla="*/ 2147483647 w 1569"/>
              <a:gd name="T15" fmla="*/ 2147483647 h 664"/>
              <a:gd name="T16" fmla="*/ 2147483647 w 1569"/>
              <a:gd name="T17" fmla="*/ 2147483647 h 664"/>
              <a:gd name="T18" fmla="*/ 2147483647 w 1569"/>
              <a:gd name="T19" fmla="*/ 2147483647 h 664"/>
              <a:gd name="T20" fmla="*/ 2147483647 w 1569"/>
              <a:gd name="T21" fmla="*/ 2147483647 h 664"/>
              <a:gd name="T22" fmla="*/ 2147483647 w 1569"/>
              <a:gd name="T23" fmla="*/ 2147483647 h 664"/>
              <a:gd name="T24" fmla="*/ 2147483647 w 1569"/>
              <a:gd name="T25" fmla="*/ 2147483647 h 664"/>
              <a:gd name="T26" fmla="*/ 2147483647 w 1569"/>
              <a:gd name="T27" fmla="*/ 0 h 664"/>
              <a:gd name="T28" fmla="*/ 2147483647 w 1569"/>
              <a:gd name="T29" fmla="*/ 2147483647 h 664"/>
              <a:gd name="T30" fmla="*/ 2147483647 w 1569"/>
              <a:gd name="T31" fmla="*/ 2147483647 h 664"/>
              <a:gd name="T32" fmla="*/ 2147483647 w 1569"/>
              <a:gd name="T33" fmla="*/ 2147483647 h 664"/>
              <a:gd name="T34" fmla="*/ 2147483647 w 1569"/>
              <a:gd name="T35" fmla="*/ 2147483647 h 664"/>
              <a:gd name="T36" fmla="*/ 2147483647 w 1569"/>
              <a:gd name="T37" fmla="*/ 2147483647 h 664"/>
              <a:gd name="T38" fmla="*/ 2147483647 w 1569"/>
              <a:gd name="T39" fmla="*/ 2147483647 h 664"/>
              <a:gd name="T40" fmla="*/ 2147483647 w 1569"/>
              <a:gd name="T41" fmla="*/ 2147483647 h 664"/>
              <a:gd name="T42" fmla="*/ 2147483647 w 1569"/>
              <a:gd name="T43" fmla="*/ 2147483647 h 664"/>
              <a:gd name="T44" fmla="*/ 2147483647 w 1569"/>
              <a:gd name="T45" fmla="*/ 2147483647 h 664"/>
              <a:gd name="T46" fmla="*/ 2147483647 w 1569"/>
              <a:gd name="T47" fmla="*/ 2147483647 h 664"/>
              <a:gd name="T48" fmla="*/ 2147483647 w 1569"/>
              <a:gd name="T49" fmla="*/ 2147483647 h 664"/>
              <a:gd name="T50" fmla="*/ 2147483647 w 1569"/>
              <a:gd name="T51" fmla="*/ 2147483647 h 664"/>
              <a:gd name="T52" fmla="*/ 2147483647 w 1569"/>
              <a:gd name="T53" fmla="*/ 2147483647 h 664"/>
              <a:gd name="T54" fmla="*/ 2147483647 w 1569"/>
              <a:gd name="T55" fmla="*/ 2147483647 h 664"/>
              <a:gd name="T56" fmla="*/ 2147483647 w 1569"/>
              <a:gd name="T57" fmla="*/ 2147483647 h 664"/>
              <a:gd name="T58" fmla="*/ 2147483647 w 1569"/>
              <a:gd name="T59" fmla="*/ 2147483647 h 664"/>
              <a:gd name="T60" fmla="*/ 2147483647 w 1569"/>
              <a:gd name="T61" fmla="*/ 2147483647 h 664"/>
              <a:gd name="T62" fmla="*/ 2147483647 w 1569"/>
              <a:gd name="T63" fmla="*/ 2147483647 h 664"/>
              <a:gd name="T64" fmla="*/ 2147483647 w 1569"/>
              <a:gd name="T65" fmla="*/ 2147483647 h 664"/>
              <a:gd name="T66" fmla="*/ 2147483647 w 1569"/>
              <a:gd name="T67" fmla="*/ 2147483647 h 664"/>
              <a:gd name="T68" fmla="*/ 2147483647 w 1569"/>
              <a:gd name="T69" fmla="*/ 2147483647 h 664"/>
              <a:gd name="T70" fmla="*/ 2147483647 w 1569"/>
              <a:gd name="T71" fmla="*/ 2147483647 h 664"/>
              <a:gd name="T72" fmla="*/ 2147483647 w 1569"/>
              <a:gd name="T73" fmla="*/ 2147483647 h 664"/>
              <a:gd name="T74" fmla="*/ 2147483647 w 1569"/>
              <a:gd name="T75" fmla="*/ 2147483647 h 664"/>
              <a:gd name="T76" fmla="*/ 2147483647 w 1569"/>
              <a:gd name="T77" fmla="*/ 2147483647 h 664"/>
              <a:gd name="T78" fmla="*/ 2147483647 w 1569"/>
              <a:gd name="T79" fmla="*/ 2147483647 h 664"/>
              <a:gd name="T80" fmla="*/ 2147483647 w 1569"/>
              <a:gd name="T81" fmla="*/ 2147483647 h 66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569"/>
              <a:gd name="T124" fmla="*/ 0 h 664"/>
              <a:gd name="T125" fmla="*/ 1569 w 1569"/>
              <a:gd name="T126" fmla="*/ 664 h 66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569" h="664">
                <a:moveTo>
                  <a:pt x="0" y="363"/>
                </a:moveTo>
                <a:cubicBezTo>
                  <a:pt x="5" y="348"/>
                  <a:pt x="9" y="347"/>
                  <a:pt x="24" y="351"/>
                </a:cubicBezTo>
                <a:cubicBezTo>
                  <a:pt x="45" y="372"/>
                  <a:pt x="34" y="371"/>
                  <a:pt x="54" y="366"/>
                </a:cubicBezTo>
                <a:cubicBezTo>
                  <a:pt x="61" y="355"/>
                  <a:pt x="64" y="349"/>
                  <a:pt x="78" y="354"/>
                </a:cubicBezTo>
                <a:cubicBezTo>
                  <a:pt x="84" y="363"/>
                  <a:pt x="96" y="378"/>
                  <a:pt x="105" y="384"/>
                </a:cubicBezTo>
                <a:cubicBezTo>
                  <a:pt x="119" y="375"/>
                  <a:pt x="120" y="368"/>
                  <a:pt x="126" y="351"/>
                </a:cubicBezTo>
                <a:cubicBezTo>
                  <a:pt x="127" y="348"/>
                  <a:pt x="129" y="342"/>
                  <a:pt x="129" y="342"/>
                </a:cubicBezTo>
                <a:cubicBezTo>
                  <a:pt x="137" y="350"/>
                  <a:pt x="148" y="356"/>
                  <a:pt x="153" y="366"/>
                </a:cubicBezTo>
                <a:cubicBezTo>
                  <a:pt x="161" y="385"/>
                  <a:pt x="159" y="396"/>
                  <a:pt x="177" y="408"/>
                </a:cubicBezTo>
                <a:cubicBezTo>
                  <a:pt x="193" y="384"/>
                  <a:pt x="185" y="344"/>
                  <a:pt x="210" y="327"/>
                </a:cubicBezTo>
                <a:cubicBezTo>
                  <a:pt x="233" y="335"/>
                  <a:pt x="218" y="365"/>
                  <a:pt x="240" y="372"/>
                </a:cubicBezTo>
                <a:cubicBezTo>
                  <a:pt x="241" y="369"/>
                  <a:pt x="240" y="363"/>
                  <a:pt x="243" y="363"/>
                </a:cubicBezTo>
                <a:cubicBezTo>
                  <a:pt x="250" y="364"/>
                  <a:pt x="261" y="375"/>
                  <a:pt x="261" y="375"/>
                </a:cubicBezTo>
                <a:cubicBezTo>
                  <a:pt x="272" y="364"/>
                  <a:pt x="274" y="353"/>
                  <a:pt x="279" y="339"/>
                </a:cubicBezTo>
                <a:cubicBezTo>
                  <a:pt x="281" y="333"/>
                  <a:pt x="285" y="321"/>
                  <a:pt x="285" y="321"/>
                </a:cubicBezTo>
                <a:cubicBezTo>
                  <a:pt x="288" y="299"/>
                  <a:pt x="288" y="276"/>
                  <a:pt x="294" y="255"/>
                </a:cubicBezTo>
                <a:cubicBezTo>
                  <a:pt x="304" y="219"/>
                  <a:pt x="323" y="187"/>
                  <a:pt x="330" y="150"/>
                </a:cubicBezTo>
                <a:cubicBezTo>
                  <a:pt x="334" y="132"/>
                  <a:pt x="334" y="97"/>
                  <a:pt x="354" y="90"/>
                </a:cubicBezTo>
                <a:cubicBezTo>
                  <a:pt x="363" y="96"/>
                  <a:pt x="367" y="104"/>
                  <a:pt x="372" y="114"/>
                </a:cubicBezTo>
                <a:cubicBezTo>
                  <a:pt x="375" y="120"/>
                  <a:pt x="378" y="132"/>
                  <a:pt x="378" y="132"/>
                </a:cubicBezTo>
                <a:cubicBezTo>
                  <a:pt x="379" y="174"/>
                  <a:pt x="363" y="297"/>
                  <a:pt x="387" y="369"/>
                </a:cubicBezTo>
                <a:cubicBezTo>
                  <a:pt x="401" y="360"/>
                  <a:pt x="394" y="349"/>
                  <a:pt x="408" y="363"/>
                </a:cubicBezTo>
                <a:cubicBezTo>
                  <a:pt x="416" y="387"/>
                  <a:pt x="422" y="372"/>
                  <a:pt x="435" y="363"/>
                </a:cubicBezTo>
                <a:cubicBezTo>
                  <a:pt x="444" y="376"/>
                  <a:pt x="446" y="379"/>
                  <a:pt x="462" y="375"/>
                </a:cubicBezTo>
                <a:cubicBezTo>
                  <a:pt x="472" y="345"/>
                  <a:pt x="483" y="313"/>
                  <a:pt x="489" y="282"/>
                </a:cubicBezTo>
                <a:cubicBezTo>
                  <a:pt x="492" y="212"/>
                  <a:pt x="501" y="144"/>
                  <a:pt x="507" y="75"/>
                </a:cubicBezTo>
                <a:cubicBezTo>
                  <a:pt x="509" y="55"/>
                  <a:pt x="511" y="50"/>
                  <a:pt x="516" y="30"/>
                </a:cubicBezTo>
                <a:cubicBezTo>
                  <a:pt x="519" y="20"/>
                  <a:pt x="525" y="0"/>
                  <a:pt x="525" y="0"/>
                </a:cubicBezTo>
                <a:cubicBezTo>
                  <a:pt x="540" y="5"/>
                  <a:pt x="533" y="0"/>
                  <a:pt x="540" y="21"/>
                </a:cubicBezTo>
                <a:cubicBezTo>
                  <a:pt x="541" y="24"/>
                  <a:pt x="543" y="30"/>
                  <a:pt x="543" y="30"/>
                </a:cubicBezTo>
                <a:cubicBezTo>
                  <a:pt x="559" y="145"/>
                  <a:pt x="541" y="262"/>
                  <a:pt x="552" y="378"/>
                </a:cubicBezTo>
                <a:cubicBezTo>
                  <a:pt x="558" y="377"/>
                  <a:pt x="565" y="378"/>
                  <a:pt x="570" y="375"/>
                </a:cubicBezTo>
                <a:cubicBezTo>
                  <a:pt x="587" y="366"/>
                  <a:pt x="564" y="362"/>
                  <a:pt x="585" y="369"/>
                </a:cubicBezTo>
                <a:cubicBezTo>
                  <a:pt x="599" y="364"/>
                  <a:pt x="599" y="357"/>
                  <a:pt x="612" y="366"/>
                </a:cubicBezTo>
                <a:cubicBezTo>
                  <a:pt x="614" y="372"/>
                  <a:pt x="614" y="382"/>
                  <a:pt x="624" y="372"/>
                </a:cubicBezTo>
                <a:cubicBezTo>
                  <a:pt x="629" y="367"/>
                  <a:pt x="636" y="354"/>
                  <a:pt x="636" y="354"/>
                </a:cubicBezTo>
                <a:cubicBezTo>
                  <a:pt x="644" y="366"/>
                  <a:pt x="648" y="379"/>
                  <a:pt x="651" y="393"/>
                </a:cubicBezTo>
                <a:cubicBezTo>
                  <a:pt x="653" y="403"/>
                  <a:pt x="657" y="423"/>
                  <a:pt x="657" y="423"/>
                </a:cubicBezTo>
                <a:cubicBezTo>
                  <a:pt x="660" y="473"/>
                  <a:pt x="663" y="523"/>
                  <a:pt x="669" y="573"/>
                </a:cubicBezTo>
                <a:cubicBezTo>
                  <a:pt x="672" y="597"/>
                  <a:pt x="670" y="622"/>
                  <a:pt x="684" y="642"/>
                </a:cubicBezTo>
                <a:cubicBezTo>
                  <a:pt x="715" y="636"/>
                  <a:pt x="719" y="613"/>
                  <a:pt x="726" y="585"/>
                </a:cubicBezTo>
                <a:cubicBezTo>
                  <a:pt x="731" y="532"/>
                  <a:pt x="736" y="465"/>
                  <a:pt x="753" y="414"/>
                </a:cubicBezTo>
                <a:cubicBezTo>
                  <a:pt x="757" y="401"/>
                  <a:pt x="757" y="380"/>
                  <a:pt x="765" y="369"/>
                </a:cubicBezTo>
                <a:cubicBezTo>
                  <a:pt x="770" y="361"/>
                  <a:pt x="792" y="357"/>
                  <a:pt x="792" y="357"/>
                </a:cubicBezTo>
                <a:cubicBezTo>
                  <a:pt x="804" y="365"/>
                  <a:pt x="808" y="379"/>
                  <a:pt x="819" y="390"/>
                </a:cubicBezTo>
                <a:cubicBezTo>
                  <a:pt x="836" y="384"/>
                  <a:pt x="837" y="373"/>
                  <a:pt x="846" y="360"/>
                </a:cubicBezTo>
                <a:cubicBezTo>
                  <a:pt x="871" y="366"/>
                  <a:pt x="847" y="357"/>
                  <a:pt x="864" y="372"/>
                </a:cubicBezTo>
                <a:cubicBezTo>
                  <a:pt x="869" y="377"/>
                  <a:pt x="882" y="384"/>
                  <a:pt x="882" y="384"/>
                </a:cubicBezTo>
                <a:cubicBezTo>
                  <a:pt x="900" y="381"/>
                  <a:pt x="905" y="381"/>
                  <a:pt x="915" y="366"/>
                </a:cubicBezTo>
                <a:cubicBezTo>
                  <a:pt x="918" y="367"/>
                  <a:pt x="922" y="367"/>
                  <a:pt x="924" y="369"/>
                </a:cubicBezTo>
                <a:cubicBezTo>
                  <a:pt x="927" y="371"/>
                  <a:pt x="927" y="380"/>
                  <a:pt x="930" y="378"/>
                </a:cubicBezTo>
                <a:cubicBezTo>
                  <a:pt x="938" y="372"/>
                  <a:pt x="939" y="351"/>
                  <a:pt x="939" y="351"/>
                </a:cubicBezTo>
                <a:cubicBezTo>
                  <a:pt x="949" y="354"/>
                  <a:pt x="949" y="352"/>
                  <a:pt x="954" y="363"/>
                </a:cubicBezTo>
                <a:cubicBezTo>
                  <a:pt x="957" y="369"/>
                  <a:pt x="960" y="381"/>
                  <a:pt x="960" y="381"/>
                </a:cubicBezTo>
                <a:cubicBezTo>
                  <a:pt x="963" y="371"/>
                  <a:pt x="966" y="361"/>
                  <a:pt x="969" y="351"/>
                </a:cubicBezTo>
                <a:cubicBezTo>
                  <a:pt x="977" y="363"/>
                  <a:pt x="982" y="375"/>
                  <a:pt x="990" y="387"/>
                </a:cubicBezTo>
                <a:cubicBezTo>
                  <a:pt x="1004" y="366"/>
                  <a:pt x="1000" y="376"/>
                  <a:pt x="1005" y="360"/>
                </a:cubicBezTo>
                <a:cubicBezTo>
                  <a:pt x="1018" y="379"/>
                  <a:pt x="1010" y="388"/>
                  <a:pt x="1029" y="360"/>
                </a:cubicBezTo>
                <a:cubicBezTo>
                  <a:pt x="1038" y="374"/>
                  <a:pt x="1049" y="375"/>
                  <a:pt x="1062" y="384"/>
                </a:cubicBezTo>
                <a:cubicBezTo>
                  <a:pt x="1076" y="363"/>
                  <a:pt x="1068" y="362"/>
                  <a:pt x="1083" y="372"/>
                </a:cubicBezTo>
                <a:cubicBezTo>
                  <a:pt x="1087" y="385"/>
                  <a:pt x="1092" y="385"/>
                  <a:pt x="1104" y="381"/>
                </a:cubicBezTo>
                <a:cubicBezTo>
                  <a:pt x="1118" y="360"/>
                  <a:pt x="1109" y="365"/>
                  <a:pt x="1125" y="360"/>
                </a:cubicBezTo>
                <a:cubicBezTo>
                  <a:pt x="1132" y="381"/>
                  <a:pt x="1125" y="376"/>
                  <a:pt x="1140" y="381"/>
                </a:cubicBezTo>
                <a:cubicBezTo>
                  <a:pt x="1149" y="367"/>
                  <a:pt x="1154" y="357"/>
                  <a:pt x="1167" y="348"/>
                </a:cubicBezTo>
                <a:cubicBezTo>
                  <a:pt x="1176" y="374"/>
                  <a:pt x="1192" y="403"/>
                  <a:pt x="1197" y="429"/>
                </a:cubicBezTo>
                <a:cubicBezTo>
                  <a:pt x="1201" y="450"/>
                  <a:pt x="1205" y="469"/>
                  <a:pt x="1212" y="489"/>
                </a:cubicBezTo>
                <a:cubicBezTo>
                  <a:pt x="1218" y="507"/>
                  <a:pt x="1225" y="530"/>
                  <a:pt x="1245" y="537"/>
                </a:cubicBezTo>
                <a:cubicBezTo>
                  <a:pt x="1277" y="532"/>
                  <a:pt x="1280" y="512"/>
                  <a:pt x="1290" y="483"/>
                </a:cubicBezTo>
                <a:cubicBezTo>
                  <a:pt x="1299" y="457"/>
                  <a:pt x="1308" y="432"/>
                  <a:pt x="1314" y="405"/>
                </a:cubicBezTo>
                <a:cubicBezTo>
                  <a:pt x="1319" y="384"/>
                  <a:pt x="1319" y="363"/>
                  <a:pt x="1326" y="342"/>
                </a:cubicBezTo>
                <a:cubicBezTo>
                  <a:pt x="1339" y="351"/>
                  <a:pt x="1341" y="364"/>
                  <a:pt x="1356" y="369"/>
                </a:cubicBezTo>
                <a:cubicBezTo>
                  <a:pt x="1381" y="352"/>
                  <a:pt x="1368" y="363"/>
                  <a:pt x="1386" y="375"/>
                </a:cubicBezTo>
                <a:cubicBezTo>
                  <a:pt x="1410" y="367"/>
                  <a:pt x="1401" y="363"/>
                  <a:pt x="1419" y="357"/>
                </a:cubicBezTo>
                <a:cubicBezTo>
                  <a:pt x="1433" y="367"/>
                  <a:pt x="1436" y="377"/>
                  <a:pt x="1440" y="393"/>
                </a:cubicBezTo>
                <a:cubicBezTo>
                  <a:pt x="1444" y="664"/>
                  <a:pt x="1427" y="535"/>
                  <a:pt x="1464" y="645"/>
                </a:cubicBezTo>
                <a:cubicBezTo>
                  <a:pt x="1470" y="641"/>
                  <a:pt x="1476" y="637"/>
                  <a:pt x="1482" y="633"/>
                </a:cubicBezTo>
                <a:cubicBezTo>
                  <a:pt x="1487" y="630"/>
                  <a:pt x="1493" y="584"/>
                  <a:pt x="1494" y="579"/>
                </a:cubicBezTo>
                <a:cubicBezTo>
                  <a:pt x="1500" y="546"/>
                  <a:pt x="1505" y="513"/>
                  <a:pt x="1512" y="480"/>
                </a:cubicBezTo>
                <a:cubicBezTo>
                  <a:pt x="1513" y="443"/>
                  <a:pt x="1512" y="406"/>
                  <a:pt x="1515" y="369"/>
                </a:cubicBezTo>
                <a:cubicBezTo>
                  <a:pt x="1516" y="355"/>
                  <a:pt x="1523" y="343"/>
                  <a:pt x="1536" y="339"/>
                </a:cubicBezTo>
                <a:cubicBezTo>
                  <a:pt x="1554" y="344"/>
                  <a:pt x="1546" y="338"/>
                  <a:pt x="1551" y="357"/>
                </a:cubicBezTo>
                <a:cubicBezTo>
                  <a:pt x="1553" y="363"/>
                  <a:pt x="1557" y="375"/>
                  <a:pt x="1557" y="375"/>
                </a:cubicBezTo>
                <a:cubicBezTo>
                  <a:pt x="1567" y="372"/>
                  <a:pt x="1564" y="374"/>
                  <a:pt x="1569" y="369"/>
                </a:cubicBezTo>
              </a:path>
            </a:pathLst>
          </a:custGeom>
          <a:noFill/>
          <a:ln w="28575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5407" name="Freeform 42"/>
          <p:cNvSpPr>
            <a:spLocks/>
          </p:cNvSpPr>
          <p:nvPr/>
        </p:nvSpPr>
        <p:spPr bwMode="auto">
          <a:xfrm>
            <a:off x="5033963" y="5497513"/>
            <a:ext cx="971550" cy="293687"/>
          </a:xfrm>
          <a:custGeom>
            <a:avLst/>
            <a:gdLst>
              <a:gd name="T0" fmla="*/ 0 w 612"/>
              <a:gd name="T1" fmla="*/ 2147483647 h 185"/>
              <a:gd name="T2" fmla="*/ 2147483647 w 612"/>
              <a:gd name="T3" fmla="*/ 2147483647 h 185"/>
              <a:gd name="T4" fmla="*/ 2147483647 w 612"/>
              <a:gd name="T5" fmla="*/ 2147483647 h 185"/>
              <a:gd name="T6" fmla="*/ 2147483647 w 612"/>
              <a:gd name="T7" fmla="*/ 2147483647 h 185"/>
              <a:gd name="T8" fmla="*/ 2147483647 w 612"/>
              <a:gd name="T9" fmla="*/ 2147483647 h 185"/>
              <a:gd name="T10" fmla="*/ 2147483647 w 612"/>
              <a:gd name="T11" fmla="*/ 2147483647 h 185"/>
              <a:gd name="T12" fmla="*/ 2147483647 w 612"/>
              <a:gd name="T13" fmla="*/ 2147483647 h 185"/>
              <a:gd name="T14" fmla="*/ 2147483647 w 612"/>
              <a:gd name="T15" fmla="*/ 2147483647 h 185"/>
              <a:gd name="T16" fmla="*/ 2147483647 w 612"/>
              <a:gd name="T17" fmla="*/ 0 h 185"/>
              <a:gd name="T18" fmla="*/ 2147483647 w 612"/>
              <a:gd name="T19" fmla="*/ 2147483647 h 185"/>
              <a:gd name="T20" fmla="*/ 2147483647 w 612"/>
              <a:gd name="T21" fmla="*/ 2147483647 h 185"/>
              <a:gd name="T22" fmla="*/ 2147483647 w 612"/>
              <a:gd name="T23" fmla="*/ 2147483647 h 185"/>
              <a:gd name="T24" fmla="*/ 2147483647 w 612"/>
              <a:gd name="T25" fmla="*/ 2147483647 h 185"/>
              <a:gd name="T26" fmla="*/ 2147483647 w 612"/>
              <a:gd name="T27" fmla="*/ 2147483647 h 185"/>
              <a:gd name="T28" fmla="*/ 2147483647 w 612"/>
              <a:gd name="T29" fmla="*/ 2147483647 h 185"/>
              <a:gd name="T30" fmla="*/ 2147483647 w 612"/>
              <a:gd name="T31" fmla="*/ 2147483647 h 185"/>
              <a:gd name="T32" fmla="*/ 2147483647 w 612"/>
              <a:gd name="T33" fmla="*/ 2147483647 h 185"/>
              <a:gd name="T34" fmla="*/ 2147483647 w 612"/>
              <a:gd name="T35" fmla="*/ 2147483647 h 185"/>
              <a:gd name="T36" fmla="*/ 2147483647 w 612"/>
              <a:gd name="T37" fmla="*/ 2147483647 h 185"/>
              <a:gd name="T38" fmla="*/ 2147483647 w 612"/>
              <a:gd name="T39" fmla="*/ 2147483647 h 185"/>
              <a:gd name="T40" fmla="*/ 2147483647 w 612"/>
              <a:gd name="T41" fmla="*/ 2147483647 h 185"/>
              <a:gd name="T42" fmla="*/ 2147483647 w 612"/>
              <a:gd name="T43" fmla="*/ 2147483647 h 185"/>
              <a:gd name="T44" fmla="*/ 2147483647 w 612"/>
              <a:gd name="T45" fmla="*/ 2147483647 h 185"/>
              <a:gd name="T46" fmla="*/ 2147483647 w 612"/>
              <a:gd name="T47" fmla="*/ 2147483647 h 185"/>
              <a:gd name="T48" fmla="*/ 2147483647 w 612"/>
              <a:gd name="T49" fmla="*/ 2147483647 h 185"/>
              <a:gd name="T50" fmla="*/ 2147483647 w 612"/>
              <a:gd name="T51" fmla="*/ 2147483647 h 185"/>
              <a:gd name="T52" fmla="*/ 2147483647 w 612"/>
              <a:gd name="T53" fmla="*/ 2147483647 h 18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12"/>
              <a:gd name="T82" fmla="*/ 0 h 185"/>
              <a:gd name="T83" fmla="*/ 612 w 612"/>
              <a:gd name="T84" fmla="*/ 185 h 18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12" h="185">
                <a:moveTo>
                  <a:pt x="0" y="180"/>
                </a:moveTo>
                <a:cubicBezTo>
                  <a:pt x="4" y="168"/>
                  <a:pt x="6" y="163"/>
                  <a:pt x="18" y="159"/>
                </a:cubicBezTo>
                <a:cubicBezTo>
                  <a:pt x="25" y="169"/>
                  <a:pt x="30" y="173"/>
                  <a:pt x="42" y="177"/>
                </a:cubicBezTo>
                <a:cubicBezTo>
                  <a:pt x="48" y="175"/>
                  <a:pt x="55" y="173"/>
                  <a:pt x="60" y="168"/>
                </a:cubicBezTo>
                <a:cubicBezTo>
                  <a:pt x="65" y="163"/>
                  <a:pt x="72" y="150"/>
                  <a:pt x="72" y="150"/>
                </a:cubicBezTo>
                <a:cubicBezTo>
                  <a:pt x="88" y="155"/>
                  <a:pt x="84" y="169"/>
                  <a:pt x="99" y="174"/>
                </a:cubicBezTo>
                <a:cubicBezTo>
                  <a:pt x="113" y="153"/>
                  <a:pt x="105" y="152"/>
                  <a:pt x="120" y="162"/>
                </a:cubicBezTo>
                <a:cubicBezTo>
                  <a:pt x="128" y="185"/>
                  <a:pt x="134" y="167"/>
                  <a:pt x="141" y="156"/>
                </a:cubicBezTo>
                <a:cubicBezTo>
                  <a:pt x="151" y="117"/>
                  <a:pt x="146" y="17"/>
                  <a:pt x="198" y="0"/>
                </a:cubicBezTo>
                <a:cubicBezTo>
                  <a:pt x="221" y="35"/>
                  <a:pt x="233" y="82"/>
                  <a:pt x="240" y="123"/>
                </a:cubicBezTo>
                <a:cubicBezTo>
                  <a:pt x="244" y="146"/>
                  <a:pt x="244" y="174"/>
                  <a:pt x="270" y="183"/>
                </a:cubicBezTo>
                <a:cubicBezTo>
                  <a:pt x="281" y="179"/>
                  <a:pt x="297" y="162"/>
                  <a:pt x="297" y="162"/>
                </a:cubicBezTo>
                <a:cubicBezTo>
                  <a:pt x="300" y="163"/>
                  <a:pt x="304" y="163"/>
                  <a:pt x="306" y="165"/>
                </a:cubicBezTo>
                <a:cubicBezTo>
                  <a:pt x="309" y="167"/>
                  <a:pt x="309" y="172"/>
                  <a:pt x="312" y="174"/>
                </a:cubicBezTo>
                <a:cubicBezTo>
                  <a:pt x="317" y="177"/>
                  <a:pt x="330" y="180"/>
                  <a:pt x="330" y="180"/>
                </a:cubicBezTo>
                <a:cubicBezTo>
                  <a:pt x="353" y="175"/>
                  <a:pt x="362" y="166"/>
                  <a:pt x="381" y="153"/>
                </a:cubicBezTo>
                <a:cubicBezTo>
                  <a:pt x="390" y="162"/>
                  <a:pt x="393" y="170"/>
                  <a:pt x="405" y="174"/>
                </a:cubicBezTo>
                <a:cubicBezTo>
                  <a:pt x="426" y="153"/>
                  <a:pt x="416" y="161"/>
                  <a:pt x="432" y="150"/>
                </a:cubicBezTo>
                <a:cubicBezTo>
                  <a:pt x="436" y="156"/>
                  <a:pt x="440" y="162"/>
                  <a:pt x="444" y="168"/>
                </a:cubicBezTo>
                <a:cubicBezTo>
                  <a:pt x="446" y="171"/>
                  <a:pt x="450" y="177"/>
                  <a:pt x="450" y="177"/>
                </a:cubicBezTo>
                <a:cubicBezTo>
                  <a:pt x="474" y="174"/>
                  <a:pt x="480" y="177"/>
                  <a:pt x="492" y="159"/>
                </a:cubicBezTo>
                <a:cubicBezTo>
                  <a:pt x="507" y="174"/>
                  <a:pt x="506" y="181"/>
                  <a:pt x="525" y="168"/>
                </a:cubicBezTo>
                <a:cubicBezTo>
                  <a:pt x="542" y="172"/>
                  <a:pt x="542" y="181"/>
                  <a:pt x="555" y="168"/>
                </a:cubicBezTo>
                <a:cubicBezTo>
                  <a:pt x="561" y="170"/>
                  <a:pt x="567" y="172"/>
                  <a:pt x="573" y="174"/>
                </a:cubicBezTo>
                <a:cubicBezTo>
                  <a:pt x="576" y="175"/>
                  <a:pt x="582" y="177"/>
                  <a:pt x="582" y="177"/>
                </a:cubicBezTo>
                <a:cubicBezTo>
                  <a:pt x="597" y="172"/>
                  <a:pt x="588" y="164"/>
                  <a:pt x="603" y="159"/>
                </a:cubicBezTo>
                <a:cubicBezTo>
                  <a:pt x="605" y="165"/>
                  <a:pt x="612" y="177"/>
                  <a:pt x="612" y="177"/>
                </a:cubicBezTo>
              </a:path>
            </a:pathLst>
          </a:custGeom>
          <a:noFill/>
          <a:ln w="28575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5408" name="Line 43"/>
          <p:cNvSpPr>
            <a:spLocks noChangeShapeType="1"/>
          </p:cNvSpPr>
          <p:nvPr/>
        </p:nvSpPr>
        <p:spPr bwMode="auto">
          <a:xfrm flipV="1">
            <a:off x="4636219" y="1394917"/>
            <a:ext cx="0" cy="220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5409" name="Line 44"/>
          <p:cNvSpPr>
            <a:spLocks noChangeShapeType="1"/>
          </p:cNvSpPr>
          <p:nvPr/>
        </p:nvSpPr>
        <p:spPr bwMode="auto">
          <a:xfrm>
            <a:off x="4636219" y="2564904"/>
            <a:ext cx="58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5410" name="Line 45"/>
          <p:cNvSpPr>
            <a:spLocks noChangeShapeType="1"/>
          </p:cNvSpPr>
          <p:nvPr/>
        </p:nvSpPr>
        <p:spPr bwMode="auto">
          <a:xfrm flipV="1">
            <a:off x="4636219" y="1620342"/>
            <a:ext cx="1349375" cy="944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5411" name="Line 46"/>
          <p:cNvSpPr>
            <a:spLocks noChangeShapeType="1"/>
          </p:cNvSpPr>
          <p:nvPr/>
        </p:nvSpPr>
        <p:spPr bwMode="auto">
          <a:xfrm flipV="1">
            <a:off x="5985594" y="1620342"/>
            <a:ext cx="0" cy="9445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5412" name="Line 47"/>
          <p:cNvSpPr>
            <a:spLocks noChangeShapeType="1"/>
          </p:cNvSpPr>
          <p:nvPr/>
        </p:nvSpPr>
        <p:spPr bwMode="auto">
          <a:xfrm>
            <a:off x="5220419" y="2564904"/>
            <a:ext cx="7651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5413" name="Line 48"/>
          <p:cNvSpPr>
            <a:spLocks noChangeShapeType="1"/>
          </p:cNvSpPr>
          <p:nvPr/>
        </p:nvSpPr>
        <p:spPr bwMode="auto">
          <a:xfrm flipV="1">
            <a:off x="5220419" y="1664792"/>
            <a:ext cx="765175" cy="900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5414" name="Line 49"/>
          <p:cNvSpPr>
            <a:spLocks noChangeShapeType="1"/>
          </p:cNvSpPr>
          <p:nvPr/>
        </p:nvSpPr>
        <p:spPr bwMode="auto">
          <a:xfrm>
            <a:off x="4725119" y="2339479"/>
            <a:ext cx="225425" cy="360363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5415" name="Line 50"/>
          <p:cNvSpPr>
            <a:spLocks noChangeShapeType="1"/>
          </p:cNvSpPr>
          <p:nvPr/>
        </p:nvSpPr>
        <p:spPr bwMode="auto">
          <a:xfrm flipH="1" flipV="1">
            <a:off x="4860057" y="2564904"/>
            <a:ext cx="46037" cy="90488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5416" name="Line 51"/>
          <p:cNvSpPr>
            <a:spLocks noChangeShapeType="1"/>
          </p:cNvSpPr>
          <p:nvPr/>
        </p:nvSpPr>
        <p:spPr bwMode="auto">
          <a:xfrm>
            <a:off x="4725119" y="2339479"/>
            <a:ext cx="90488" cy="134938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5417" name="Freeform 52"/>
          <p:cNvSpPr>
            <a:spLocks/>
          </p:cNvSpPr>
          <p:nvPr/>
        </p:nvSpPr>
        <p:spPr bwMode="auto">
          <a:xfrm>
            <a:off x="3818657" y="1253629"/>
            <a:ext cx="2735262" cy="2254250"/>
          </a:xfrm>
          <a:custGeom>
            <a:avLst/>
            <a:gdLst>
              <a:gd name="T0" fmla="*/ 2147483647 w 1723"/>
              <a:gd name="T1" fmla="*/ 2147483647 h 1420"/>
              <a:gd name="T2" fmla="*/ 2147483647 w 1723"/>
              <a:gd name="T3" fmla="*/ 2147483647 h 1420"/>
              <a:gd name="T4" fmla="*/ 2147483647 w 1723"/>
              <a:gd name="T5" fmla="*/ 2147483647 h 1420"/>
              <a:gd name="T6" fmla="*/ 2147483647 w 1723"/>
              <a:gd name="T7" fmla="*/ 2147483647 h 1420"/>
              <a:gd name="T8" fmla="*/ 2147483647 w 1723"/>
              <a:gd name="T9" fmla="*/ 2147483647 h 1420"/>
              <a:gd name="T10" fmla="*/ 2147483647 w 1723"/>
              <a:gd name="T11" fmla="*/ 2147483647 h 1420"/>
              <a:gd name="T12" fmla="*/ 2147483647 w 1723"/>
              <a:gd name="T13" fmla="*/ 2147483647 h 1420"/>
              <a:gd name="T14" fmla="*/ 2147483647 w 1723"/>
              <a:gd name="T15" fmla="*/ 2147483647 h 1420"/>
              <a:gd name="T16" fmla="*/ 2147483647 w 1723"/>
              <a:gd name="T17" fmla="*/ 2147483647 h 1420"/>
              <a:gd name="T18" fmla="*/ 2147483647 w 1723"/>
              <a:gd name="T19" fmla="*/ 2147483647 h 1420"/>
              <a:gd name="T20" fmla="*/ 2147483647 w 1723"/>
              <a:gd name="T21" fmla="*/ 2147483647 h 1420"/>
              <a:gd name="T22" fmla="*/ 2147483647 w 1723"/>
              <a:gd name="T23" fmla="*/ 2147483647 h 1420"/>
              <a:gd name="T24" fmla="*/ 2147483647 w 1723"/>
              <a:gd name="T25" fmla="*/ 2147483647 h 1420"/>
              <a:gd name="T26" fmla="*/ 2147483647 w 1723"/>
              <a:gd name="T27" fmla="*/ 2147483647 h 1420"/>
              <a:gd name="T28" fmla="*/ 2147483647 w 1723"/>
              <a:gd name="T29" fmla="*/ 2147483647 h 1420"/>
              <a:gd name="T30" fmla="*/ 2147483647 w 1723"/>
              <a:gd name="T31" fmla="*/ 2147483647 h 1420"/>
              <a:gd name="T32" fmla="*/ 0 w 1723"/>
              <a:gd name="T33" fmla="*/ 2147483647 h 1420"/>
              <a:gd name="T34" fmla="*/ 2147483647 w 1723"/>
              <a:gd name="T35" fmla="*/ 2147483647 h 1420"/>
              <a:gd name="T36" fmla="*/ 2147483647 w 1723"/>
              <a:gd name="T37" fmla="*/ 2147483647 h 1420"/>
              <a:gd name="T38" fmla="*/ 2147483647 w 1723"/>
              <a:gd name="T39" fmla="*/ 2147483647 h 1420"/>
              <a:gd name="T40" fmla="*/ 2147483647 w 1723"/>
              <a:gd name="T41" fmla="*/ 2147483647 h 1420"/>
              <a:gd name="T42" fmla="*/ 2147483647 w 1723"/>
              <a:gd name="T43" fmla="*/ 2147483647 h 1420"/>
              <a:gd name="T44" fmla="*/ 2147483647 w 1723"/>
              <a:gd name="T45" fmla="*/ 2147483647 h 1420"/>
              <a:gd name="T46" fmla="*/ 2147483647 w 1723"/>
              <a:gd name="T47" fmla="*/ 2147483647 h 1420"/>
              <a:gd name="T48" fmla="*/ 2147483647 w 1723"/>
              <a:gd name="T49" fmla="*/ 2147483647 h 1420"/>
              <a:gd name="T50" fmla="*/ 2147483647 w 1723"/>
              <a:gd name="T51" fmla="*/ 2147483647 h 1420"/>
              <a:gd name="T52" fmla="*/ 2147483647 w 1723"/>
              <a:gd name="T53" fmla="*/ 2147483647 h 1420"/>
              <a:gd name="T54" fmla="*/ 2147483647 w 1723"/>
              <a:gd name="T55" fmla="*/ 2147483647 h 1420"/>
              <a:gd name="T56" fmla="*/ 2147483647 w 1723"/>
              <a:gd name="T57" fmla="*/ 2147483647 h 1420"/>
              <a:gd name="T58" fmla="*/ 2147483647 w 1723"/>
              <a:gd name="T59" fmla="*/ 2147483647 h 1420"/>
              <a:gd name="T60" fmla="*/ 2147483647 w 1723"/>
              <a:gd name="T61" fmla="*/ 2147483647 h 1420"/>
              <a:gd name="T62" fmla="*/ 2147483647 w 1723"/>
              <a:gd name="T63" fmla="*/ 2147483647 h 1420"/>
              <a:gd name="T64" fmla="*/ 2147483647 w 1723"/>
              <a:gd name="T65" fmla="*/ 2147483647 h 1420"/>
              <a:gd name="T66" fmla="*/ 2147483647 w 1723"/>
              <a:gd name="T67" fmla="*/ 2147483647 h 1420"/>
              <a:gd name="T68" fmla="*/ 2147483647 w 1723"/>
              <a:gd name="T69" fmla="*/ 2147483647 h 1420"/>
              <a:gd name="T70" fmla="*/ 2147483647 w 1723"/>
              <a:gd name="T71" fmla="*/ 2147483647 h 1420"/>
              <a:gd name="T72" fmla="*/ 2147483647 w 1723"/>
              <a:gd name="T73" fmla="*/ 2147483647 h 1420"/>
              <a:gd name="T74" fmla="*/ 2147483647 w 1723"/>
              <a:gd name="T75" fmla="*/ 2147483647 h 1420"/>
              <a:gd name="T76" fmla="*/ 2147483647 w 1723"/>
              <a:gd name="T77" fmla="*/ 2147483647 h 1420"/>
              <a:gd name="T78" fmla="*/ 2147483647 w 1723"/>
              <a:gd name="T79" fmla="*/ 2147483647 h 1420"/>
              <a:gd name="T80" fmla="*/ 2147483647 w 1723"/>
              <a:gd name="T81" fmla="*/ 2147483647 h 1420"/>
              <a:gd name="T82" fmla="*/ 2147483647 w 1723"/>
              <a:gd name="T83" fmla="*/ 2147483647 h 1420"/>
              <a:gd name="T84" fmla="*/ 2147483647 w 1723"/>
              <a:gd name="T85" fmla="*/ 2147483647 h 1420"/>
              <a:gd name="T86" fmla="*/ 2147483647 w 1723"/>
              <a:gd name="T87" fmla="*/ 2147483647 h 1420"/>
              <a:gd name="T88" fmla="*/ 2147483647 w 1723"/>
              <a:gd name="T89" fmla="*/ 2147483647 h 1420"/>
              <a:gd name="T90" fmla="*/ 2147483647 w 1723"/>
              <a:gd name="T91" fmla="*/ 2147483647 h 1420"/>
              <a:gd name="T92" fmla="*/ 2147483647 w 1723"/>
              <a:gd name="T93" fmla="*/ 2147483647 h 1420"/>
              <a:gd name="T94" fmla="*/ 2147483647 w 1723"/>
              <a:gd name="T95" fmla="*/ 2147483647 h 1420"/>
              <a:gd name="T96" fmla="*/ 2147483647 w 1723"/>
              <a:gd name="T97" fmla="*/ 2147483647 h 1420"/>
              <a:gd name="T98" fmla="*/ 2147483647 w 1723"/>
              <a:gd name="T99" fmla="*/ 2147483647 h 1420"/>
              <a:gd name="T100" fmla="*/ 2147483647 w 1723"/>
              <a:gd name="T101" fmla="*/ 2147483647 h 1420"/>
              <a:gd name="T102" fmla="*/ 2147483647 w 1723"/>
              <a:gd name="T103" fmla="*/ 2147483647 h 1420"/>
              <a:gd name="T104" fmla="*/ 2147483647 w 1723"/>
              <a:gd name="T105" fmla="*/ 2147483647 h 1420"/>
              <a:gd name="T106" fmla="*/ 2147483647 w 1723"/>
              <a:gd name="T107" fmla="*/ 2147483647 h 1420"/>
              <a:gd name="T108" fmla="*/ 2147483647 w 1723"/>
              <a:gd name="T109" fmla="*/ 2147483647 h 1420"/>
              <a:gd name="T110" fmla="*/ 2147483647 w 1723"/>
              <a:gd name="T111" fmla="*/ 2147483647 h 1420"/>
              <a:gd name="T112" fmla="*/ 2147483647 w 1723"/>
              <a:gd name="T113" fmla="*/ 2147483647 h 1420"/>
              <a:gd name="T114" fmla="*/ 2147483647 w 1723"/>
              <a:gd name="T115" fmla="*/ 2147483647 h 1420"/>
              <a:gd name="T116" fmla="*/ 2147483647 w 1723"/>
              <a:gd name="T117" fmla="*/ 2147483647 h 1420"/>
              <a:gd name="T118" fmla="*/ 2147483647 w 1723"/>
              <a:gd name="T119" fmla="*/ 2147483647 h 1420"/>
              <a:gd name="T120" fmla="*/ 2147483647 w 1723"/>
              <a:gd name="T121" fmla="*/ 2147483647 h 1420"/>
              <a:gd name="T122" fmla="*/ 2147483647 w 1723"/>
              <a:gd name="T123" fmla="*/ 2147483647 h 142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723"/>
              <a:gd name="T187" fmla="*/ 0 h 1420"/>
              <a:gd name="T188" fmla="*/ 1723 w 1723"/>
              <a:gd name="T189" fmla="*/ 1420 h 142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723" h="1420">
                <a:moveTo>
                  <a:pt x="1362" y="226"/>
                </a:moveTo>
                <a:cubicBezTo>
                  <a:pt x="1331" y="205"/>
                  <a:pt x="1296" y="197"/>
                  <a:pt x="1260" y="190"/>
                </a:cubicBezTo>
                <a:cubicBezTo>
                  <a:pt x="1169" y="197"/>
                  <a:pt x="1207" y="188"/>
                  <a:pt x="1146" y="208"/>
                </a:cubicBezTo>
                <a:cubicBezTo>
                  <a:pt x="1132" y="213"/>
                  <a:pt x="1122" y="224"/>
                  <a:pt x="1110" y="232"/>
                </a:cubicBezTo>
                <a:cubicBezTo>
                  <a:pt x="1104" y="236"/>
                  <a:pt x="1092" y="244"/>
                  <a:pt x="1092" y="244"/>
                </a:cubicBezTo>
                <a:cubicBezTo>
                  <a:pt x="1073" y="273"/>
                  <a:pt x="973" y="357"/>
                  <a:pt x="936" y="358"/>
                </a:cubicBezTo>
                <a:cubicBezTo>
                  <a:pt x="884" y="360"/>
                  <a:pt x="832" y="362"/>
                  <a:pt x="780" y="364"/>
                </a:cubicBezTo>
                <a:cubicBezTo>
                  <a:pt x="756" y="370"/>
                  <a:pt x="740" y="374"/>
                  <a:pt x="720" y="388"/>
                </a:cubicBezTo>
                <a:cubicBezTo>
                  <a:pt x="690" y="433"/>
                  <a:pt x="634" y="479"/>
                  <a:pt x="582" y="496"/>
                </a:cubicBezTo>
                <a:cubicBezTo>
                  <a:pt x="518" y="494"/>
                  <a:pt x="454" y="495"/>
                  <a:pt x="390" y="490"/>
                </a:cubicBezTo>
                <a:cubicBezTo>
                  <a:pt x="333" y="486"/>
                  <a:pt x="296" y="441"/>
                  <a:pt x="246" y="424"/>
                </a:cubicBezTo>
                <a:cubicBezTo>
                  <a:pt x="226" y="426"/>
                  <a:pt x="206" y="425"/>
                  <a:pt x="186" y="430"/>
                </a:cubicBezTo>
                <a:cubicBezTo>
                  <a:pt x="162" y="436"/>
                  <a:pt x="171" y="444"/>
                  <a:pt x="162" y="460"/>
                </a:cubicBezTo>
                <a:cubicBezTo>
                  <a:pt x="134" y="511"/>
                  <a:pt x="85" y="539"/>
                  <a:pt x="54" y="586"/>
                </a:cubicBezTo>
                <a:cubicBezTo>
                  <a:pt x="42" y="604"/>
                  <a:pt x="25" y="619"/>
                  <a:pt x="18" y="640"/>
                </a:cubicBezTo>
                <a:cubicBezTo>
                  <a:pt x="14" y="652"/>
                  <a:pt x="10" y="664"/>
                  <a:pt x="6" y="676"/>
                </a:cubicBezTo>
                <a:cubicBezTo>
                  <a:pt x="4" y="682"/>
                  <a:pt x="0" y="694"/>
                  <a:pt x="0" y="694"/>
                </a:cubicBezTo>
                <a:cubicBezTo>
                  <a:pt x="6" y="816"/>
                  <a:pt x="2" y="862"/>
                  <a:pt x="66" y="958"/>
                </a:cubicBezTo>
                <a:cubicBezTo>
                  <a:pt x="80" y="979"/>
                  <a:pt x="87" y="992"/>
                  <a:pt x="108" y="1006"/>
                </a:cubicBezTo>
                <a:cubicBezTo>
                  <a:pt x="124" y="1055"/>
                  <a:pt x="169" y="1049"/>
                  <a:pt x="204" y="1072"/>
                </a:cubicBezTo>
                <a:cubicBezTo>
                  <a:pt x="298" y="1135"/>
                  <a:pt x="440" y="1139"/>
                  <a:pt x="546" y="1144"/>
                </a:cubicBezTo>
                <a:cubicBezTo>
                  <a:pt x="595" y="1156"/>
                  <a:pt x="646" y="1167"/>
                  <a:pt x="690" y="1192"/>
                </a:cubicBezTo>
                <a:cubicBezTo>
                  <a:pt x="703" y="1199"/>
                  <a:pt x="714" y="1208"/>
                  <a:pt x="726" y="1216"/>
                </a:cubicBezTo>
                <a:cubicBezTo>
                  <a:pt x="732" y="1220"/>
                  <a:pt x="744" y="1228"/>
                  <a:pt x="744" y="1228"/>
                </a:cubicBezTo>
                <a:cubicBezTo>
                  <a:pt x="759" y="1251"/>
                  <a:pt x="785" y="1264"/>
                  <a:pt x="810" y="1276"/>
                </a:cubicBezTo>
                <a:cubicBezTo>
                  <a:pt x="892" y="1317"/>
                  <a:pt x="971" y="1325"/>
                  <a:pt x="1062" y="1336"/>
                </a:cubicBezTo>
                <a:cubicBezTo>
                  <a:pt x="1103" y="1331"/>
                  <a:pt x="1132" y="1325"/>
                  <a:pt x="1170" y="1312"/>
                </a:cubicBezTo>
                <a:cubicBezTo>
                  <a:pt x="1183" y="1308"/>
                  <a:pt x="1193" y="1298"/>
                  <a:pt x="1206" y="1294"/>
                </a:cubicBezTo>
                <a:cubicBezTo>
                  <a:pt x="1300" y="1200"/>
                  <a:pt x="1480" y="1208"/>
                  <a:pt x="1596" y="1204"/>
                </a:cubicBezTo>
                <a:cubicBezTo>
                  <a:pt x="1628" y="1193"/>
                  <a:pt x="1609" y="1202"/>
                  <a:pt x="1650" y="1174"/>
                </a:cubicBezTo>
                <a:cubicBezTo>
                  <a:pt x="1656" y="1170"/>
                  <a:pt x="1668" y="1162"/>
                  <a:pt x="1668" y="1162"/>
                </a:cubicBezTo>
                <a:cubicBezTo>
                  <a:pt x="1691" y="1094"/>
                  <a:pt x="1710" y="1029"/>
                  <a:pt x="1722" y="958"/>
                </a:cubicBezTo>
                <a:cubicBezTo>
                  <a:pt x="1718" y="884"/>
                  <a:pt x="1723" y="806"/>
                  <a:pt x="1680" y="742"/>
                </a:cubicBezTo>
                <a:cubicBezTo>
                  <a:pt x="1673" y="712"/>
                  <a:pt x="1656" y="691"/>
                  <a:pt x="1644" y="664"/>
                </a:cubicBezTo>
                <a:cubicBezTo>
                  <a:pt x="1632" y="636"/>
                  <a:pt x="1626" y="604"/>
                  <a:pt x="1620" y="574"/>
                </a:cubicBezTo>
                <a:cubicBezTo>
                  <a:pt x="1612" y="486"/>
                  <a:pt x="1604" y="395"/>
                  <a:pt x="1632" y="310"/>
                </a:cubicBezTo>
                <a:cubicBezTo>
                  <a:pt x="1636" y="298"/>
                  <a:pt x="1637" y="285"/>
                  <a:pt x="1644" y="274"/>
                </a:cubicBezTo>
                <a:cubicBezTo>
                  <a:pt x="1648" y="268"/>
                  <a:pt x="1653" y="263"/>
                  <a:pt x="1656" y="256"/>
                </a:cubicBezTo>
                <a:cubicBezTo>
                  <a:pt x="1661" y="244"/>
                  <a:pt x="1664" y="232"/>
                  <a:pt x="1668" y="220"/>
                </a:cubicBezTo>
                <a:cubicBezTo>
                  <a:pt x="1670" y="214"/>
                  <a:pt x="1674" y="202"/>
                  <a:pt x="1674" y="202"/>
                </a:cubicBezTo>
                <a:cubicBezTo>
                  <a:pt x="1673" y="189"/>
                  <a:pt x="1676" y="127"/>
                  <a:pt x="1662" y="100"/>
                </a:cubicBezTo>
                <a:cubicBezTo>
                  <a:pt x="1651" y="78"/>
                  <a:pt x="1630" y="73"/>
                  <a:pt x="1608" y="64"/>
                </a:cubicBezTo>
                <a:cubicBezTo>
                  <a:pt x="1558" y="43"/>
                  <a:pt x="1488" y="36"/>
                  <a:pt x="1434" y="28"/>
                </a:cubicBezTo>
                <a:cubicBezTo>
                  <a:pt x="1277" y="31"/>
                  <a:pt x="1117" y="0"/>
                  <a:pt x="984" y="88"/>
                </a:cubicBezTo>
                <a:cubicBezTo>
                  <a:pt x="950" y="140"/>
                  <a:pt x="995" y="79"/>
                  <a:pt x="954" y="112"/>
                </a:cubicBezTo>
                <a:cubicBezTo>
                  <a:pt x="948" y="117"/>
                  <a:pt x="947" y="125"/>
                  <a:pt x="942" y="130"/>
                </a:cubicBezTo>
                <a:cubicBezTo>
                  <a:pt x="931" y="139"/>
                  <a:pt x="906" y="154"/>
                  <a:pt x="906" y="154"/>
                </a:cubicBezTo>
                <a:cubicBezTo>
                  <a:pt x="857" y="228"/>
                  <a:pt x="799" y="296"/>
                  <a:pt x="750" y="370"/>
                </a:cubicBezTo>
                <a:cubicBezTo>
                  <a:pt x="736" y="391"/>
                  <a:pt x="710" y="418"/>
                  <a:pt x="702" y="442"/>
                </a:cubicBezTo>
                <a:cubicBezTo>
                  <a:pt x="680" y="507"/>
                  <a:pt x="650" y="565"/>
                  <a:pt x="612" y="622"/>
                </a:cubicBezTo>
                <a:cubicBezTo>
                  <a:pt x="595" y="647"/>
                  <a:pt x="583" y="671"/>
                  <a:pt x="558" y="688"/>
                </a:cubicBezTo>
                <a:cubicBezTo>
                  <a:pt x="531" y="728"/>
                  <a:pt x="563" y="689"/>
                  <a:pt x="528" y="712"/>
                </a:cubicBezTo>
                <a:cubicBezTo>
                  <a:pt x="479" y="745"/>
                  <a:pt x="433" y="787"/>
                  <a:pt x="384" y="820"/>
                </a:cubicBezTo>
                <a:cubicBezTo>
                  <a:pt x="352" y="868"/>
                  <a:pt x="394" y="810"/>
                  <a:pt x="354" y="850"/>
                </a:cubicBezTo>
                <a:cubicBezTo>
                  <a:pt x="332" y="872"/>
                  <a:pt x="316" y="900"/>
                  <a:pt x="294" y="922"/>
                </a:cubicBezTo>
                <a:cubicBezTo>
                  <a:pt x="287" y="942"/>
                  <a:pt x="277" y="956"/>
                  <a:pt x="270" y="976"/>
                </a:cubicBezTo>
                <a:cubicBezTo>
                  <a:pt x="274" y="1060"/>
                  <a:pt x="282" y="1082"/>
                  <a:pt x="270" y="1150"/>
                </a:cubicBezTo>
                <a:cubicBezTo>
                  <a:pt x="266" y="1170"/>
                  <a:pt x="240" y="1204"/>
                  <a:pt x="240" y="1204"/>
                </a:cubicBezTo>
                <a:cubicBezTo>
                  <a:pt x="245" y="1246"/>
                  <a:pt x="240" y="1282"/>
                  <a:pt x="276" y="1306"/>
                </a:cubicBezTo>
                <a:cubicBezTo>
                  <a:pt x="305" y="1349"/>
                  <a:pt x="290" y="1332"/>
                  <a:pt x="318" y="1360"/>
                </a:cubicBezTo>
                <a:cubicBezTo>
                  <a:pt x="329" y="1392"/>
                  <a:pt x="319" y="1374"/>
                  <a:pt x="360" y="1402"/>
                </a:cubicBezTo>
                <a:cubicBezTo>
                  <a:pt x="380" y="1415"/>
                  <a:pt x="378" y="1407"/>
                  <a:pt x="378" y="142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15363" name="Object 61"/>
          <p:cNvGraphicFramePr>
            <a:graphicFrameLocks noChangeAspect="1"/>
          </p:cNvGraphicFramePr>
          <p:nvPr/>
        </p:nvGraphicFramePr>
        <p:xfrm>
          <a:off x="2636838" y="3294063"/>
          <a:ext cx="5842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39" name="Równanie" r:id="rId5" imgW="279360" imgH="203040" progId="Equation.3">
                  <p:embed/>
                </p:oleObj>
              </mc:Choice>
              <mc:Fallback>
                <p:oleObj name="Równanie" r:id="rId5" imgW="279360" imgH="2030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838" y="3294063"/>
                        <a:ext cx="584200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18" name="Text Box 63"/>
          <p:cNvSpPr txBox="1">
            <a:spLocks noChangeArrowheads="1"/>
          </p:cNvSpPr>
          <p:nvPr/>
        </p:nvSpPr>
        <p:spPr bwMode="auto">
          <a:xfrm>
            <a:off x="2141538" y="42846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0"/>
              <a:t>0</a:t>
            </a:r>
          </a:p>
        </p:txBody>
      </p:sp>
      <p:sp>
        <p:nvSpPr>
          <p:cNvPr id="15419" name="Text Box 65"/>
          <p:cNvSpPr txBox="1">
            <a:spLocks noChangeArrowheads="1"/>
          </p:cNvSpPr>
          <p:nvPr/>
        </p:nvSpPr>
        <p:spPr bwMode="auto">
          <a:xfrm>
            <a:off x="7181850" y="423862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0" i="1"/>
              <a:t>t</a:t>
            </a:r>
          </a:p>
        </p:txBody>
      </p:sp>
      <p:sp>
        <p:nvSpPr>
          <p:cNvPr id="15420" name="Text Box 66"/>
          <p:cNvSpPr txBox="1">
            <a:spLocks noChangeArrowheads="1"/>
          </p:cNvSpPr>
          <p:nvPr/>
        </p:nvSpPr>
        <p:spPr bwMode="auto">
          <a:xfrm>
            <a:off x="7181850" y="554355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0" i="1"/>
              <a:t>t</a:t>
            </a:r>
          </a:p>
        </p:txBody>
      </p:sp>
      <p:graphicFrame>
        <p:nvGraphicFramePr>
          <p:cNvPr id="15364" name="Object 81"/>
          <p:cNvGraphicFramePr>
            <a:graphicFrameLocks noChangeAspect="1"/>
          </p:cNvGraphicFramePr>
          <p:nvPr/>
        </p:nvGraphicFramePr>
        <p:xfrm>
          <a:off x="6076082" y="1906092"/>
          <a:ext cx="5143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40" name="Równanie" r:id="rId7" imgW="355320" imgH="241200" progId="Equation.3">
                  <p:embed/>
                </p:oleObj>
              </mc:Choice>
              <mc:Fallback>
                <p:oleObj name="Równanie" r:id="rId7" imgW="355320" imgH="24120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082" y="1906092"/>
                        <a:ext cx="514350" cy="349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82"/>
          <p:cNvGraphicFramePr>
            <a:graphicFrameLocks noChangeAspect="1"/>
          </p:cNvGraphicFramePr>
          <p:nvPr/>
        </p:nvGraphicFramePr>
        <p:xfrm>
          <a:off x="5466482" y="2668092"/>
          <a:ext cx="47783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41" name="Równanie" r:id="rId9" imgW="330120" imgH="215640" progId="Equation.3">
                  <p:embed/>
                </p:oleObj>
              </mc:Choice>
              <mc:Fallback>
                <p:oleObj name="Równanie" r:id="rId9" imgW="330120" imgH="21564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6482" y="2668092"/>
                        <a:ext cx="477837" cy="3111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85"/>
          <p:cNvGraphicFramePr>
            <a:graphicFrameLocks noGrp="1" noChangeAspect="1"/>
          </p:cNvGraphicFramePr>
          <p:nvPr>
            <p:ph sz="half" idx="1"/>
          </p:nvPr>
        </p:nvGraphicFramePr>
        <p:xfrm>
          <a:off x="2667000" y="4876800"/>
          <a:ext cx="5842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42" name="Równanie" r:id="rId11" imgW="317160" imgH="203040" progId="Equation.3">
                  <p:embed/>
                </p:oleObj>
              </mc:Choice>
              <mc:Fallback>
                <p:oleObj name="Równanie" r:id="rId11" imgW="317160" imgH="203040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876800"/>
                        <a:ext cx="5842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87"/>
          <p:cNvGraphicFramePr>
            <a:graphicFrameLocks noChangeAspect="1"/>
          </p:cNvGraphicFramePr>
          <p:nvPr/>
        </p:nvGraphicFramePr>
        <p:xfrm>
          <a:off x="4856882" y="2668092"/>
          <a:ext cx="37306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43" name="Równanie" r:id="rId13" imgW="190440" imgH="228600" progId="Equation.3">
                  <p:embed/>
                </p:oleObj>
              </mc:Choice>
              <mc:Fallback>
                <p:oleObj name="Równanie" r:id="rId13" imgW="190440" imgH="228600" progId="Equation.3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882" y="2668092"/>
                        <a:ext cx="373062" cy="449262"/>
                      </a:xfrm>
                      <a:prstGeom prst="rect">
                        <a:avLst/>
                      </a:prstGeom>
                      <a:solidFill>
                        <a:srgbClr val="F0EFD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23" name="Text Box 88"/>
          <p:cNvSpPr txBox="1">
            <a:spLocks noChangeArrowheads="1"/>
          </p:cNvSpPr>
          <p:nvPr/>
        </p:nvSpPr>
        <p:spPr bwMode="auto">
          <a:xfrm>
            <a:off x="4628282" y="1067892"/>
            <a:ext cx="649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i="1">
                <a:latin typeface="Monotype Corsiva" pitchFamily="66" charset="0"/>
              </a:rPr>
              <a:t>Im</a:t>
            </a:r>
          </a:p>
        </p:txBody>
      </p:sp>
      <p:sp>
        <p:nvSpPr>
          <p:cNvPr id="15424" name="Text Box 89"/>
          <p:cNvSpPr txBox="1">
            <a:spLocks noChangeArrowheads="1"/>
          </p:cNvSpPr>
          <p:nvPr/>
        </p:nvSpPr>
        <p:spPr bwMode="auto">
          <a:xfrm>
            <a:off x="7447682" y="2134692"/>
            <a:ext cx="519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i="1">
                <a:latin typeface="Monotype Corsiva" pitchFamily="66" charset="0"/>
              </a:rPr>
              <a:t>Re</a:t>
            </a:r>
          </a:p>
        </p:txBody>
      </p:sp>
      <p:graphicFrame>
        <p:nvGraphicFramePr>
          <p:cNvPr id="15368" name="Object 90"/>
          <p:cNvGraphicFramePr>
            <a:graphicFrameLocks noChangeAspect="1"/>
          </p:cNvGraphicFramePr>
          <p:nvPr/>
        </p:nvGraphicFramePr>
        <p:xfrm>
          <a:off x="6858000" y="533400"/>
          <a:ext cx="1905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44" name="Równanie" r:id="rId15" imgW="761760" imgH="241200" progId="Equation.3">
                  <p:embed/>
                </p:oleObj>
              </mc:Choice>
              <mc:Fallback>
                <p:oleObj name="Równanie" r:id="rId15" imgW="761760" imgH="24120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33400"/>
                        <a:ext cx="1905000" cy="6032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1"/>
          <p:cNvGraphicFramePr>
            <a:graphicFrameLocks noChangeAspect="1"/>
          </p:cNvGraphicFramePr>
          <p:nvPr/>
        </p:nvGraphicFramePr>
        <p:xfrm>
          <a:off x="1981200" y="5562600"/>
          <a:ext cx="3492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45" name="Równanie" r:id="rId17" imgW="190440" imgH="228600" progId="Equation.3">
                  <p:embed/>
                </p:oleObj>
              </mc:Choice>
              <mc:Fallback>
                <p:oleObj name="Równanie" r:id="rId17" imgW="190440" imgH="228600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62600"/>
                        <a:ext cx="3492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67" name="Rectangle 67"/>
          <p:cNvSpPr>
            <a:spLocks noGrp="1" noChangeArrowheads="1"/>
          </p:cNvSpPr>
          <p:nvPr>
            <p:ph type="title"/>
          </p:nvPr>
        </p:nvSpPr>
        <p:spPr>
          <a:xfrm>
            <a:off x="1150938" y="0"/>
            <a:ext cx="7772400" cy="1143000"/>
          </a:xfrm>
          <a:noFill/>
        </p:spPr>
        <p:txBody>
          <a:bodyPr/>
          <a:lstStyle/>
          <a:p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Efekt progowy FM</a:t>
            </a:r>
            <a:b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</a:br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(praca podprogowa)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F1270-5CA5-4FBA-B314-280695D15083}" type="slidenum">
              <a:rPr lang="pl-PL" smtClean="0"/>
              <a:pPr>
                <a:defRPr/>
              </a:pPr>
              <a:t>29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7" name="Text Box 13"/>
          <p:cNvSpPr txBox="1">
            <a:spLocks noChangeArrowheads="1"/>
          </p:cNvSpPr>
          <p:nvPr/>
        </p:nvSpPr>
        <p:spPr bwMode="auto">
          <a:xfrm>
            <a:off x="971600" y="260648"/>
            <a:ext cx="65293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000" b="1" dirty="0" smtClean="0">
                <a:solidFill>
                  <a:srgbClr val="336600"/>
                </a:solidFill>
              </a:rPr>
              <a:t>Ocena jakości pracy systemu</a:t>
            </a:r>
            <a:endParaRPr lang="pl-PL" sz="4000" b="1" dirty="0">
              <a:solidFill>
                <a:srgbClr val="336600"/>
              </a:solidFill>
            </a:endParaRPr>
          </a:p>
        </p:txBody>
      </p:sp>
      <p:sp>
        <p:nvSpPr>
          <p:cNvPr id="4118" name="Text Box 15"/>
          <p:cNvSpPr txBox="1">
            <a:spLocks noChangeArrowheads="1"/>
          </p:cNvSpPr>
          <p:nvPr/>
        </p:nvSpPr>
        <p:spPr bwMode="auto">
          <a:xfrm>
            <a:off x="2249909" y="1844824"/>
            <a:ext cx="747320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FPP</a:t>
            </a:r>
            <a:endParaRPr lang="pl-PL" b="1" dirty="0"/>
          </a:p>
        </p:txBody>
      </p:sp>
      <p:sp>
        <p:nvSpPr>
          <p:cNvPr id="4119" name="Text Box 16"/>
          <p:cNvSpPr txBox="1">
            <a:spLocks noChangeArrowheads="1"/>
          </p:cNvSpPr>
          <p:nvPr/>
        </p:nvSpPr>
        <p:spPr bwMode="auto">
          <a:xfrm>
            <a:off x="4170784" y="1844824"/>
            <a:ext cx="139065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/>
              <a:t>DEMOD</a:t>
            </a:r>
          </a:p>
        </p:txBody>
      </p:sp>
      <p:sp>
        <p:nvSpPr>
          <p:cNvPr id="4120" name="Text Box 17"/>
          <p:cNvSpPr txBox="1">
            <a:spLocks noChangeArrowheads="1"/>
          </p:cNvSpPr>
          <p:nvPr/>
        </p:nvSpPr>
        <p:spPr bwMode="auto">
          <a:xfrm>
            <a:off x="6228184" y="1879749"/>
            <a:ext cx="782587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FDP</a:t>
            </a:r>
            <a:endParaRPr lang="pl-PL" b="1" dirty="0"/>
          </a:p>
        </p:txBody>
      </p:sp>
      <p:sp>
        <p:nvSpPr>
          <p:cNvPr id="4121" name="Line 18"/>
          <p:cNvSpPr>
            <a:spLocks noChangeShapeType="1"/>
          </p:cNvSpPr>
          <p:nvPr/>
        </p:nvSpPr>
        <p:spPr bwMode="auto">
          <a:xfrm>
            <a:off x="1654597" y="2155974"/>
            <a:ext cx="596900" cy="0"/>
          </a:xfrm>
          <a:prstGeom prst="line">
            <a:avLst/>
          </a:prstGeom>
          <a:noFill/>
          <a:ln w="38100">
            <a:solidFill>
              <a:srgbClr val="339933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4122" name="Line 19"/>
          <p:cNvSpPr>
            <a:spLocks noChangeShapeType="1"/>
          </p:cNvSpPr>
          <p:nvPr/>
        </p:nvSpPr>
        <p:spPr bwMode="auto">
          <a:xfrm>
            <a:off x="3027784" y="2111524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4123" name="Line 20"/>
          <p:cNvSpPr>
            <a:spLocks noChangeShapeType="1"/>
          </p:cNvSpPr>
          <p:nvPr/>
        </p:nvSpPr>
        <p:spPr bwMode="auto">
          <a:xfrm>
            <a:off x="5542384" y="2114699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4124" name="Line 21"/>
          <p:cNvSpPr>
            <a:spLocks noChangeShapeType="1"/>
          </p:cNvSpPr>
          <p:nvPr/>
        </p:nvSpPr>
        <p:spPr bwMode="auto">
          <a:xfrm>
            <a:off x="7066384" y="2117874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4125" name="Line 24"/>
          <p:cNvSpPr>
            <a:spLocks noChangeShapeType="1"/>
          </p:cNvSpPr>
          <p:nvPr/>
        </p:nvSpPr>
        <p:spPr bwMode="auto">
          <a:xfrm flipV="1">
            <a:off x="4889996" y="2324373"/>
            <a:ext cx="0" cy="91440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4101" name="Object 1027"/>
          <p:cNvGraphicFramePr>
            <a:graphicFrameLocks noChangeAspect="1"/>
          </p:cNvGraphicFramePr>
          <p:nvPr/>
        </p:nvGraphicFramePr>
        <p:xfrm>
          <a:off x="4932784" y="2413149"/>
          <a:ext cx="563563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38" name="Równanie" r:id="rId3" imgW="253800" imgH="215640" progId="Equation.3">
                  <p:embed/>
                </p:oleObj>
              </mc:Choice>
              <mc:Fallback>
                <p:oleObj name="Równanie" r:id="rId3" imgW="253800" imgH="21564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784" y="2413149"/>
                        <a:ext cx="563563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7" name="Line 27"/>
          <p:cNvSpPr>
            <a:spLocks noChangeShapeType="1"/>
          </p:cNvSpPr>
          <p:nvPr/>
        </p:nvSpPr>
        <p:spPr bwMode="auto">
          <a:xfrm flipV="1">
            <a:off x="3154784" y="2108349"/>
            <a:ext cx="863600" cy="6350"/>
          </a:xfrm>
          <a:prstGeom prst="line">
            <a:avLst/>
          </a:prstGeom>
          <a:noFill/>
          <a:ln w="38100">
            <a:solidFill>
              <a:srgbClr val="3399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28" name="Line 28"/>
          <p:cNvSpPr>
            <a:spLocks noChangeShapeType="1"/>
          </p:cNvSpPr>
          <p:nvPr/>
        </p:nvSpPr>
        <p:spPr bwMode="auto">
          <a:xfrm>
            <a:off x="1800647" y="2152799"/>
            <a:ext cx="273050" cy="635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29" name="Line 29"/>
          <p:cNvSpPr>
            <a:spLocks noChangeShapeType="1"/>
          </p:cNvSpPr>
          <p:nvPr/>
        </p:nvSpPr>
        <p:spPr bwMode="auto">
          <a:xfrm flipV="1">
            <a:off x="5682084" y="2108349"/>
            <a:ext cx="393700" cy="12700"/>
          </a:xfrm>
          <a:prstGeom prst="line">
            <a:avLst/>
          </a:prstGeom>
          <a:noFill/>
          <a:ln w="38100">
            <a:solidFill>
              <a:srgbClr val="3399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30" name="Line 30"/>
          <p:cNvSpPr>
            <a:spLocks noChangeShapeType="1"/>
          </p:cNvSpPr>
          <p:nvPr/>
        </p:nvSpPr>
        <p:spPr bwMode="auto">
          <a:xfrm flipV="1">
            <a:off x="7187034" y="2108349"/>
            <a:ext cx="488950" cy="19050"/>
          </a:xfrm>
          <a:prstGeom prst="line">
            <a:avLst/>
          </a:prstGeom>
          <a:noFill/>
          <a:ln w="38100">
            <a:solidFill>
              <a:srgbClr val="3399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4102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40466"/>
              </p:ext>
            </p:extLst>
          </p:nvPr>
        </p:nvGraphicFramePr>
        <p:xfrm>
          <a:off x="1045573" y="3904596"/>
          <a:ext cx="5400699" cy="846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39" name="Równanie" r:id="rId5" imgW="2755800" imgH="431640" progId="Equation.3">
                  <p:embed/>
                </p:oleObj>
              </mc:Choice>
              <mc:Fallback>
                <p:oleObj name="Równanie" r:id="rId5" imgW="2755800" imgH="43164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573" y="3904596"/>
                        <a:ext cx="5400699" cy="84600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20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098559"/>
              </p:ext>
            </p:extLst>
          </p:nvPr>
        </p:nvGraphicFramePr>
        <p:xfrm>
          <a:off x="56673" y="1367780"/>
          <a:ext cx="22193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40" name="Równanie" r:id="rId7" imgW="1091880" imgH="215640" progId="Equation.3">
                  <p:embed/>
                </p:oleObj>
              </mc:Choice>
              <mc:Fallback>
                <p:oleObj name="Równanie" r:id="rId7" imgW="1091880" imgH="215640" progId="Equation.3">
                  <p:embed/>
                  <p:pic>
                    <p:nvPicPr>
                      <p:cNvPr id="0" name="Object 2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" y="1367780"/>
                        <a:ext cx="2219325" cy="4381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7C80"/>
                          </a:gs>
                          <a:gs pos="100000">
                            <a:srgbClr val="66FF66"/>
                          </a:gs>
                        </a:gsLst>
                        <a:lin ang="189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20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154821"/>
              </p:ext>
            </p:extLst>
          </p:nvPr>
        </p:nvGraphicFramePr>
        <p:xfrm>
          <a:off x="2565400" y="1341438"/>
          <a:ext cx="21415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41" name="Równanie" r:id="rId9" imgW="1054080" imgH="215640" progId="Equation.3">
                  <p:embed/>
                </p:oleObj>
              </mc:Choice>
              <mc:Fallback>
                <p:oleObj name="Równanie" r:id="rId9" imgW="1054080" imgH="215640" progId="Equation.3">
                  <p:embed/>
                  <p:pic>
                    <p:nvPicPr>
                      <p:cNvPr id="0" name="Object 20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341438"/>
                        <a:ext cx="2141538" cy="4381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7C80"/>
                          </a:gs>
                          <a:gs pos="100000">
                            <a:srgbClr val="66FF66"/>
                          </a:gs>
                        </a:gsLst>
                        <a:lin ang="189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3" name="Object 20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144045"/>
              </p:ext>
            </p:extLst>
          </p:nvPr>
        </p:nvGraphicFramePr>
        <p:xfrm>
          <a:off x="6804025" y="1341438"/>
          <a:ext cx="21923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42" name="Równanie" r:id="rId11" imgW="1079280" imgH="215640" progId="Equation.3">
                  <p:embed/>
                </p:oleObj>
              </mc:Choice>
              <mc:Fallback>
                <p:oleObj name="Równanie" r:id="rId11" imgW="1079280" imgH="215640" progId="Equation.3">
                  <p:embed/>
                  <p:pic>
                    <p:nvPicPr>
                      <p:cNvPr id="0" name="Object 2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1341438"/>
                        <a:ext cx="2192338" cy="4381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7C80"/>
                          </a:gs>
                          <a:gs pos="100000">
                            <a:srgbClr val="66FF66"/>
                          </a:gs>
                        </a:gsLst>
                        <a:lin ang="189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  <p:graphicFrame>
        <p:nvGraphicFramePr>
          <p:cNvPr id="28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838660"/>
              </p:ext>
            </p:extLst>
          </p:nvPr>
        </p:nvGraphicFramePr>
        <p:xfrm>
          <a:off x="1016784" y="4903770"/>
          <a:ext cx="5819775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43" name="Equation" r:id="rId13" imgW="3504960" imgH="1117440" progId="Equation.3">
                  <p:embed/>
                </p:oleObj>
              </mc:Choice>
              <mc:Fallback>
                <p:oleObj name="Equation" r:id="rId13" imgW="350496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784" y="4903770"/>
                        <a:ext cx="5819775" cy="18542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792218"/>
              </p:ext>
            </p:extLst>
          </p:nvPr>
        </p:nvGraphicFramePr>
        <p:xfrm>
          <a:off x="2126850" y="2406775"/>
          <a:ext cx="260191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44" name="Equation" r:id="rId15" imgW="1257120" imgH="457200" progId="Equation.3">
                  <p:embed/>
                </p:oleObj>
              </mc:Choice>
              <mc:Fallback>
                <p:oleObj name="Equation" r:id="rId15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6850" y="2406775"/>
                        <a:ext cx="2601913" cy="9493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/>
                          </a:gs>
                          <a:gs pos="50000">
                            <a:srgbClr val="0099CC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702259"/>
              </p:ext>
            </p:extLst>
          </p:nvPr>
        </p:nvGraphicFramePr>
        <p:xfrm>
          <a:off x="6444208" y="2301724"/>
          <a:ext cx="26162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45" name="Equation" r:id="rId17" imgW="1282680" imgH="457200" progId="Equation.3">
                  <p:embed/>
                </p:oleObj>
              </mc:Choice>
              <mc:Fallback>
                <p:oleObj name="Equation" r:id="rId17" imgW="12826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2301724"/>
                        <a:ext cx="2616200" cy="93503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bg1"/>
                          </a:gs>
                          <a:gs pos="5000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iek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926659"/>
              </p:ext>
            </p:extLst>
          </p:nvPr>
        </p:nvGraphicFramePr>
        <p:xfrm>
          <a:off x="4236276" y="3317866"/>
          <a:ext cx="221456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46" name="Equation" r:id="rId19" imgW="1155600" imgH="215640" progId="Equation.3">
                  <p:embed/>
                </p:oleObj>
              </mc:Choice>
              <mc:Fallback>
                <p:oleObj name="Equation" r:id="rId19" imgW="1155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6276" y="3317866"/>
                        <a:ext cx="2214563" cy="41433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1173163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l-PL" sz="4400" b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Podsumowanie</a:t>
            </a:r>
            <a:endParaRPr lang="pl-PL" sz="4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30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115616" y="1143000"/>
            <a:ext cx="77997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 smtClean="0"/>
              <a:t>Odporność modulacji na szum kanałowy mierzymy za pomocą zysku (straty) modulacji.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 smtClean="0"/>
              <a:t>Zysk modulacji jest definiowany jako iloraz wyjściowego odstępu sygnał-szum do wejściowego odstępu sygnał szum odniesionego do</a:t>
            </a:r>
            <a:br>
              <a:rPr lang="pl-PL" sz="2000" b="1" dirty="0" smtClean="0"/>
            </a:br>
            <a:r>
              <a:rPr lang="pl-PL" sz="2000" b="1" dirty="0" smtClean="0"/>
              <a:t>względnej szerokości pasma systemu.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 smtClean="0"/>
              <a:t>Charakterystyka szumowa (w skali </a:t>
            </a:r>
            <a:r>
              <a:rPr lang="pl-PL" sz="2000" b="1" dirty="0" err="1" smtClean="0"/>
              <a:t>dB-dB</a:t>
            </a:r>
            <a:r>
              <a:rPr lang="pl-PL" sz="2000" b="1" dirty="0" smtClean="0"/>
              <a:t>) przedstawia zależność</a:t>
            </a:r>
            <a:br>
              <a:rPr lang="pl-PL" sz="2000" b="1" dirty="0" smtClean="0"/>
            </a:br>
            <a:r>
              <a:rPr lang="pl-PL" sz="2000" b="1" dirty="0"/>
              <a:t>wyjściowego odstępu sygnał-szum </a:t>
            </a:r>
            <a:r>
              <a:rPr lang="pl-PL" sz="2000" b="1" dirty="0" smtClean="0"/>
              <a:t>od </a:t>
            </a:r>
            <a:r>
              <a:rPr lang="pl-PL" sz="2000" b="1" dirty="0"/>
              <a:t>wejściowego odstępu sygnał </a:t>
            </a:r>
            <a:r>
              <a:rPr lang="pl-PL" sz="2000" b="1" dirty="0" smtClean="0"/>
              <a:t>szum.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 smtClean="0"/>
              <a:t>Detekcja obwiedni AM oraz detekcja FM są operacjami nieliniowymi, stąd też w charakterystykach szumowych pojawiają są efekty progowe (załamanie cha-ki szumowej).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 smtClean="0"/>
              <a:t>Modulacja FM umożliwia poprawę wyjściowego odstępu sygnał-szum za poprzez poszerzenie pasma systemu. Wzrost odstępu jest ograniczony efektem progowym.</a:t>
            </a:r>
            <a:endParaRPr lang="pl-P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6007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32656"/>
            <a:ext cx="9207970" cy="58477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ANGN – reprezentacja dolnopasmowa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3429000" y="1905000"/>
            <a:ext cx="1828800" cy="5232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800" b="1" dirty="0" smtClean="0"/>
              <a:t>FPP</a:t>
            </a:r>
            <a:endParaRPr lang="pl-PL" sz="2800" b="1" dirty="0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2133600" y="22098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l-PL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>
            <a:off x="5257800" y="22098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l-PL"/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893254" y="1196752"/>
            <a:ext cx="28893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pl-PL" sz="2000" b="1" dirty="0" err="1" smtClean="0">
                <a:solidFill>
                  <a:srgbClr val="FF0000"/>
                </a:solidFill>
              </a:rPr>
              <a:t>Additive</a:t>
            </a:r>
            <a:r>
              <a:rPr kumimoji="1" lang="pl-PL" sz="2000" b="1" dirty="0" smtClean="0">
                <a:solidFill>
                  <a:srgbClr val="FF0000"/>
                </a:solidFill>
              </a:rPr>
              <a:t> </a:t>
            </a:r>
            <a:r>
              <a:rPr kumimoji="1" lang="pl-PL" sz="2000" b="1" dirty="0" err="1" smtClean="0">
                <a:solidFill>
                  <a:srgbClr val="FF0000"/>
                </a:solidFill>
              </a:rPr>
              <a:t>Wideband</a:t>
            </a:r>
            <a:r>
              <a:rPr kumimoji="1" lang="pl-PL" sz="2000" b="1" dirty="0" smtClean="0">
                <a:solidFill>
                  <a:srgbClr val="FF0000"/>
                </a:solidFill>
              </a:rPr>
              <a:t/>
            </a:r>
            <a:br>
              <a:rPr kumimoji="1" lang="pl-PL" sz="2000" b="1" dirty="0" smtClean="0">
                <a:solidFill>
                  <a:srgbClr val="FF0000"/>
                </a:solidFill>
              </a:rPr>
            </a:br>
            <a:r>
              <a:rPr kumimoji="1" lang="pl-PL" sz="2000" b="1" dirty="0" err="1" smtClean="0">
                <a:solidFill>
                  <a:srgbClr val="FF0000"/>
                </a:solidFill>
              </a:rPr>
              <a:t>Gaussian</a:t>
            </a:r>
            <a:r>
              <a:rPr kumimoji="1" lang="pl-PL" sz="2000" b="1" dirty="0" smtClean="0">
                <a:solidFill>
                  <a:srgbClr val="FF0000"/>
                </a:solidFill>
              </a:rPr>
              <a:t> </a:t>
            </a:r>
            <a:r>
              <a:rPr kumimoji="1" lang="pl-PL" sz="2000" b="1" dirty="0" err="1" smtClean="0">
                <a:solidFill>
                  <a:srgbClr val="FF0000"/>
                </a:solidFill>
              </a:rPr>
              <a:t>Noise</a:t>
            </a:r>
            <a:r>
              <a:rPr kumimoji="1" lang="pl-PL" sz="2000" b="1" dirty="0" smtClean="0">
                <a:solidFill>
                  <a:srgbClr val="FF0000"/>
                </a:solidFill>
              </a:rPr>
              <a:t> (AWGN)</a:t>
            </a:r>
            <a:endParaRPr kumimoji="1" lang="pl-PL" sz="2000" b="1" dirty="0">
              <a:solidFill>
                <a:srgbClr val="FF0000"/>
              </a:solidFill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5183560" y="1196752"/>
            <a:ext cx="2988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1" lang="pl-PL" sz="2000" b="1" dirty="0" err="1" smtClean="0">
                <a:solidFill>
                  <a:srgbClr val="0070C0"/>
                </a:solidFill>
              </a:rPr>
              <a:t>Additive</a:t>
            </a:r>
            <a:r>
              <a:rPr kumimoji="1" lang="pl-PL" sz="2000" b="1" dirty="0" smtClean="0">
                <a:solidFill>
                  <a:srgbClr val="0070C0"/>
                </a:solidFill>
              </a:rPr>
              <a:t> </a:t>
            </a:r>
            <a:r>
              <a:rPr kumimoji="1" lang="pl-PL" sz="2000" b="1" dirty="0" err="1" smtClean="0">
                <a:solidFill>
                  <a:srgbClr val="0070C0"/>
                </a:solidFill>
              </a:rPr>
              <a:t>Narrowband</a:t>
            </a:r>
            <a:r>
              <a:rPr kumimoji="1" lang="pl-PL" sz="2000" b="1" dirty="0" smtClean="0">
                <a:solidFill>
                  <a:srgbClr val="0070C0"/>
                </a:solidFill>
              </a:rPr>
              <a:t/>
            </a:r>
            <a:br>
              <a:rPr kumimoji="1" lang="pl-PL" sz="2000" b="1" dirty="0" smtClean="0">
                <a:solidFill>
                  <a:srgbClr val="0070C0"/>
                </a:solidFill>
              </a:rPr>
            </a:br>
            <a:r>
              <a:rPr kumimoji="1" lang="pl-PL" sz="2000" b="1" dirty="0" err="1" smtClean="0">
                <a:solidFill>
                  <a:srgbClr val="0070C0"/>
                </a:solidFill>
              </a:rPr>
              <a:t>Gaussian</a:t>
            </a:r>
            <a:r>
              <a:rPr kumimoji="1" lang="pl-PL" sz="2000" b="1" dirty="0" smtClean="0">
                <a:solidFill>
                  <a:srgbClr val="0070C0"/>
                </a:solidFill>
              </a:rPr>
              <a:t> </a:t>
            </a:r>
            <a:r>
              <a:rPr kumimoji="1" lang="pl-PL" sz="2000" b="1" dirty="0" err="1" smtClean="0">
                <a:solidFill>
                  <a:srgbClr val="0070C0"/>
                </a:solidFill>
              </a:rPr>
              <a:t>Noise</a:t>
            </a:r>
            <a:r>
              <a:rPr kumimoji="1" lang="pl-PL" sz="2000" b="1" dirty="0" smtClean="0">
                <a:solidFill>
                  <a:srgbClr val="0070C0"/>
                </a:solidFill>
              </a:rPr>
              <a:t> (ANGN)</a:t>
            </a:r>
            <a:endParaRPr kumimoji="1" lang="pl-PL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Object 18"/>
          <p:cNvGraphicFramePr>
            <a:graphicFrameLocks noChangeAspect="1"/>
          </p:cNvGraphicFramePr>
          <p:nvPr/>
        </p:nvGraphicFramePr>
        <p:xfrm>
          <a:off x="2133600" y="2362200"/>
          <a:ext cx="5937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90" name="Równanie" r:id="rId3" imgW="266400" imgH="215640" progId="Equation.3">
                  <p:embed/>
                </p:oleObj>
              </mc:Choice>
              <mc:Fallback>
                <p:oleObj name="Równanie" r:id="rId3" imgW="266400" imgH="215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362200"/>
                        <a:ext cx="593725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9"/>
          <p:cNvGraphicFramePr>
            <a:graphicFrameLocks noChangeAspect="1"/>
          </p:cNvGraphicFramePr>
          <p:nvPr/>
        </p:nvGraphicFramePr>
        <p:xfrm>
          <a:off x="6172200" y="2362200"/>
          <a:ext cx="5937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91" name="Równanie" r:id="rId5" imgW="266400" imgH="215640" progId="Equation.3">
                  <p:embed/>
                </p:oleObj>
              </mc:Choice>
              <mc:Fallback>
                <p:oleObj name="Równanie" r:id="rId5" imgW="266400" imgH="215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362200"/>
                        <a:ext cx="593725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upa 11"/>
          <p:cNvGrpSpPr/>
          <p:nvPr/>
        </p:nvGrpSpPr>
        <p:grpSpPr>
          <a:xfrm>
            <a:off x="1043608" y="2977997"/>
            <a:ext cx="7976115" cy="1931893"/>
            <a:chOff x="1143000" y="4324445"/>
            <a:chExt cx="7976115" cy="1931893"/>
          </a:xfrm>
        </p:grpSpPr>
        <p:sp>
          <p:nvSpPr>
            <p:cNvPr id="13" name="Prostokąt 12"/>
            <p:cNvSpPr/>
            <p:nvPr/>
          </p:nvSpPr>
          <p:spPr bwMode="auto">
            <a:xfrm>
              <a:off x="6372200" y="4840585"/>
              <a:ext cx="792088" cy="86409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4" name="Grupa 29"/>
            <p:cNvGrpSpPr/>
            <p:nvPr/>
          </p:nvGrpSpPr>
          <p:grpSpPr>
            <a:xfrm>
              <a:off x="1143000" y="4343400"/>
              <a:ext cx="7391400" cy="1912938"/>
              <a:chOff x="1143000" y="4343400"/>
              <a:chExt cx="7391400" cy="1912938"/>
            </a:xfrm>
          </p:grpSpPr>
          <p:sp>
            <p:nvSpPr>
              <p:cNvPr id="19" name="Line 24"/>
              <p:cNvSpPr>
                <a:spLocks noChangeShapeType="1"/>
              </p:cNvSpPr>
              <p:nvPr/>
            </p:nvSpPr>
            <p:spPr bwMode="auto">
              <a:xfrm flipV="1">
                <a:off x="4533900" y="4343400"/>
                <a:ext cx="0" cy="1600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>
                <a:off x="1143000" y="5715000"/>
                <a:ext cx="70104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graphicFrame>
            <p:nvGraphicFramePr>
              <p:cNvPr id="21" name="Object 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31810677"/>
                  </p:ext>
                </p:extLst>
              </p:nvPr>
            </p:nvGraphicFramePr>
            <p:xfrm>
              <a:off x="4965080" y="4365873"/>
              <a:ext cx="812800" cy="469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092" name="Equation" r:id="rId7" imgW="393480" imgH="228600" progId="Equation.3">
                      <p:embed/>
                    </p:oleObj>
                  </mc:Choice>
                  <mc:Fallback>
                    <p:oleObj name="Equation" r:id="rId7" imgW="393480" imgH="228600" progId="Equation.3">
                      <p:embed/>
                      <p:pic>
                        <p:nvPicPr>
                          <p:cNvPr id="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65080" y="4365873"/>
                            <a:ext cx="812800" cy="469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" name="Object 27"/>
              <p:cNvGraphicFramePr>
                <a:graphicFrameLocks noChangeAspect="1"/>
              </p:cNvGraphicFramePr>
              <p:nvPr/>
            </p:nvGraphicFramePr>
            <p:xfrm>
              <a:off x="8077200" y="5181600"/>
              <a:ext cx="457200" cy="423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093" name="Equation" r:id="rId9" imgW="152280" imgH="139680" progId="Equation.3">
                      <p:embed/>
                    </p:oleObj>
                  </mc:Choice>
                  <mc:Fallback>
                    <p:oleObj name="Equation" r:id="rId9" imgW="152280" imgH="139680" progId="Equation.3">
                      <p:embed/>
                      <p:pic>
                        <p:nvPicPr>
                          <p:cNvPr id="0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077200" y="5181600"/>
                            <a:ext cx="457200" cy="4238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" name="Line 28"/>
              <p:cNvSpPr>
                <a:spLocks noChangeShapeType="1"/>
              </p:cNvSpPr>
              <p:nvPr/>
            </p:nvSpPr>
            <p:spPr bwMode="auto">
              <a:xfrm>
                <a:off x="6781800" y="4495800"/>
                <a:ext cx="0" cy="157480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4" name="Line 29"/>
              <p:cNvSpPr>
                <a:spLocks noChangeShapeType="1"/>
              </p:cNvSpPr>
              <p:nvPr/>
            </p:nvSpPr>
            <p:spPr bwMode="auto">
              <a:xfrm flipH="1">
                <a:off x="2286000" y="4419600"/>
                <a:ext cx="0" cy="152400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graphicFrame>
            <p:nvGraphicFramePr>
              <p:cNvPr id="25" name="Object 30"/>
              <p:cNvGraphicFramePr>
                <a:graphicFrameLocks noChangeAspect="1"/>
              </p:cNvGraphicFramePr>
              <p:nvPr/>
            </p:nvGraphicFramePr>
            <p:xfrm>
              <a:off x="6688138" y="5562600"/>
              <a:ext cx="919163" cy="6937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094" name="Equation" r:id="rId11" imgW="304560" imgH="228600" progId="Equation.3">
                      <p:embed/>
                    </p:oleObj>
                  </mc:Choice>
                  <mc:Fallback>
                    <p:oleObj name="Equation" r:id="rId11" imgW="304560" imgH="228600" progId="Equation.3">
                      <p:embed/>
                      <p:pic>
                        <p:nvPicPr>
                          <p:cNvPr id="0" name="Object 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88138" y="5562600"/>
                            <a:ext cx="919163" cy="6937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Object 31"/>
              <p:cNvGraphicFramePr>
                <a:graphicFrameLocks noChangeAspect="1"/>
              </p:cNvGraphicFramePr>
              <p:nvPr/>
            </p:nvGraphicFramePr>
            <p:xfrm>
              <a:off x="1295400" y="5562600"/>
              <a:ext cx="919163" cy="6937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095" name="Equation" r:id="rId13" imgW="304560" imgH="228600" progId="Equation.3">
                      <p:embed/>
                    </p:oleObj>
                  </mc:Choice>
                  <mc:Fallback>
                    <p:oleObj name="Equation" r:id="rId13" imgW="304560" imgH="228600" progId="Equation.3">
                      <p:embed/>
                      <p:pic>
                        <p:nvPicPr>
                          <p:cNvPr id="0" name="Object 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95400" y="5562600"/>
                            <a:ext cx="919163" cy="6937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5" name="Prostokąt 14"/>
            <p:cNvSpPr/>
            <p:nvPr/>
          </p:nvSpPr>
          <p:spPr bwMode="auto">
            <a:xfrm>
              <a:off x="1900436" y="4824611"/>
              <a:ext cx="792088" cy="86409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6" name="Łącznik prosty 15"/>
            <p:cNvCxnSpPr/>
            <p:nvPr/>
          </p:nvCxnSpPr>
          <p:spPr bwMode="auto">
            <a:xfrm>
              <a:off x="1187624" y="4831060"/>
              <a:ext cx="6624736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pole tekstowe 16"/>
            <p:cNvSpPr txBox="1"/>
            <p:nvPr/>
          </p:nvSpPr>
          <p:spPr>
            <a:xfrm>
              <a:off x="7283804" y="4324445"/>
              <a:ext cx="18353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>
                  <a:solidFill>
                    <a:srgbClr val="FF0000"/>
                  </a:solidFill>
                </a:rPr>
                <a:t>AWGN</a:t>
              </a:r>
              <a:r>
                <a:rPr lang="pl-PL" dirty="0" smtClean="0"/>
                <a:t>, </a:t>
              </a:r>
              <a:r>
                <a:rPr lang="pl-PL" dirty="0" smtClean="0">
                  <a:sym typeface="Symbol"/>
                </a:rPr>
                <a:t>½</a:t>
              </a:r>
              <a:r>
                <a:rPr lang="pl-PL" i="1" dirty="0" smtClean="0">
                  <a:sym typeface="Symbol"/>
                </a:rPr>
                <a:t>N</a:t>
              </a:r>
              <a:r>
                <a:rPr lang="pl-PL" baseline="-25000" dirty="0" smtClean="0">
                  <a:sym typeface="Symbol"/>
                </a:rPr>
                <a:t>0</a:t>
              </a:r>
              <a:endParaRPr lang="pl-PL" i="1" baseline="-25000" dirty="0"/>
            </a:p>
          </p:txBody>
        </p:sp>
        <p:cxnSp>
          <p:nvCxnSpPr>
            <p:cNvPr id="18" name="Łącznik prosty ze strzałką 17"/>
            <p:cNvCxnSpPr>
              <a:stCxn id="13" idx="1"/>
              <a:endCxn id="13" idx="3"/>
            </p:cNvCxnSpPr>
            <p:nvPr/>
          </p:nvCxnSpPr>
          <p:spPr bwMode="auto">
            <a:xfrm>
              <a:off x="6372200" y="5272633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</p:grpSp>
      <p:graphicFrame>
        <p:nvGraphicFramePr>
          <p:cNvPr id="27" name="Obi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88010"/>
              </p:ext>
            </p:extLst>
          </p:nvPr>
        </p:nvGraphicFramePr>
        <p:xfrm>
          <a:off x="6711156" y="3549890"/>
          <a:ext cx="1251744" cy="380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96" name="Equation" r:id="rId15" imgW="583920" imgH="177480" progId="Equation.3">
                  <p:embed/>
                </p:oleObj>
              </mc:Choice>
              <mc:Fallback>
                <p:oleObj name="Equation" r:id="rId15" imgW="58392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156" y="3549890"/>
                        <a:ext cx="1251744" cy="3809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Prostokąt 27"/>
          <p:cNvSpPr/>
          <p:nvPr/>
        </p:nvSpPr>
        <p:spPr>
          <a:xfrm>
            <a:off x="5004048" y="3789040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pl-PL" b="1" dirty="0" smtClean="0">
                <a:solidFill>
                  <a:srgbClr val="0070C0"/>
                </a:solidFill>
              </a:rPr>
              <a:t>ANGN</a:t>
            </a:r>
            <a:endParaRPr lang="pl-PL" dirty="0"/>
          </a:p>
        </p:txBody>
      </p:sp>
      <p:sp>
        <p:nvSpPr>
          <p:cNvPr id="30" name="Symbol zastępczy numeru slajdu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grpSp>
        <p:nvGrpSpPr>
          <p:cNvPr id="33" name="Grupa 32"/>
          <p:cNvGrpSpPr/>
          <p:nvPr/>
        </p:nvGrpSpPr>
        <p:grpSpPr>
          <a:xfrm>
            <a:off x="99345" y="4862735"/>
            <a:ext cx="9044655" cy="1706060"/>
            <a:chOff x="99345" y="4862735"/>
            <a:chExt cx="9044655" cy="1706060"/>
          </a:xfrm>
        </p:grpSpPr>
        <p:grpSp>
          <p:nvGrpSpPr>
            <p:cNvPr id="31" name="Grupa 30"/>
            <p:cNvGrpSpPr/>
            <p:nvPr/>
          </p:nvGrpSpPr>
          <p:grpSpPr>
            <a:xfrm>
              <a:off x="2430462" y="4862735"/>
              <a:ext cx="4048471" cy="954437"/>
              <a:chOff x="2319164" y="5223966"/>
              <a:chExt cx="4048471" cy="954437"/>
            </a:xfrm>
          </p:grpSpPr>
          <p:graphicFrame>
            <p:nvGraphicFramePr>
              <p:cNvPr id="11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21178616"/>
                  </p:ext>
                </p:extLst>
              </p:nvPr>
            </p:nvGraphicFramePr>
            <p:xfrm>
              <a:off x="2319164" y="5681791"/>
              <a:ext cx="4048471" cy="4966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097" name="Równanie" r:id="rId17" imgW="1968480" imgH="241200" progId="Equation.3">
                      <p:embed/>
                    </p:oleObj>
                  </mc:Choice>
                  <mc:Fallback>
                    <p:oleObj name="Równanie" r:id="rId17" imgW="1968480" imgH="241200" progId="Equation.3">
                      <p:embed/>
                      <p:pic>
                        <p:nvPicPr>
                          <p:cNvPr id="0" name="Object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19164" y="5681791"/>
                            <a:ext cx="4048471" cy="496612"/>
                          </a:xfrm>
                          <a:prstGeom prst="rect">
                            <a:avLst/>
                          </a:prstGeom>
                          <a:solidFill>
                            <a:srgbClr val="FF99CC">
                              <a:alpha val="50000"/>
                            </a:srgbClr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9" name="pole tekstowe 28"/>
              <p:cNvSpPr txBox="1"/>
              <p:nvPr/>
            </p:nvSpPr>
            <p:spPr>
              <a:xfrm>
                <a:off x="2565483" y="5223966"/>
                <a:ext cx="325121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2000" dirty="0" smtClean="0"/>
                  <a:t>Reprezentacja dolnopasmowa</a:t>
                </a:r>
                <a:endParaRPr lang="pl-PL" sz="2000" dirty="0"/>
              </a:p>
            </p:txBody>
          </p:sp>
        </p:grpSp>
        <p:sp>
          <p:nvSpPr>
            <p:cNvPr id="32" name="pole tekstowe 31"/>
            <p:cNvSpPr txBox="1"/>
            <p:nvPr/>
          </p:nvSpPr>
          <p:spPr>
            <a:xfrm>
              <a:off x="99345" y="5860909"/>
              <a:ext cx="9044655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l-PL" sz="2000" b="1" dirty="0" smtClean="0">
                  <a:solidFill>
                    <a:srgbClr val="006600"/>
                  </a:solidFill>
                </a:rPr>
                <a:t>Reprezentacja dolnopasmowa szumu ANGN to dwa szumy dolnopasmowe</a:t>
              </a:r>
              <a:br>
                <a:rPr lang="pl-PL" sz="2000" b="1" dirty="0" smtClean="0">
                  <a:solidFill>
                    <a:srgbClr val="006600"/>
                  </a:solidFill>
                </a:rPr>
              </a:br>
              <a:r>
                <a:rPr lang="pl-PL" sz="2000" b="1" dirty="0" smtClean="0">
                  <a:solidFill>
                    <a:srgbClr val="006600"/>
                  </a:solidFill>
                </a:rPr>
                <a:t>(</a:t>
              </a:r>
              <a:r>
                <a:rPr lang="pl-PL" sz="2000" b="1" dirty="0" err="1" smtClean="0">
                  <a:solidFill>
                    <a:srgbClr val="006600"/>
                  </a:solidFill>
                </a:rPr>
                <a:t>skł</a:t>
              </a:r>
              <a:r>
                <a:rPr lang="pl-PL" sz="2000" b="1" dirty="0" smtClean="0">
                  <a:solidFill>
                    <a:srgbClr val="006600"/>
                  </a:solidFill>
                </a:rPr>
                <a:t>. </a:t>
              </a:r>
              <a:r>
                <a:rPr lang="pl-PL" sz="2000" b="1" dirty="0" err="1" smtClean="0">
                  <a:solidFill>
                    <a:srgbClr val="006600"/>
                  </a:solidFill>
                </a:rPr>
                <a:t>synfazowa</a:t>
              </a:r>
              <a:r>
                <a:rPr lang="pl-PL" sz="2000" b="1" dirty="0" smtClean="0">
                  <a:solidFill>
                    <a:srgbClr val="006600"/>
                  </a:solidFill>
                </a:rPr>
                <a:t> </a:t>
              </a:r>
              <a:r>
                <a:rPr lang="pl-PL" sz="2000" b="1" i="1" dirty="0" err="1" smtClean="0">
                  <a:solidFill>
                    <a:srgbClr val="006600"/>
                  </a:solidFill>
                </a:rPr>
                <a:t>n</a:t>
              </a:r>
              <a:r>
                <a:rPr lang="pl-PL" sz="2000" b="1" baseline="-25000" dirty="0" err="1" smtClean="0">
                  <a:solidFill>
                    <a:srgbClr val="006600"/>
                  </a:solidFill>
                </a:rPr>
                <a:t>I</a:t>
              </a:r>
              <a:r>
                <a:rPr lang="pl-PL" sz="2000" b="1" dirty="0" smtClean="0">
                  <a:solidFill>
                    <a:srgbClr val="006600"/>
                  </a:solidFill>
                </a:rPr>
                <a:t>(</a:t>
              </a:r>
              <a:r>
                <a:rPr lang="pl-PL" sz="2000" b="1" i="1" dirty="0" smtClean="0">
                  <a:solidFill>
                    <a:srgbClr val="006600"/>
                  </a:solidFill>
                </a:rPr>
                <a:t>t</a:t>
              </a:r>
              <a:r>
                <a:rPr lang="pl-PL" sz="2000" b="1" dirty="0" smtClean="0">
                  <a:solidFill>
                    <a:srgbClr val="006600"/>
                  </a:solidFill>
                </a:rPr>
                <a:t>), </a:t>
              </a:r>
              <a:r>
                <a:rPr lang="pl-PL" sz="2000" b="1" dirty="0" err="1" smtClean="0">
                  <a:solidFill>
                    <a:srgbClr val="006600"/>
                  </a:solidFill>
                </a:rPr>
                <a:t>skł</a:t>
              </a:r>
              <a:r>
                <a:rPr lang="pl-PL" sz="2000" b="1" dirty="0" smtClean="0">
                  <a:solidFill>
                    <a:srgbClr val="006600"/>
                  </a:solidFill>
                </a:rPr>
                <a:t>. kwadraturowa </a:t>
              </a:r>
              <a:r>
                <a:rPr lang="pl-PL" sz="2000" b="1" i="1" dirty="0" err="1" smtClean="0">
                  <a:solidFill>
                    <a:srgbClr val="006600"/>
                  </a:solidFill>
                </a:rPr>
                <a:t>n</a:t>
              </a:r>
              <a:r>
                <a:rPr lang="pl-PL" sz="2000" b="1" baseline="-25000" dirty="0" err="1" smtClean="0">
                  <a:solidFill>
                    <a:srgbClr val="006600"/>
                  </a:solidFill>
                </a:rPr>
                <a:t>Q</a:t>
              </a:r>
              <a:r>
                <a:rPr lang="pl-PL" sz="2000" b="1" dirty="0" smtClean="0">
                  <a:solidFill>
                    <a:srgbClr val="006600"/>
                  </a:solidFill>
                </a:rPr>
                <a:t>(</a:t>
              </a:r>
              <a:r>
                <a:rPr lang="pl-PL" sz="2000" b="1" i="1" dirty="0" smtClean="0">
                  <a:solidFill>
                    <a:srgbClr val="006600"/>
                  </a:solidFill>
                </a:rPr>
                <a:t>t</a:t>
              </a:r>
              <a:r>
                <a:rPr lang="pl-PL" sz="2000" b="1" dirty="0" smtClean="0">
                  <a:solidFill>
                    <a:srgbClr val="006600"/>
                  </a:solidFill>
                </a:rPr>
                <a:t>))</a:t>
              </a:r>
              <a:r>
                <a:rPr lang="pl-PL" sz="2000" b="1" dirty="0">
                  <a:solidFill>
                    <a:srgbClr val="006600"/>
                  </a:solidFill>
                </a:rPr>
                <a:t> </a:t>
              </a:r>
              <a:r>
                <a:rPr lang="pl-PL" sz="2000" b="1" dirty="0" smtClean="0">
                  <a:solidFill>
                    <a:srgbClr val="006600"/>
                  </a:solidFill>
                </a:rPr>
                <a:t>modulujące nośne w kwadraturze.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83568" y="188640"/>
            <a:ext cx="856895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ANGN – modulacja dwuwstęgowa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  <p:grpSp>
        <p:nvGrpSpPr>
          <p:cNvPr id="3" name="Grupa 2"/>
          <p:cNvGrpSpPr/>
          <p:nvPr/>
        </p:nvGrpSpPr>
        <p:grpSpPr>
          <a:xfrm>
            <a:off x="1259632" y="1052736"/>
            <a:ext cx="7391400" cy="3986213"/>
            <a:chOff x="1259632" y="1052736"/>
            <a:chExt cx="7391400" cy="3986213"/>
          </a:xfrm>
        </p:grpSpPr>
        <p:sp>
          <p:nvSpPr>
            <p:cNvPr id="58" name="Freeform 8"/>
            <p:cNvSpPr>
              <a:spLocks/>
            </p:cNvSpPr>
            <p:nvPr/>
          </p:nvSpPr>
          <p:spPr bwMode="auto">
            <a:xfrm>
              <a:off x="2021632" y="1814736"/>
              <a:ext cx="990600" cy="625475"/>
            </a:xfrm>
            <a:custGeom>
              <a:avLst/>
              <a:gdLst>
                <a:gd name="T0" fmla="*/ 624 w 624"/>
                <a:gd name="T1" fmla="*/ 0 h 720"/>
                <a:gd name="T2" fmla="*/ 624 w 624"/>
                <a:gd name="T3" fmla="*/ 65 h 720"/>
                <a:gd name="T4" fmla="*/ 0 w 624"/>
                <a:gd name="T5" fmla="*/ 65 h 720"/>
                <a:gd name="T6" fmla="*/ 0 w 624"/>
                <a:gd name="T7" fmla="*/ 1 h 720"/>
                <a:gd name="T8" fmla="*/ 624 w 624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720"/>
                <a:gd name="T17" fmla="*/ 624 w 624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720">
                  <a:moveTo>
                    <a:pt x="624" y="0"/>
                  </a:moveTo>
                  <a:lnTo>
                    <a:pt x="624" y="720"/>
                  </a:lnTo>
                  <a:lnTo>
                    <a:pt x="0" y="720"/>
                  </a:lnTo>
                  <a:lnTo>
                    <a:pt x="0" y="2"/>
                  </a:lnTo>
                  <a:lnTo>
                    <a:pt x="624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9" name="Freeform 9"/>
            <p:cNvSpPr>
              <a:spLocks/>
            </p:cNvSpPr>
            <p:nvPr/>
          </p:nvSpPr>
          <p:spPr bwMode="auto">
            <a:xfrm>
              <a:off x="6288832" y="1814736"/>
              <a:ext cx="990600" cy="612775"/>
            </a:xfrm>
            <a:custGeom>
              <a:avLst/>
              <a:gdLst>
                <a:gd name="T0" fmla="*/ 0 w 624"/>
                <a:gd name="T1" fmla="*/ 1 h 722"/>
                <a:gd name="T2" fmla="*/ 0 w 624"/>
                <a:gd name="T3" fmla="*/ 59 h 722"/>
                <a:gd name="T4" fmla="*/ 624 w 624"/>
                <a:gd name="T5" fmla="*/ 59 h 722"/>
                <a:gd name="T6" fmla="*/ 624 w 624"/>
                <a:gd name="T7" fmla="*/ 0 h 722"/>
                <a:gd name="T8" fmla="*/ 0 w 624"/>
                <a:gd name="T9" fmla="*/ 1 h 7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722"/>
                <a:gd name="T17" fmla="*/ 624 w 624"/>
                <a:gd name="T18" fmla="*/ 722 h 7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722">
                  <a:moveTo>
                    <a:pt x="0" y="2"/>
                  </a:moveTo>
                  <a:lnTo>
                    <a:pt x="0" y="722"/>
                  </a:lnTo>
                  <a:lnTo>
                    <a:pt x="624" y="722"/>
                  </a:lnTo>
                  <a:lnTo>
                    <a:pt x="62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CC00">
                <a:alpha val="50195"/>
              </a:srgbClr>
            </a:solidFill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0" name="Line 10"/>
            <p:cNvSpPr>
              <a:spLocks noChangeShapeType="1"/>
            </p:cNvSpPr>
            <p:nvPr/>
          </p:nvSpPr>
          <p:spPr bwMode="auto">
            <a:xfrm flipV="1">
              <a:off x="4641007" y="1068611"/>
              <a:ext cx="9525" cy="3886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" name="Line 11"/>
            <p:cNvSpPr>
              <a:spLocks noChangeShapeType="1"/>
            </p:cNvSpPr>
            <p:nvPr/>
          </p:nvSpPr>
          <p:spPr bwMode="auto">
            <a:xfrm>
              <a:off x="1259632" y="2440211"/>
              <a:ext cx="7010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2" name="Line 12"/>
            <p:cNvSpPr>
              <a:spLocks noChangeShapeType="1"/>
            </p:cNvSpPr>
            <p:nvPr/>
          </p:nvSpPr>
          <p:spPr bwMode="auto">
            <a:xfrm>
              <a:off x="1259632" y="4497611"/>
              <a:ext cx="6858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graphicFrame>
          <p:nvGraphicFramePr>
            <p:cNvPr id="6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2096333"/>
                </p:ext>
              </p:extLst>
            </p:nvPr>
          </p:nvGraphicFramePr>
          <p:xfrm>
            <a:off x="4672757" y="1052736"/>
            <a:ext cx="1023938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42" name="Równanie" r:id="rId3" imgW="393480" imgH="228600" progId="Equation.3">
                    <p:embed/>
                  </p:oleObj>
                </mc:Choice>
                <mc:Fallback>
                  <p:oleObj name="Równanie" r:id="rId3" imgW="3934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2757" y="1052736"/>
                          <a:ext cx="1023938" cy="590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5586637"/>
                </p:ext>
              </p:extLst>
            </p:nvPr>
          </p:nvGraphicFramePr>
          <p:xfrm>
            <a:off x="3557218" y="2471293"/>
            <a:ext cx="2289175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43" name="Równanie" r:id="rId5" imgW="888840" imgH="241200" progId="Equation.3">
                    <p:embed/>
                  </p:oleObj>
                </mc:Choice>
                <mc:Fallback>
                  <p:oleObj name="Równanie" r:id="rId5" imgW="8888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7218" y="2471293"/>
                          <a:ext cx="2289175" cy="619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3818231"/>
                </p:ext>
              </p:extLst>
            </p:nvPr>
          </p:nvGraphicFramePr>
          <p:xfrm>
            <a:off x="8193832" y="4040411"/>
            <a:ext cx="457200" cy="423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44" name="Equation" r:id="rId7" imgW="152280" imgH="139680" progId="Equation.3">
                    <p:embed/>
                  </p:oleObj>
                </mc:Choice>
                <mc:Fallback>
                  <p:oleObj name="Equation" r:id="rId7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93832" y="4040411"/>
                          <a:ext cx="457200" cy="423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1900409"/>
                </p:ext>
              </p:extLst>
            </p:nvPr>
          </p:nvGraphicFramePr>
          <p:xfrm>
            <a:off x="8193832" y="1906811"/>
            <a:ext cx="457200" cy="423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45" name="Equation" r:id="rId9" imgW="152280" imgH="139680" progId="Equation.3">
                    <p:embed/>
                  </p:oleObj>
                </mc:Choice>
                <mc:Fallback>
                  <p:oleObj name="Equation" r:id="rId9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93832" y="1906811"/>
                          <a:ext cx="457200" cy="423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" name="Line 17"/>
            <p:cNvSpPr>
              <a:spLocks noChangeShapeType="1"/>
            </p:cNvSpPr>
            <p:nvPr/>
          </p:nvSpPr>
          <p:spPr bwMode="auto">
            <a:xfrm>
              <a:off x="6784132" y="1221011"/>
              <a:ext cx="0" cy="3733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8" name="Line 18"/>
            <p:cNvSpPr>
              <a:spLocks noChangeShapeType="1"/>
            </p:cNvSpPr>
            <p:nvPr/>
          </p:nvSpPr>
          <p:spPr bwMode="auto">
            <a:xfrm>
              <a:off x="2516932" y="1144811"/>
              <a:ext cx="0" cy="38100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graphicFrame>
          <p:nvGraphicFramePr>
            <p:cNvPr id="69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207187"/>
                </p:ext>
              </p:extLst>
            </p:nvPr>
          </p:nvGraphicFramePr>
          <p:xfrm>
            <a:off x="6804770" y="2287811"/>
            <a:ext cx="9191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46" name="Equation" r:id="rId10" imgW="304560" imgH="228600" progId="Equation.3">
                    <p:embed/>
                  </p:oleObj>
                </mc:Choice>
                <mc:Fallback>
                  <p:oleObj name="Equation" r:id="rId10" imgW="3045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4770" y="2287811"/>
                          <a:ext cx="919163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126021"/>
                </p:ext>
              </p:extLst>
            </p:nvPr>
          </p:nvGraphicFramePr>
          <p:xfrm>
            <a:off x="6804770" y="4345211"/>
            <a:ext cx="9191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47" name="Equation" r:id="rId12" imgW="304560" imgH="228600" progId="Equation.3">
                    <p:embed/>
                  </p:oleObj>
                </mc:Choice>
                <mc:Fallback>
                  <p:oleObj name="Equation" r:id="rId12" imgW="3045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4770" y="4345211"/>
                          <a:ext cx="919163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3103096"/>
                </p:ext>
              </p:extLst>
            </p:nvPr>
          </p:nvGraphicFramePr>
          <p:xfrm>
            <a:off x="1412032" y="2287811"/>
            <a:ext cx="9191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48" name="Equation" r:id="rId14" imgW="304560" imgH="228600" progId="Equation.3">
                    <p:embed/>
                  </p:oleObj>
                </mc:Choice>
                <mc:Fallback>
                  <p:oleObj name="Equation" r:id="rId14" imgW="3045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2032" y="2287811"/>
                          <a:ext cx="919163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6944049"/>
                </p:ext>
              </p:extLst>
            </p:nvPr>
          </p:nvGraphicFramePr>
          <p:xfrm>
            <a:off x="1412032" y="4345211"/>
            <a:ext cx="9191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49" name="Equation" r:id="rId16" imgW="304560" imgH="228600" progId="Equation.3">
                    <p:embed/>
                  </p:oleObj>
                </mc:Choice>
                <mc:Fallback>
                  <p:oleObj name="Equation" r:id="rId16" imgW="3045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2032" y="4345211"/>
                          <a:ext cx="919163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" name="Line 24"/>
            <p:cNvSpPr>
              <a:spLocks noChangeShapeType="1"/>
            </p:cNvSpPr>
            <p:nvPr/>
          </p:nvSpPr>
          <p:spPr bwMode="auto">
            <a:xfrm>
              <a:off x="4631482" y="1814736"/>
              <a:ext cx="228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75" name="Freeform 26"/>
            <p:cNvSpPr>
              <a:spLocks/>
            </p:cNvSpPr>
            <p:nvPr/>
          </p:nvSpPr>
          <p:spPr bwMode="auto">
            <a:xfrm>
              <a:off x="4155232" y="3872136"/>
              <a:ext cx="990600" cy="612775"/>
            </a:xfrm>
            <a:custGeom>
              <a:avLst/>
              <a:gdLst>
                <a:gd name="T0" fmla="*/ 0 w 624"/>
                <a:gd name="T1" fmla="*/ 1 h 722"/>
                <a:gd name="T2" fmla="*/ 0 w 624"/>
                <a:gd name="T3" fmla="*/ 59 h 722"/>
                <a:gd name="T4" fmla="*/ 624 w 624"/>
                <a:gd name="T5" fmla="*/ 59 h 722"/>
                <a:gd name="T6" fmla="*/ 624 w 624"/>
                <a:gd name="T7" fmla="*/ 0 h 722"/>
                <a:gd name="T8" fmla="*/ 0 w 624"/>
                <a:gd name="T9" fmla="*/ 1 h 7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722"/>
                <a:gd name="T17" fmla="*/ 624 w 624"/>
                <a:gd name="T18" fmla="*/ 722 h 7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722">
                  <a:moveTo>
                    <a:pt x="0" y="2"/>
                  </a:moveTo>
                  <a:lnTo>
                    <a:pt x="0" y="722"/>
                  </a:lnTo>
                  <a:lnTo>
                    <a:pt x="624" y="722"/>
                  </a:lnTo>
                  <a:lnTo>
                    <a:pt x="62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CC00">
                <a:alpha val="50195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6" name="Freeform 27"/>
            <p:cNvSpPr>
              <a:spLocks/>
            </p:cNvSpPr>
            <p:nvPr/>
          </p:nvSpPr>
          <p:spPr bwMode="auto">
            <a:xfrm>
              <a:off x="4155232" y="3246661"/>
              <a:ext cx="990600" cy="625475"/>
            </a:xfrm>
            <a:custGeom>
              <a:avLst/>
              <a:gdLst>
                <a:gd name="T0" fmla="*/ 624 w 624"/>
                <a:gd name="T1" fmla="*/ 0 h 720"/>
                <a:gd name="T2" fmla="*/ 624 w 624"/>
                <a:gd name="T3" fmla="*/ 65 h 720"/>
                <a:gd name="T4" fmla="*/ 0 w 624"/>
                <a:gd name="T5" fmla="*/ 65 h 720"/>
                <a:gd name="T6" fmla="*/ 0 w 624"/>
                <a:gd name="T7" fmla="*/ 1 h 720"/>
                <a:gd name="T8" fmla="*/ 624 w 624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720"/>
                <a:gd name="T17" fmla="*/ 624 w 624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720">
                  <a:moveTo>
                    <a:pt x="624" y="0"/>
                  </a:moveTo>
                  <a:lnTo>
                    <a:pt x="624" y="720"/>
                  </a:lnTo>
                  <a:lnTo>
                    <a:pt x="0" y="720"/>
                  </a:lnTo>
                  <a:lnTo>
                    <a:pt x="0" y="2"/>
                  </a:lnTo>
                  <a:lnTo>
                    <a:pt x="624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7" name="Freeform 29"/>
            <p:cNvSpPr>
              <a:spLocks/>
            </p:cNvSpPr>
            <p:nvPr/>
          </p:nvSpPr>
          <p:spPr bwMode="auto">
            <a:xfrm>
              <a:off x="3850432" y="3262536"/>
              <a:ext cx="1600200" cy="1219200"/>
            </a:xfrm>
            <a:custGeom>
              <a:avLst/>
              <a:gdLst>
                <a:gd name="T0" fmla="*/ 0 w 1008"/>
                <a:gd name="T1" fmla="*/ 768 h 768"/>
                <a:gd name="T2" fmla="*/ 192 w 1008"/>
                <a:gd name="T3" fmla="*/ 768 h 768"/>
                <a:gd name="T4" fmla="*/ 192 w 1008"/>
                <a:gd name="T5" fmla="*/ 0 h 768"/>
                <a:gd name="T6" fmla="*/ 816 w 1008"/>
                <a:gd name="T7" fmla="*/ 0 h 768"/>
                <a:gd name="T8" fmla="*/ 816 w 1008"/>
                <a:gd name="T9" fmla="*/ 768 h 768"/>
                <a:gd name="T10" fmla="*/ 1008 w 1008"/>
                <a:gd name="T11" fmla="*/ 768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8"/>
                <a:gd name="T19" fmla="*/ 0 h 768"/>
                <a:gd name="T20" fmla="*/ 1008 w 1008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8" h="768">
                  <a:moveTo>
                    <a:pt x="0" y="768"/>
                  </a:moveTo>
                  <a:lnTo>
                    <a:pt x="192" y="768"/>
                  </a:lnTo>
                  <a:lnTo>
                    <a:pt x="192" y="0"/>
                  </a:lnTo>
                  <a:lnTo>
                    <a:pt x="816" y="0"/>
                  </a:lnTo>
                  <a:lnTo>
                    <a:pt x="816" y="768"/>
                  </a:lnTo>
                  <a:lnTo>
                    <a:pt x="1008" y="768"/>
                  </a:lnTo>
                </a:path>
              </a:pathLst>
            </a:cu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78" name="Text Box 30"/>
            <p:cNvSpPr txBox="1">
              <a:spLocks noChangeArrowheads="1"/>
            </p:cNvSpPr>
            <p:nvPr/>
          </p:nvSpPr>
          <p:spPr bwMode="auto">
            <a:xfrm>
              <a:off x="5298232" y="3110136"/>
              <a:ext cx="533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l-PL" b="1" i="1" dirty="0"/>
            </a:p>
          </p:txBody>
        </p:sp>
        <p:cxnSp>
          <p:nvCxnSpPr>
            <p:cNvPr id="79" name="Łącznik prosty ze strzałką 78"/>
            <p:cNvCxnSpPr/>
            <p:nvPr/>
          </p:nvCxnSpPr>
          <p:spPr bwMode="auto">
            <a:xfrm>
              <a:off x="6301830" y="1974379"/>
              <a:ext cx="1008112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graphicFrame>
          <p:nvGraphicFramePr>
            <p:cNvPr id="80" name="Obiekt 7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2113087"/>
                </p:ext>
              </p:extLst>
            </p:nvPr>
          </p:nvGraphicFramePr>
          <p:xfrm>
            <a:off x="7124328" y="1386880"/>
            <a:ext cx="448940" cy="4489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50" name="Równanie" r:id="rId17" imgW="177480" imgH="177480" progId="Equation.3">
                    <p:embed/>
                  </p:oleObj>
                </mc:Choice>
                <mc:Fallback>
                  <p:oleObj name="Równanie" r:id="rId17" imgW="1774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24328" y="1386880"/>
                          <a:ext cx="448940" cy="4489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3090310"/>
                </p:ext>
              </p:extLst>
            </p:nvPr>
          </p:nvGraphicFramePr>
          <p:xfrm>
            <a:off x="5143403" y="4010844"/>
            <a:ext cx="679846" cy="4608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51" name="Równanie" r:id="rId19" imgW="317160" imgH="215640" progId="Equation.3">
                    <p:embed/>
                  </p:oleObj>
                </mc:Choice>
                <mc:Fallback>
                  <p:oleObj name="Równanie" r:id="rId19" imgW="3171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3403" y="4010844"/>
                          <a:ext cx="679846" cy="4608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Prostokąt 3"/>
          <p:cNvSpPr/>
          <p:nvPr/>
        </p:nvSpPr>
        <p:spPr>
          <a:xfrm>
            <a:off x="99345" y="5437907"/>
            <a:ext cx="9044655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2060"/>
                </a:solidFill>
              </a:rPr>
              <a:t>Reprezentacja dolnopasmowa pozwala analizować proces detekcji w zakresie</a:t>
            </a:r>
            <a:br>
              <a:rPr lang="pl-PL" sz="2000" b="1" dirty="0">
                <a:solidFill>
                  <a:srgbClr val="002060"/>
                </a:solidFill>
              </a:rPr>
            </a:br>
            <a:r>
              <a:rPr lang="pl-PL" sz="2000" b="1" dirty="0">
                <a:solidFill>
                  <a:srgbClr val="002060"/>
                </a:solidFill>
              </a:rPr>
              <a:t>niskich częstotliwości </a:t>
            </a:r>
            <a:r>
              <a:rPr lang="pl-PL" sz="2000" b="1" dirty="0" smtClean="0">
                <a:solidFill>
                  <a:srgbClr val="002060"/>
                </a:solidFill>
              </a:rPr>
              <a:t>(w </a:t>
            </a:r>
            <a:r>
              <a:rPr lang="pl-PL" sz="2000" b="1" dirty="0">
                <a:solidFill>
                  <a:srgbClr val="002060"/>
                </a:solidFill>
              </a:rPr>
              <a:t>paśmie sygnału modulującego).</a:t>
            </a:r>
          </a:p>
        </p:txBody>
      </p:sp>
      <p:sp>
        <p:nvSpPr>
          <p:cNvPr id="5" name="Prostokąt 4"/>
          <p:cNvSpPr/>
          <p:nvPr/>
        </p:nvSpPr>
        <p:spPr>
          <a:xfrm>
            <a:off x="4981358" y="1564853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ym typeface="Symbol"/>
              </a:rPr>
              <a:t>½</a:t>
            </a:r>
            <a:r>
              <a:rPr lang="pl-PL" i="1" dirty="0">
                <a:sym typeface="Symbol"/>
              </a:rPr>
              <a:t>N</a:t>
            </a:r>
            <a:r>
              <a:rPr lang="pl-PL" baseline="-25000" dirty="0">
                <a:sym typeface="Symbol"/>
              </a:rPr>
              <a:t>0</a:t>
            </a:r>
            <a:endParaRPr lang="pl-PL" i="1" baseline="-25000" dirty="0"/>
          </a:p>
        </p:txBody>
      </p:sp>
      <p:sp>
        <p:nvSpPr>
          <p:cNvPr id="32" name="Prostokąt 31"/>
          <p:cNvSpPr/>
          <p:nvPr/>
        </p:nvSpPr>
        <p:spPr>
          <a:xfrm>
            <a:off x="5249777" y="307905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 smtClean="0">
                <a:sym typeface="Symbol"/>
              </a:rPr>
              <a:t>N</a:t>
            </a:r>
            <a:r>
              <a:rPr lang="pl-PL" baseline="-25000" dirty="0" smtClean="0">
                <a:sym typeface="Symbol"/>
              </a:rPr>
              <a:t>0</a:t>
            </a:r>
            <a:endParaRPr lang="pl-PL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76200"/>
            <a:ext cx="8153400" cy="1143000"/>
          </a:xfrm>
        </p:spPr>
        <p:txBody>
          <a:bodyPr/>
          <a:lstStyle/>
          <a:p>
            <a:r>
              <a:rPr lang="pl-PL" b="1" dirty="0" smtClean="0"/>
              <a:t>System AM – detekcja obwiedni</a:t>
            </a:r>
          </a:p>
        </p:txBody>
      </p:sp>
      <p:sp>
        <p:nvSpPr>
          <p:cNvPr id="11286" name="Rectangle 3"/>
          <p:cNvSpPr>
            <a:spLocks noChangeArrowheads="1"/>
          </p:cNvSpPr>
          <p:nvPr/>
        </p:nvSpPr>
        <p:spPr bwMode="auto">
          <a:xfrm>
            <a:off x="-1093692" y="658222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87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88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89" name="Rectangle 6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90" name="Rectangle 7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graphicFrame>
        <p:nvGraphicFramePr>
          <p:cNvPr id="29718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324490"/>
              </p:ext>
            </p:extLst>
          </p:nvPr>
        </p:nvGraphicFramePr>
        <p:xfrm>
          <a:off x="1045948" y="4722306"/>
          <a:ext cx="71659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97" name="Równanie" r:id="rId3" imgW="3797280" imgH="241200" progId="Equation.3">
                  <p:embed/>
                </p:oleObj>
              </mc:Choice>
              <mc:Fallback>
                <p:oleObj name="Równanie" r:id="rId3" imgW="3797280" imgH="2412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948" y="4722306"/>
                        <a:ext cx="7165975" cy="479425"/>
                      </a:xfrm>
                      <a:prstGeom prst="rect">
                        <a:avLst/>
                      </a:prstGeom>
                      <a:solidFill>
                        <a:srgbClr val="FF9999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22E68-7E81-475D-A746-9B665A138048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  <p:graphicFrame>
        <p:nvGraphicFramePr>
          <p:cNvPr id="39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452782"/>
              </p:ext>
            </p:extLst>
          </p:nvPr>
        </p:nvGraphicFramePr>
        <p:xfrm>
          <a:off x="1045694" y="6181670"/>
          <a:ext cx="429101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98" name="Equation" r:id="rId5" imgW="2273040" imgH="317160" progId="Equation.3">
                  <p:embed/>
                </p:oleObj>
              </mc:Choice>
              <mc:Fallback>
                <p:oleObj name="Equation" r:id="rId5" imgW="227304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694" y="6181670"/>
                        <a:ext cx="4291012" cy="631825"/>
                      </a:xfrm>
                      <a:prstGeom prst="rect">
                        <a:avLst/>
                      </a:prstGeom>
                      <a:solidFill>
                        <a:srgbClr val="FF9999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997275"/>
              </p:ext>
            </p:extLst>
          </p:nvPr>
        </p:nvGraphicFramePr>
        <p:xfrm>
          <a:off x="1045948" y="5386774"/>
          <a:ext cx="70929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99" name="Równanie" r:id="rId7" imgW="3759120" imgH="304560" progId="Equation.3">
                  <p:embed/>
                </p:oleObj>
              </mc:Choice>
              <mc:Fallback>
                <p:oleObj name="Równanie" r:id="rId7" imgW="37591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948" y="5386774"/>
                        <a:ext cx="7092950" cy="606425"/>
                      </a:xfrm>
                      <a:prstGeom prst="rect">
                        <a:avLst/>
                      </a:prstGeom>
                      <a:solidFill>
                        <a:srgbClr val="FF9999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upa 3"/>
          <p:cNvGrpSpPr/>
          <p:nvPr/>
        </p:nvGrpSpPr>
        <p:grpSpPr>
          <a:xfrm>
            <a:off x="1045694" y="3587243"/>
            <a:ext cx="7440867" cy="986396"/>
            <a:chOff x="1095121" y="3355975"/>
            <a:chExt cx="7440867" cy="986396"/>
          </a:xfrm>
        </p:grpSpPr>
        <p:graphicFrame>
          <p:nvGraphicFramePr>
            <p:cNvPr id="29717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5857779"/>
                </p:ext>
              </p:extLst>
            </p:nvPr>
          </p:nvGraphicFramePr>
          <p:xfrm>
            <a:off x="1095121" y="3355975"/>
            <a:ext cx="3784600" cy="909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00" name="Równanie" r:id="rId9" imgW="2006280" imgH="457200" progId="Equation.3">
                    <p:embed/>
                  </p:oleObj>
                </mc:Choice>
                <mc:Fallback>
                  <p:oleObj name="Równanie" r:id="rId9" imgW="2006280" imgH="457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5121" y="3355975"/>
                          <a:ext cx="3784600" cy="909638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Prostokąt 40"/>
            <p:cNvSpPr/>
            <p:nvPr/>
          </p:nvSpPr>
          <p:spPr>
            <a:xfrm>
              <a:off x="4952333" y="3696040"/>
              <a:ext cx="3583655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pl-PL" sz="1800" b="1" dirty="0" smtClean="0"/>
                <a:t>Brak </a:t>
              </a:r>
              <a:r>
                <a:rPr lang="pl-PL" sz="1800" b="1" dirty="0" err="1" smtClean="0"/>
                <a:t>przemodulowania</a:t>
              </a:r>
              <a:r>
                <a:rPr lang="pl-PL" sz="1800" b="1" dirty="0" smtClean="0"/>
                <a:t> – warunek</a:t>
              </a:r>
              <a:br>
                <a:rPr lang="pl-PL" sz="1800" b="1" dirty="0" smtClean="0"/>
              </a:br>
              <a:r>
                <a:rPr lang="pl-PL" sz="1800" b="1" dirty="0" smtClean="0"/>
                <a:t>poprawnej detekcji obwiedni</a:t>
              </a:r>
              <a:endParaRPr lang="pl-PL" sz="1800" b="1" dirty="0"/>
            </a:p>
          </p:txBody>
        </p:sp>
      </p:grpSp>
      <p:grpSp>
        <p:nvGrpSpPr>
          <p:cNvPr id="5" name="Grupa 4"/>
          <p:cNvGrpSpPr/>
          <p:nvPr/>
        </p:nvGrpSpPr>
        <p:grpSpPr>
          <a:xfrm>
            <a:off x="452969" y="737108"/>
            <a:ext cx="8675156" cy="2626511"/>
            <a:chOff x="452969" y="737108"/>
            <a:chExt cx="8675156" cy="2626511"/>
          </a:xfrm>
        </p:grpSpPr>
        <p:graphicFrame>
          <p:nvGraphicFramePr>
            <p:cNvPr id="11268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8949507"/>
                </p:ext>
              </p:extLst>
            </p:nvPr>
          </p:nvGraphicFramePr>
          <p:xfrm>
            <a:off x="7434392" y="737108"/>
            <a:ext cx="1555061" cy="5206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01" name="Równanie" r:id="rId11" imgW="1066680" imgH="342720" progId="Equation.3">
                    <p:embed/>
                  </p:oleObj>
                </mc:Choice>
                <mc:Fallback>
                  <p:oleObj name="Równanie" r:id="rId11" imgW="1066680" imgH="342720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34392" y="737108"/>
                          <a:ext cx="1555061" cy="520699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9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7346384"/>
                </p:ext>
              </p:extLst>
            </p:nvPr>
          </p:nvGraphicFramePr>
          <p:xfrm>
            <a:off x="8750300" y="1936750"/>
            <a:ext cx="311150" cy="322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02" name="Równanie" r:id="rId13" imgW="190440" imgH="228600" progId="Equation.3">
                    <p:embed/>
                  </p:oleObj>
                </mc:Choice>
                <mc:Fallback>
                  <p:oleObj name="Równanie" r:id="rId13" imgW="190440" imgH="228600" progId="Equation.3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50300" y="1936750"/>
                          <a:ext cx="311150" cy="322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0" name="Object 5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05642743"/>
                </p:ext>
              </p:extLst>
            </p:nvPr>
          </p:nvGraphicFramePr>
          <p:xfrm>
            <a:off x="8761413" y="1228725"/>
            <a:ext cx="366712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03" name="Równanie" r:id="rId15" imgW="228600" imgH="228600" progId="Equation.3">
                    <p:embed/>
                  </p:oleObj>
                </mc:Choice>
                <mc:Fallback>
                  <p:oleObj name="Równanie" r:id="rId15" imgW="228600" imgH="228600" progId="Equation.3">
                    <p:embed/>
                    <p:pic>
                      <p:nvPicPr>
                        <p:cNvPr id="0" name="Object 5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61413" y="1228725"/>
                          <a:ext cx="366712" cy="320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1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7881401"/>
                </p:ext>
              </p:extLst>
            </p:nvPr>
          </p:nvGraphicFramePr>
          <p:xfrm>
            <a:off x="3136370" y="2161881"/>
            <a:ext cx="3302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04" name="Równanie" r:id="rId17" imgW="266400" imgH="215640" progId="Equation.3">
                    <p:embed/>
                  </p:oleObj>
                </mc:Choice>
                <mc:Fallback>
                  <p:oleObj name="Równanie" r:id="rId17" imgW="266400" imgH="215640" progId="Equation.3">
                    <p:embed/>
                    <p:pic>
                      <p:nvPicPr>
                        <p:cNvPr id="0" name="Object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6370" y="2161881"/>
                          <a:ext cx="3302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1293" name="Picture 37" descr="schemat_am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983720" y="1299869"/>
              <a:ext cx="8054976" cy="1184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1272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487651"/>
                </p:ext>
              </p:extLst>
            </p:nvPr>
          </p:nvGraphicFramePr>
          <p:xfrm>
            <a:off x="7667096" y="2512719"/>
            <a:ext cx="846138" cy="625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05" name="Równanie" r:id="rId20" imgW="583920" imgH="431640" progId="Equation.3">
                    <p:embed/>
                  </p:oleObj>
                </mc:Choice>
                <mc:Fallback>
                  <p:oleObj name="Równanie" r:id="rId20" imgW="583920" imgH="43164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67096" y="2512719"/>
                          <a:ext cx="846138" cy="625475"/>
                        </a:xfrm>
                        <a:prstGeom prst="rect">
                          <a:avLst/>
                        </a:prstGeom>
                        <a:solidFill>
                          <a:srgbClr val="FF99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3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84110"/>
                </p:ext>
              </p:extLst>
            </p:nvPr>
          </p:nvGraphicFramePr>
          <p:xfrm>
            <a:off x="3601508" y="2457156"/>
            <a:ext cx="1246188" cy="625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06" name="Równanie" r:id="rId22" imgW="863280" imgH="431640" progId="Equation.3">
                    <p:embed/>
                  </p:oleObj>
                </mc:Choice>
                <mc:Fallback>
                  <p:oleObj name="Równanie" r:id="rId22" imgW="863280" imgH="43164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1508" y="2457156"/>
                          <a:ext cx="1246188" cy="625475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1294" name="Picture 40" descr="filtr_1omega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6620933" y="2428581"/>
              <a:ext cx="960438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1274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5283538"/>
                </p:ext>
              </p:extLst>
            </p:nvPr>
          </p:nvGraphicFramePr>
          <p:xfrm>
            <a:off x="6868583" y="3076281"/>
            <a:ext cx="358775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07" name="Równanie" r:id="rId25" imgW="215640" imgH="215640" progId="Equation.3">
                    <p:embed/>
                  </p:oleObj>
                </mc:Choice>
                <mc:Fallback>
                  <p:oleObj name="Równanie" r:id="rId25" imgW="215640" imgH="21564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68583" y="3076281"/>
                          <a:ext cx="358775" cy="287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5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7278790"/>
                </p:ext>
              </p:extLst>
            </p:nvPr>
          </p:nvGraphicFramePr>
          <p:xfrm>
            <a:off x="913870" y="1760244"/>
            <a:ext cx="722313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08" name="Równanie" r:id="rId27" imgW="444240" imgH="215640" progId="Equation.3">
                    <p:embed/>
                  </p:oleObj>
                </mc:Choice>
                <mc:Fallback>
                  <p:oleObj name="Równanie" r:id="rId27" imgW="444240" imgH="215640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3870" y="1760244"/>
                          <a:ext cx="722313" cy="338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6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5413810"/>
                </p:ext>
              </p:extLst>
            </p:nvPr>
          </p:nvGraphicFramePr>
          <p:xfrm>
            <a:off x="3072870" y="1760244"/>
            <a:ext cx="727075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09" name="Równanie" r:id="rId29" imgW="444240" imgH="215640" progId="Equation.3">
                    <p:embed/>
                  </p:oleObj>
                </mc:Choice>
                <mc:Fallback>
                  <p:oleObj name="Równanie" r:id="rId29" imgW="444240" imgH="215640" progId="Equation.3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870" y="1760244"/>
                          <a:ext cx="727075" cy="3429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7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8198195"/>
                </p:ext>
              </p:extLst>
            </p:nvPr>
          </p:nvGraphicFramePr>
          <p:xfrm>
            <a:off x="1021820" y="2072981"/>
            <a:ext cx="3302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10" name="Równanie" r:id="rId31" imgW="266400" imgH="215640" progId="Equation.3">
                    <p:embed/>
                  </p:oleObj>
                </mc:Choice>
                <mc:Fallback>
                  <p:oleObj name="Równanie" r:id="rId31" imgW="266400" imgH="215640" progId="Equation.3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1820" y="2072981"/>
                          <a:ext cx="3302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9013462"/>
                </p:ext>
              </p:extLst>
            </p:nvPr>
          </p:nvGraphicFramePr>
          <p:xfrm>
            <a:off x="2856970" y="914106"/>
            <a:ext cx="1331913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11" name="Equation" r:id="rId32" imgW="825480" imgH="203040" progId="Equation.3">
                    <p:embed/>
                  </p:oleObj>
                </mc:Choice>
                <mc:Fallback>
                  <p:oleObj name="Equation" r:id="rId32" imgW="825480" imgH="203040" progId="Equation.3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6970" y="914106"/>
                          <a:ext cx="1331913" cy="301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4293852"/>
                </p:ext>
              </p:extLst>
            </p:nvPr>
          </p:nvGraphicFramePr>
          <p:xfrm>
            <a:off x="3415770" y="1212556"/>
            <a:ext cx="358775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12" name="Równanie" r:id="rId34" imgW="203040" imgH="215640" progId="Equation.3">
                    <p:embed/>
                  </p:oleObj>
                </mc:Choice>
                <mc:Fallback>
                  <p:oleObj name="Równanie" r:id="rId34" imgW="203040" imgH="215640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5770" y="1212556"/>
                          <a:ext cx="358775" cy="354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5" name="Line 51"/>
            <p:cNvSpPr>
              <a:spLocks noChangeShapeType="1"/>
            </p:cNvSpPr>
            <p:nvPr/>
          </p:nvSpPr>
          <p:spPr bwMode="auto">
            <a:xfrm>
              <a:off x="3909483" y="1930106"/>
              <a:ext cx="2698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296" name="Line 52"/>
            <p:cNvSpPr>
              <a:spLocks noChangeShapeType="1"/>
            </p:cNvSpPr>
            <p:nvPr/>
          </p:nvSpPr>
          <p:spPr bwMode="auto">
            <a:xfrm>
              <a:off x="3909483" y="1930106"/>
              <a:ext cx="0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297" name="Line 53"/>
            <p:cNvSpPr>
              <a:spLocks noChangeShapeType="1"/>
            </p:cNvSpPr>
            <p:nvPr/>
          </p:nvSpPr>
          <p:spPr bwMode="auto">
            <a:xfrm>
              <a:off x="8017933" y="1934869"/>
              <a:ext cx="449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298" name="Line 54"/>
            <p:cNvSpPr>
              <a:spLocks noChangeShapeType="1"/>
            </p:cNvSpPr>
            <p:nvPr/>
          </p:nvSpPr>
          <p:spPr bwMode="auto">
            <a:xfrm>
              <a:off x="8017933" y="1934869"/>
              <a:ext cx="0" cy="790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pic>
          <p:nvPicPr>
            <p:cNvPr id="11299" name="Picture 57" descr="filtr_2omega"/>
            <p:cNvPicPr>
              <a:picLocks noChangeAspect="1" noChangeArrowheads="1"/>
            </p:cNvPicPr>
            <p:nvPr/>
          </p:nvPicPr>
          <p:blipFill>
            <a:blip r:embed="rId36" cstate="print"/>
            <a:srcRect/>
            <a:stretch>
              <a:fillRect/>
            </a:stretch>
          </p:blipFill>
          <p:spPr bwMode="auto">
            <a:xfrm>
              <a:off x="1974320" y="2255544"/>
              <a:ext cx="960438" cy="7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1282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8676916"/>
                </p:ext>
              </p:extLst>
            </p:nvPr>
          </p:nvGraphicFramePr>
          <p:xfrm>
            <a:off x="985308" y="2712744"/>
            <a:ext cx="990600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13" name="Równanie" r:id="rId37" imgW="723600" imgH="215640" progId="Equation.3">
                    <p:embed/>
                  </p:oleObj>
                </mc:Choice>
                <mc:Fallback>
                  <p:oleObj name="Równanie" r:id="rId37" imgW="723600" imgH="215640" progId="Equation.3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5308" y="2712744"/>
                          <a:ext cx="990600" cy="295275"/>
                        </a:xfrm>
                        <a:prstGeom prst="rect">
                          <a:avLst/>
                        </a:prstGeom>
                        <a:solidFill>
                          <a:srgbClr val="FFCC66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3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8973960"/>
                </p:ext>
              </p:extLst>
            </p:nvPr>
          </p:nvGraphicFramePr>
          <p:xfrm>
            <a:off x="2288645" y="2942931"/>
            <a:ext cx="315913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14" name="Równanie" r:id="rId39" imgW="190440" imgH="228600" progId="Equation.3">
                    <p:embed/>
                  </p:oleObj>
                </mc:Choice>
                <mc:Fallback>
                  <p:oleObj name="Równanie" r:id="rId39" imgW="190440" imgH="228600" progId="Equation.3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8645" y="2942931"/>
                          <a:ext cx="315913" cy="292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4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3380318"/>
                </p:ext>
              </p:extLst>
            </p:nvPr>
          </p:nvGraphicFramePr>
          <p:xfrm>
            <a:off x="5663671" y="2515894"/>
            <a:ext cx="544513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15" name="Equation" r:id="rId41" imgW="266400" imgH="203040" progId="Equation.3">
                    <p:embed/>
                  </p:oleObj>
                </mc:Choice>
                <mc:Fallback>
                  <p:oleObj name="Equation" r:id="rId41" imgW="266400" imgH="203040" progId="Equation.3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63671" y="2515894"/>
                          <a:ext cx="544513" cy="414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00" name="Text Box 69"/>
            <p:cNvSpPr txBox="1">
              <a:spLocks noChangeArrowheads="1"/>
            </p:cNvSpPr>
            <p:nvPr/>
          </p:nvSpPr>
          <p:spPr bwMode="auto">
            <a:xfrm>
              <a:off x="2036233" y="1585619"/>
              <a:ext cx="914400" cy="584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3200" dirty="0" smtClean="0">
                  <a:latin typeface="Verdana" pitchFamily="34" charset="0"/>
                </a:rPr>
                <a:t>FPP</a:t>
              </a:r>
              <a:endParaRPr lang="pl-PL" sz="3200" b="0" dirty="0">
                <a:latin typeface="Verdana" pitchFamily="34" charset="0"/>
              </a:endParaRPr>
            </a:p>
          </p:txBody>
        </p:sp>
        <p:sp>
          <p:nvSpPr>
            <p:cNvPr id="11301" name="Text Box 70"/>
            <p:cNvSpPr txBox="1">
              <a:spLocks noChangeArrowheads="1"/>
            </p:cNvSpPr>
            <p:nvPr/>
          </p:nvSpPr>
          <p:spPr bwMode="auto">
            <a:xfrm>
              <a:off x="6744758" y="1598319"/>
              <a:ext cx="935038" cy="6461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l-PL" sz="1800" dirty="0" smtClean="0">
                  <a:latin typeface="Verdana" pitchFamily="34" charset="0"/>
                </a:rPr>
                <a:t>FDP</a:t>
              </a:r>
              <a:br>
                <a:rPr lang="pl-PL" sz="1800" dirty="0" smtClean="0">
                  <a:latin typeface="Verdana" pitchFamily="34" charset="0"/>
                </a:rPr>
              </a:br>
              <a:r>
                <a:rPr lang="pl-PL" sz="1800" b="0" dirty="0" smtClean="0">
                  <a:latin typeface="Verdana" pitchFamily="34" charset="0"/>
                </a:rPr>
                <a:t>+</a:t>
              </a:r>
              <a:r>
                <a:rPr lang="pl-PL" sz="1400" b="0" dirty="0" smtClean="0">
                  <a:latin typeface="Verdana" pitchFamily="34" charset="0"/>
                </a:rPr>
                <a:t>dc</a:t>
              </a:r>
              <a:r>
                <a:rPr lang="pl-PL" sz="1400" dirty="0" smtClean="0">
                  <a:latin typeface="Verdana" pitchFamily="34" charset="0"/>
                </a:rPr>
                <a:t> out</a:t>
              </a:r>
              <a:endParaRPr lang="pl-PL" sz="3200" b="0" dirty="0">
                <a:latin typeface="Verdana" pitchFamily="34" charset="0"/>
              </a:endParaRPr>
            </a:p>
          </p:txBody>
        </p:sp>
        <p:sp>
          <p:nvSpPr>
            <p:cNvPr id="43" name="pole tekstowe 42"/>
            <p:cNvSpPr txBox="1"/>
            <p:nvPr/>
          </p:nvSpPr>
          <p:spPr>
            <a:xfrm>
              <a:off x="4361790" y="1659152"/>
              <a:ext cx="971813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b="1" dirty="0" smtClean="0">
                  <a:latin typeface="+mn-lt"/>
                </a:rPr>
                <a:t>Detektor</a:t>
              </a:r>
              <a:br>
                <a:rPr lang="pl-PL" sz="1400" b="1" dirty="0" smtClean="0">
                  <a:latin typeface="+mn-lt"/>
                </a:rPr>
              </a:br>
              <a:r>
                <a:rPr lang="pl-PL" sz="1400" b="1" dirty="0" smtClean="0">
                  <a:latin typeface="+mn-lt"/>
                </a:rPr>
                <a:t>obwiedni</a:t>
              </a:r>
              <a:endParaRPr lang="pl-PL" sz="1400" b="1" dirty="0">
                <a:latin typeface="+mn-lt"/>
              </a:endParaRPr>
            </a:p>
          </p:txBody>
        </p:sp>
        <p:sp>
          <p:nvSpPr>
            <p:cNvPr id="44" name="pole tekstowe 43"/>
            <p:cNvSpPr txBox="1"/>
            <p:nvPr/>
          </p:nvSpPr>
          <p:spPr>
            <a:xfrm>
              <a:off x="452969" y="1176497"/>
              <a:ext cx="146790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l-PL" sz="1800" dirty="0" smtClean="0">
                  <a:sym typeface="Symbol"/>
                </a:rPr>
                <a:t>½</a:t>
              </a:r>
              <a:r>
                <a:rPr lang="pl-PL" sz="1800" i="1" dirty="0" smtClean="0">
                  <a:sym typeface="Symbol"/>
                </a:rPr>
                <a:t>N</a:t>
              </a:r>
              <a:r>
                <a:rPr lang="pl-PL" sz="1800" baseline="-25000" dirty="0" smtClean="0">
                  <a:sym typeface="Symbol"/>
                </a:rPr>
                <a:t>0</a:t>
              </a:r>
              <a:r>
                <a:rPr lang="pl-PL" sz="1800" dirty="0" smtClean="0">
                  <a:sym typeface="Symbol"/>
                </a:rPr>
                <a:t> - AWGN</a:t>
              </a:r>
              <a:endParaRPr lang="pl-PL" sz="1800" i="1" dirty="0"/>
            </a:p>
          </p:txBody>
        </p:sp>
        <p:sp>
          <p:nvSpPr>
            <p:cNvPr id="45" name="pole tekstowe 44"/>
            <p:cNvSpPr txBox="1"/>
            <p:nvPr/>
          </p:nvSpPr>
          <p:spPr>
            <a:xfrm>
              <a:off x="2857225" y="1183318"/>
              <a:ext cx="58862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l-PL" sz="1800" dirty="0" smtClean="0">
                  <a:sym typeface="Symbol"/>
                </a:rPr>
                <a:t>½</a:t>
              </a:r>
              <a:r>
                <a:rPr lang="pl-PL" sz="1800" i="1" dirty="0" smtClean="0">
                  <a:sym typeface="Symbol"/>
                </a:rPr>
                <a:t>N</a:t>
              </a:r>
              <a:r>
                <a:rPr lang="pl-PL" sz="1800" baseline="-25000" dirty="0" smtClean="0">
                  <a:sym typeface="Symbol"/>
                </a:rPr>
                <a:t>0</a:t>
              </a:r>
              <a:endParaRPr lang="pl-PL" sz="18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5" name="Rectangle 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2306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2307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2308" name="Rectangle 6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2309" name="Rectangle 7"/>
          <p:cNvSpPr>
            <a:spLocks noChangeArrowheads="1"/>
          </p:cNvSpPr>
          <p:nvPr/>
        </p:nvSpPr>
        <p:spPr bwMode="auto">
          <a:xfrm>
            <a:off x="-809625" y="165717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2310" name="Rectangle 8"/>
          <p:cNvSpPr>
            <a:spLocks noChangeArrowheads="1"/>
          </p:cNvSpPr>
          <p:nvPr/>
        </p:nvSpPr>
        <p:spPr bwMode="auto">
          <a:xfrm>
            <a:off x="0" y="2852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2311" name="Rectangle 143"/>
          <p:cNvSpPr>
            <a:spLocks noChangeArrowheads="1"/>
          </p:cNvSpPr>
          <p:nvPr/>
        </p:nvSpPr>
        <p:spPr bwMode="auto">
          <a:xfrm>
            <a:off x="968261" y="5412415"/>
            <a:ext cx="81980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 smtClean="0"/>
              <a:t>Detekcja obwiedni powoduje nieliniowe połączenie (zmieszanie)</a:t>
            </a:r>
            <a:br>
              <a:rPr lang="pl-PL" dirty="0" smtClean="0"/>
            </a:br>
            <a:r>
              <a:rPr lang="pl-PL" dirty="0" smtClean="0"/>
              <a:t>sygnału modulującego oraz składowych </a:t>
            </a:r>
            <a:r>
              <a:rPr lang="pl-PL" dirty="0" err="1" smtClean="0"/>
              <a:t>synfazowej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kwadraturowej szumu wąskopasmowego.</a:t>
            </a:r>
            <a:endParaRPr lang="pl-PL" dirty="0"/>
          </a:p>
        </p:txBody>
      </p:sp>
      <p:sp>
        <p:nvSpPr>
          <p:cNvPr id="12313" name="Rectangle 17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8153400" cy="1143000"/>
          </a:xfrm>
          <a:noFill/>
        </p:spPr>
        <p:txBody>
          <a:bodyPr/>
          <a:lstStyle/>
          <a:p>
            <a:r>
              <a:rPr lang="pl-PL" b="1" dirty="0" smtClean="0"/>
              <a:t>System AM – detekcja obwiedni</a:t>
            </a:r>
          </a:p>
        </p:txBody>
      </p:sp>
      <p:grpSp>
        <p:nvGrpSpPr>
          <p:cNvPr id="2" name="Group 197"/>
          <p:cNvGrpSpPr>
            <a:grpSpLocks/>
          </p:cNvGrpSpPr>
          <p:nvPr/>
        </p:nvGrpSpPr>
        <p:grpSpPr bwMode="auto">
          <a:xfrm>
            <a:off x="901700" y="828676"/>
            <a:ext cx="8124825" cy="2868613"/>
            <a:chOff x="568" y="495"/>
            <a:chExt cx="5118" cy="1807"/>
          </a:xfrm>
        </p:grpSpPr>
        <p:graphicFrame>
          <p:nvGraphicFramePr>
            <p:cNvPr id="12291" name="Object 1"/>
            <p:cNvGraphicFramePr>
              <a:graphicFrameLocks noChangeAspect="1"/>
            </p:cNvGraphicFramePr>
            <p:nvPr/>
          </p:nvGraphicFramePr>
          <p:xfrm>
            <a:off x="1968" y="1200"/>
            <a:ext cx="208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93" name="Równanie" r:id="rId3" imgW="266400" imgH="215640" progId="Equation.3">
                    <p:embed/>
                  </p:oleObj>
                </mc:Choice>
                <mc:Fallback>
                  <p:oleObj name="Równanie" r:id="rId3" imgW="266400" imgH="21564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1200"/>
                          <a:ext cx="208" cy="1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2315" name="Picture 199" descr="schemat_am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2" y="657"/>
              <a:ext cx="5074" cy="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2292" name="Object 2"/>
            <p:cNvGraphicFramePr>
              <a:graphicFrameLocks noChangeAspect="1"/>
            </p:cNvGraphicFramePr>
            <p:nvPr/>
          </p:nvGraphicFramePr>
          <p:xfrm>
            <a:off x="4844" y="1908"/>
            <a:ext cx="533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94" name="Równanie" r:id="rId6" imgW="583920" imgH="431640" progId="Equation.3">
                    <p:embed/>
                  </p:oleObj>
                </mc:Choice>
                <mc:Fallback>
                  <p:oleObj name="Równanie" r:id="rId6" imgW="583920" imgH="4316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4" y="1908"/>
                          <a:ext cx="533" cy="394"/>
                        </a:xfrm>
                        <a:prstGeom prst="rect">
                          <a:avLst/>
                        </a:prstGeom>
                        <a:solidFill>
                          <a:srgbClr val="FF9999">
                            <a:alpha val="50000"/>
                          </a:srgb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3" name="Object 3"/>
            <p:cNvGraphicFramePr>
              <a:graphicFrameLocks noChangeAspect="1"/>
            </p:cNvGraphicFramePr>
            <p:nvPr/>
          </p:nvGraphicFramePr>
          <p:xfrm>
            <a:off x="2416" y="1387"/>
            <a:ext cx="531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95" name="Równanie" r:id="rId8" imgW="583920" imgH="431640" progId="Equation.3">
                    <p:embed/>
                  </p:oleObj>
                </mc:Choice>
                <mc:Fallback>
                  <p:oleObj name="Równanie" r:id="rId8" imgW="583920" imgH="43164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6" y="1387"/>
                          <a:ext cx="531" cy="394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2316" name="Picture 202" descr="filtr_1omega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241" y="1362"/>
              <a:ext cx="605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2294" name="Object 4"/>
            <p:cNvGraphicFramePr>
              <a:graphicFrameLocks noChangeAspect="1"/>
            </p:cNvGraphicFramePr>
            <p:nvPr/>
          </p:nvGraphicFramePr>
          <p:xfrm>
            <a:off x="4397" y="1769"/>
            <a:ext cx="226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96" name="Równanie" r:id="rId11" imgW="215640" imgH="215640" progId="Equation.3">
                    <p:embed/>
                  </p:oleObj>
                </mc:Choice>
                <mc:Fallback>
                  <p:oleObj name="Równanie" r:id="rId11" imgW="215640" imgH="215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7" y="1769"/>
                          <a:ext cx="226" cy="1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4861528"/>
                </p:ext>
              </p:extLst>
            </p:nvPr>
          </p:nvGraphicFramePr>
          <p:xfrm>
            <a:off x="568" y="947"/>
            <a:ext cx="455" cy="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97" name="Równanie" r:id="rId13" imgW="444240" imgH="215640" progId="Equation.3">
                    <p:embed/>
                  </p:oleObj>
                </mc:Choice>
                <mc:Fallback>
                  <p:oleObj name="Równanie" r:id="rId13" imgW="444240" imgH="215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" y="947"/>
                          <a:ext cx="455" cy="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3261885"/>
                </p:ext>
              </p:extLst>
            </p:nvPr>
          </p:nvGraphicFramePr>
          <p:xfrm>
            <a:off x="1928" y="974"/>
            <a:ext cx="401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98" name="Równanie" r:id="rId15" imgW="444240" imgH="215640" progId="Equation.3">
                    <p:embed/>
                  </p:oleObj>
                </mc:Choice>
                <mc:Fallback>
                  <p:oleObj name="Równanie" r:id="rId15" imgW="444240" imgH="2156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8" y="974"/>
                          <a:ext cx="401" cy="1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7" name="Object 7"/>
            <p:cNvGraphicFramePr>
              <a:graphicFrameLocks noChangeAspect="1"/>
            </p:cNvGraphicFramePr>
            <p:nvPr/>
          </p:nvGraphicFramePr>
          <p:xfrm>
            <a:off x="636" y="1144"/>
            <a:ext cx="208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99" name="Równanie" r:id="rId17" imgW="266400" imgH="215640" progId="Equation.3">
                    <p:embed/>
                  </p:oleObj>
                </mc:Choice>
                <mc:Fallback>
                  <p:oleObj name="Równanie" r:id="rId17" imgW="266400" imgH="2156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6" y="1144"/>
                          <a:ext cx="208" cy="1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5930316"/>
                </p:ext>
              </p:extLst>
            </p:nvPr>
          </p:nvGraphicFramePr>
          <p:xfrm>
            <a:off x="2201" y="495"/>
            <a:ext cx="284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00" name="Równanie" r:id="rId18" imgW="279360" imgH="203040" progId="Equation.3">
                    <p:embed/>
                  </p:oleObj>
                </mc:Choice>
                <mc:Fallback>
                  <p:oleObj name="Równanie" r:id="rId18" imgW="279360" imgH="2030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1" y="495"/>
                          <a:ext cx="284" cy="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2670295"/>
                </p:ext>
              </p:extLst>
            </p:nvPr>
          </p:nvGraphicFramePr>
          <p:xfrm>
            <a:off x="2336" y="648"/>
            <a:ext cx="226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01" name="Równanie" r:id="rId20" imgW="203040" imgH="215640" progId="Equation.3">
                    <p:embed/>
                  </p:oleObj>
                </mc:Choice>
                <mc:Fallback>
                  <p:oleObj name="Równanie" r:id="rId20" imgW="203040" imgH="21564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648"/>
                          <a:ext cx="226" cy="2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7" name="Line 211"/>
            <p:cNvSpPr>
              <a:spLocks noChangeShapeType="1"/>
            </p:cNvSpPr>
            <p:nvPr/>
          </p:nvSpPr>
          <p:spPr bwMode="auto">
            <a:xfrm>
              <a:off x="2455" y="1054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318" name="Line 212"/>
            <p:cNvSpPr>
              <a:spLocks noChangeShapeType="1"/>
            </p:cNvSpPr>
            <p:nvPr/>
          </p:nvSpPr>
          <p:spPr bwMode="auto">
            <a:xfrm>
              <a:off x="2455" y="1054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319" name="Line 213"/>
            <p:cNvSpPr>
              <a:spLocks noChangeShapeType="1"/>
            </p:cNvSpPr>
            <p:nvPr/>
          </p:nvSpPr>
          <p:spPr bwMode="auto">
            <a:xfrm>
              <a:off x="5043" y="1057"/>
              <a:ext cx="2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320" name="Line 214"/>
            <p:cNvSpPr>
              <a:spLocks noChangeShapeType="1"/>
            </p:cNvSpPr>
            <p:nvPr/>
          </p:nvSpPr>
          <p:spPr bwMode="auto">
            <a:xfrm>
              <a:off x="5043" y="1057"/>
              <a:ext cx="0" cy="9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pic>
          <p:nvPicPr>
            <p:cNvPr id="12321" name="Picture 215" descr="filtr_2omega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1236" y="1259"/>
              <a:ext cx="605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2302" name="Object 12"/>
            <p:cNvGraphicFramePr>
              <a:graphicFrameLocks noChangeAspect="1"/>
            </p:cNvGraphicFramePr>
            <p:nvPr/>
          </p:nvGraphicFramePr>
          <p:xfrm>
            <a:off x="613" y="1546"/>
            <a:ext cx="624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02" name="Równanie" r:id="rId23" imgW="723600" imgH="215640" progId="Equation.3">
                    <p:embed/>
                  </p:oleObj>
                </mc:Choice>
                <mc:Fallback>
                  <p:oleObj name="Równanie" r:id="rId23" imgW="723600" imgH="21564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" y="1546"/>
                          <a:ext cx="624" cy="187"/>
                        </a:xfrm>
                        <a:prstGeom prst="rect">
                          <a:avLst/>
                        </a:prstGeom>
                        <a:solidFill>
                          <a:srgbClr val="FFCC66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3" name="Object 13"/>
            <p:cNvGraphicFramePr>
              <a:graphicFrameLocks noChangeAspect="1"/>
            </p:cNvGraphicFramePr>
            <p:nvPr/>
          </p:nvGraphicFramePr>
          <p:xfrm>
            <a:off x="1434" y="1692"/>
            <a:ext cx="199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03" name="Równanie" r:id="rId25" imgW="190440" imgH="228600" progId="Equation.3">
                    <p:embed/>
                  </p:oleObj>
                </mc:Choice>
                <mc:Fallback>
                  <p:oleObj name="Równanie" r:id="rId25" imgW="190440" imgH="2286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4" y="1692"/>
                          <a:ext cx="199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4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4099466"/>
                </p:ext>
              </p:extLst>
            </p:nvPr>
          </p:nvGraphicFramePr>
          <p:xfrm>
            <a:off x="3560" y="1423"/>
            <a:ext cx="343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04" name="Równanie" r:id="rId27" imgW="266400" imgH="203040" progId="Equation.3">
                    <p:embed/>
                  </p:oleObj>
                </mc:Choice>
                <mc:Fallback>
                  <p:oleObj name="Równanie" r:id="rId27" imgW="266400" imgH="20304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" y="1423"/>
                          <a:ext cx="343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2" name="Text Box 219"/>
            <p:cNvSpPr txBox="1">
              <a:spLocks noChangeArrowheads="1"/>
            </p:cNvSpPr>
            <p:nvPr/>
          </p:nvSpPr>
          <p:spPr bwMode="auto">
            <a:xfrm>
              <a:off x="1247" y="863"/>
              <a:ext cx="29" cy="3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pl-PL" sz="3200" b="0" dirty="0">
                <a:latin typeface="Verdana" pitchFamily="34" charset="0"/>
              </a:endParaRPr>
            </a:p>
          </p:txBody>
        </p:sp>
      </p:grpSp>
      <p:graphicFrame>
        <p:nvGraphicFramePr>
          <p:cNvPr id="1232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748101"/>
              </p:ext>
            </p:extLst>
          </p:nvPr>
        </p:nvGraphicFramePr>
        <p:xfrm>
          <a:off x="8326438" y="2330450"/>
          <a:ext cx="52863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5" name="Równanie" r:id="rId29" imgW="266400" imgH="203040" progId="Equation.3">
                  <p:embed/>
                </p:oleObj>
              </mc:Choice>
              <mc:Fallback>
                <p:oleObj name="Równanie" r:id="rId29" imgW="266400" imgH="20304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6438" y="2330450"/>
                        <a:ext cx="528637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38" name="Text Box 70"/>
          <p:cNvSpPr txBox="1">
            <a:spLocks noChangeArrowheads="1"/>
          </p:cNvSpPr>
          <p:nvPr/>
        </p:nvSpPr>
        <p:spPr bwMode="auto">
          <a:xfrm>
            <a:off x="6804248" y="1412776"/>
            <a:ext cx="936104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800" dirty="0" smtClean="0">
                <a:latin typeface="Verdana" pitchFamily="34" charset="0"/>
              </a:rPr>
              <a:t>FDP</a:t>
            </a:r>
            <a:r>
              <a:rPr lang="pl-PL" sz="1800" b="0" dirty="0" smtClean="0">
                <a:latin typeface="Verdana" pitchFamily="34" charset="0"/>
              </a:rPr>
              <a:t>+</a:t>
            </a:r>
            <a:br>
              <a:rPr lang="pl-PL" sz="1800" b="0" dirty="0" smtClean="0">
                <a:latin typeface="Verdana" pitchFamily="34" charset="0"/>
              </a:rPr>
            </a:br>
            <a:r>
              <a:rPr lang="pl-PL" sz="1400" b="0" dirty="0" smtClean="0">
                <a:latin typeface="Verdana" pitchFamily="34" charset="0"/>
              </a:rPr>
              <a:t>dc</a:t>
            </a:r>
            <a:r>
              <a:rPr lang="pl-PL" sz="1400" dirty="0" smtClean="0">
                <a:latin typeface="Verdana" pitchFamily="34" charset="0"/>
              </a:rPr>
              <a:t> out</a:t>
            </a:r>
            <a:endParaRPr lang="pl-PL" sz="3200" b="0" dirty="0">
              <a:latin typeface="Verdana" pitchFamily="34" charset="0"/>
            </a:endParaRPr>
          </a:p>
        </p:txBody>
      </p:sp>
      <p:graphicFrame>
        <p:nvGraphicFramePr>
          <p:cNvPr id="3073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348665"/>
              </p:ext>
            </p:extLst>
          </p:nvPr>
        </p:nvGraphicFramePr>
        <p:xfrm>
          <a:off x="1187624" y="4077072"/>
          <a:ext cx="4851080" cy="11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6" name="Równanie" r:id="rId31" imgW="2197080" imgH="533160" progId="Equation.3">
                  <p:embed/>
                </p:oleObj>
              </mc:Choice>
              <mc:Fallback>
                <p:oleObj name="Równanie" r:id="rId31" imgW="2197080" imgH="53316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077072"/>
                        <a:ext cx="4851080" cy="1173137"/>
                      </a:xfrm>
                      <a:prstGeom prst="rect">
                        <a:avLst/>
                      </a:prstGeom>
                      <a:solidFill>
                        <a:srgbClr val="FF9999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22E68-7E81-475D-A746-9B665A138048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4386132" y="1422342"/>
            <a:ext cx="97181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latin typeface="+mn-lt"/>
              </a:rPr>
              <a:t>Detektor</a:t>
            </a:r>
            <a:br>
              <a:rPr lang="pl-PL" sz="1400" b="1" dirty="0" smtClean="0">
                <a:latin typeface="+mn-lt"/>
              </a:rPr>
            </a:br>
            <a:r>
              <a:rPr lang="pl-PL" sz="1400" b="1" dirty="0" smtClean="0">
                <a:latin typeface="+mn-lt"/>
              </a:rPr>
              <a:t>obwiedni</a:t>
            </a:r>
            <a:endParaRPr lang="pl-PL" sz="1400" b="1" dirty="0">
              <a:latin typeface="+mn-lt"/>
            </a:endParaRPr>
          </a:p>
        </p:txBody>
      </p:sp>
      <p:sp>
        <p:nvSpPr>
          <p:cNvPr id="39" name="pole tekstowe 38"/>
          <p:cNvSpPr txBox="1"/>
          <p:nvPr/>
        </p:nvSpPr>
        <p:spPr>
          <a:xfrm>
            <a:off x="1101441" y="1013726"/>
            <a:ext cx="5886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sz="1800" dirty="0" smtClean="0">
                <a:sym typeface="Symbol"/>
              </a:rPr>
              <a:t>½</a:t>
            </a:r>
            <a:r>
              <a:rPr lang="pl-PL" sz="1800" i="1" dirty="0" smtClean="0">
                <a:sym typeface="Symbol"/>
              </a:rPr>
              <a:t>N</a:t>
            </a:r>
            <a:r>
              <a:rPr lang="pl-PL" sz="1800" baseline="-25000" dirty="0" smtClean="0">
                <a:sym typeface="Symbol"/>
              </a:rPr>
              <a:t>0</a:t>
            </a:r>
            <a:endParaRPr lang="pl-PL" sz="1800" i="1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3088651" y="1030843"/>
            <a:ext cx="5886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sz="1800" dirty="0" smtClean="0">
                <a:sym typeface="Symbol"/>
              </a:rPr>
              <a:t>½</a:t>
            </a:r>
            <a:r>
              <a:rPr lang="pl-PL" sz="1800" i="1" dirty="0" smtClean="0">
                <a:sym typeface="Symbol"/>
              </a:rPr>
              <a:t>N</a:t>
            </a:r>
            <a:r>
              <a:rPr lang="pl-PL" sz="1800" baseline="-25000" dirty="0" smtClean="0">
                <a:sym typeface="Symbol"/>
              </a:rPr>
              <a:t>0</a:t>
            </a:r>
            <a:endParaRPr lang="pl-PL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kumimoji="1" lang="pl-PL" sz="32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Detekcja obwiedni – praca nadprogowa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0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1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2" name="Rectangle 6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3" name="Rectangle 7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4" name="Rectangle 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6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grpSp>
        <p:nvGrpSpPr>
          <p:cNvPr id="7" name="Grupa 6"/>
          <p:cNvGrpSpPr/>
          <p:nvPr/>
        </p:nvGrpSpPr>
        <p:grpSpPr>
          <a:xfrm>
            <a:off x="914400" y="5136493"/>
            <a:ext cx="6734536" cy="1587646"/>
            <a:chOff x="914400" y="4904030"/>
            <a:chExt cx="6734536" cy="1587646"/>
          </a:xfrm>
        </p:grpSpPr>
        <p:graphicFrame>
          <p:nvGraphicFramePr>
            <p:cNvPr id="3175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1378712"/>
                </p:ext>
              </p:extLst>
            </p:nvPr>
          </p:nvGraphicFramePr>
          <p:xfrm>
            <a:off x="914400" y="5403657"/>
            <a:ext cx="6661392" cy="10880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99" name="Equation" r:id="rId3" imgW="2946240" imgH="482400" progId="Equation.3">
                    <p:embed/>
                  </p:oleObj>
                </mc:Choice>
                <mc:Fallback>
                  <p:oleObj name="Equation" r:id="rId3" imgW="2946240" imgH="4824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5403657"/>
                          <a:ext cx="6661392" cy="1088019"/>
                        </a:xfrm>
                        <a:prstGeom prst="rect">
                          <a:avLst/>
                        </a:prstGeom>
                        <a:solidFill>
                          <a:srgbClr val="99CCFF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pole tekstowe 17"/>
            <p:cNvSpPr txBox="1"/>
            <p:nvPr/>
          </p:nvSpPr>
          <p:spPr>
            <a:xfrm>
              <a:off x="914400" y="4904030"/>
              <a:ext cx="67345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b="1" dirty="0" smtClean="0">
                  <a:latin typeface="+mn-lt"/>
                </a:rPr>
                <a:t>Aproksymacja liniowa </a:t>
              </a:r>
              <a:r>
                <a:rPr lang="pl-PL" sz="2000" b="1" dirty="0">
                  <a:latin typeface="+mn-lt"/>
                </a:rPr>
                <a:t>– szereg potęgowy </a:t>
              </a:r>
              <a:r>
                <a:rPr lang="pl-PL" sz="2000" b="1" dirty="0" err="1">
                  <a:latin typeface="+mn-lt"/>
                </a:rPr>
                <a:t>Maclaurina</a:t>
              </a:r>
              <a:r>
                <a:rPr lang="pl-PL" sz="2000" b="1" dirty="0">
                  <a:latin typeface="+mn-lt"/>
                </a:rPr>
                <a:t>:</a:t>
              </a:r>
            </a:p>
          </p:txBody>
        </p:sp>
      </p:grpSp>
      <p:grpSp>
        <p:nvGrpSpPr>
          <p:cNvPr id="3" name="Grupa 2"/>
          <p:cNvGrpSpPr/>
          <p:nvPr/>
        </p:nvGrpSpPr>
        <p:grpSpPr>
          <a:xfrm>
            <a:off x="840938" y="3179503"/>
            <a:ext cx="6917278" cy="1543323"/>
            <a:chOff x="914400" y="3468181"/>
            <a:chExt cx="6917278" cy="1543323"/>
          </a:xfrm>
        </p:grpSpPr>
        <p:graphicFrame>
          <p:nvGraphicFramePr>
            <p:cNvPr id="20" name="Obiek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6641236"/>
                </p:ext>
              </p:extLst>
            </p:nvPr>
          </p:nvGraphicFramePr>
          <p:xfrm>
            <a:off x="1261086" y="4363804"/>
            <a:ext cx="5580062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00" name="Równanie" r:id="rId5" imgW="1968480" imgH="228600" progId="Equation.3">
                    <p:embed/>
                  </p:oleObj>
                </mc:Choice>
                <mc:Fallback>
                  <p:oleObj name="Równanie" r:id="rId5" imgW="1968480" imgH="22860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1086" y="4363804"/>
                          <a:ext cx="5580062" cy="64770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pole tekstowe 20"/>
            <p:cNvSpPr txBox="1"/>
            <p:nvPr/>
          </p:nvSpPr>
          <p:spPr>
            <a:xfrm>
              <a:off x="914400" y="3468181"/>
              <a:ext cx="691727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b="1" dirty="0" smtClean="0">
                  <a:latin typeface="+mn-lt"/>
                </a:rPr>
                <a:t>Sygnał wyjściowy odbiornika (</a:t>
              </a:r>
              <a:r>
                <a:rPr lang="pl-PL" sz="2000" b="1" dirty="0" err="1" smtClean="0">
                  <a:latin typeface="+mn-lt"/>
                </a:rPr>
                <a:t>skł</a:t>
              </a:r>
              <a:r>
                <a:rPr lang="pl-PL" sz="2000" b="1" dirty="0" smtClean="0">
                  <a:latin typeface="+mn-lt"/>
                </a:rPr>
                <a:t>. </a:t>
              </a:r>
              <a:r>
                <a:rPr lang="pl-PL" sz="2000" b="1" dirty="0">
                  <a:latin typeface="+mn-lt"/>
                </a:rPr>
                <a:t>s</a:t>
              </a:r>
              <a:r>
                <a:rPr lang="pl-PL" sz="2000" b="1" dirty="0" smtClean="0">
                  <a:latin typeface="+mn-lt"/>
                </a:rPr>
                <a:t>tała usunięta) – </a:t>
              </a:r>
              <a:br>
                <a:rPr lang="pl-PL" sz="2000" b="1" dirty="0" smtClean="0">
                  <a:latin typeface="+mn-lt"/>
                </a:rPr>
              </a:br>
              <a:r>
                <a:rPr lang="pl-PL" sz="2000" b="1" dirty="0" smtClean="0">
                  <a:latin typeface="+mn-lt"/>
                </a:rPr>
                <a:t>detekcja obwiedni poprawna (niewielki poziom szumu):</a:t>
              </a:r>
              <a:endParaRPr lang="pl-PL" sz="2000" b="1" dirty="0">
                <a:latin typeface="+mn-lt"/>
              </a:endParaRPr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22E68-7E81-475D-A746-9B665A138048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  <p:grpSp>
        <p:nvGrpSpPr>
          <p:cNvPr id="6" name="Grupa 5"/>
          <p:cNvGrpSpPr/>
          <p:nvPr/>
        </p:nvGrpSpPr>
        <p:grpSpPr>
          <a:xfrm>
            <a:off x="914400" y="1268760"/>
            <a:ext cx="7770812" cy="1833563"/>
            <a:chOff x="914400" y="1268760"/>
            <a:chExt cx="7770812" cy="1833563"/>
          </a:xfrm>
        </p:grpSpPr>
        <p:graphicFrame>
          <p:nvGraphicFramePr>
            <p:cNvPr id="31754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25440626"/>
                </p:ext>
              </p:extLst>
            </p:nvPr>
          </p:nvGraphicFramePr>
          <p:xfrm>
            <a:off x="914400" y="1268760"/>
            <a:ext cx="7770812" cy="1833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01" name="Equation" r:id="rId7" imgW="4394160" imgH="1041120" progId="Equation.3">
                    <p:embed/>
                  </p:oleObj>
                </mc:Choice>
                <mc:Fallback>
                  <p:oleObj name="Equation" r:id="rId7" imgW="4394160" imgH="104112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1268760"/>
                          <a:ext cx="7770812" cy="1833563"/>
                        </a:xfrm>
                        <a:prstGeom prst="rect">
                          <a:avLst/>
                        </a:prstGeom>
                        <a:solidFill>
                          <a:srgbClr val="FF9999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Prostokąt 4"/>
            <p:cNvSpPr/>
            <p:nvPr/>
          </p:nvSpPr>
          <p:spPr>
            <a:xfrm>
              <a:off x="4067944" y="2274032"/>
              <a:ext cx="356219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pl-PL" sz="2000" b="1" dirty="0">
                  <a:solidFill>
                    <a:srgbClr val="008000"/>
                  </a:solidFill>
                  <a:latin typeface="+mn-lt"/>
                </a:rPr>
                <a:t>praca </a:t>
              </a:r>
              <a:r>
                <a:rPr kumimoji="1" lang="pl-PL" sz="2000" b="1" dirty="0" smtClean="0">
                  <a:solidFill>
                    <a:srgbClr val="008000"/>
                  </a:solidFill>
                  <a:latin typeface="+mn-lt"/>
                </a:rPr>
                <a:t>nadprogowa – sygnał</a:t>
              </a:r>
              <a:br>
                <a:rPr kumimoji="1" lang="pl-PL" sz="2000" b="1" dirty="0" smtClean="0">
                  <a:solidFill>
                    <a:srgbClr val="008000"/>
                  </a:solidFill>
                  <a:latin typeface="+mn-lt"/>
                </a:rPr>
              </a:br>
              <a:r>
                <a:rPr kumimoji="1" lang="pl-PL" sz="2000" b="1" dirty="0" smtClean="0">
                  <a:solidFill>
                    <a:srgbClr val="008000"/>
                  </a:solidFill>
                  <a:latin typeface="+mn-lt"/>
                </a:rPr>
                <a:t>dominuje nad szumem </a:t>
              </a:r>
              <a:endParaRPr lang="pl-PL" sz="20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kumimoji="1" lang="pl-PL" sz="2800" b="1" kern="1200" dirty="0" smtClean="0">
                <a:solidFill>
                  <a:srgbClr val="008000"/>
                </a:solidFill>
                <a:latin typeface="Verdana" pitchFamily="34" charset="0"/>
                <a:ea typeface="+mn-ea"/>
                <a:cs typeface="+mn-cs"/>
              </a:rPr>
              <a:t>Detekcja obwiedni – praca nadprogowa – aproksymacja liniowa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0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1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2" name="Rectangle 6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3" name="Rectangle 7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4" name="Rectangle 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6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8" name="Rectangle 19"/>
          <p:cNvSpPr>
            <a:spLocks noChangeArrowheads="1"/>
          </p:cNvSpPr>
          <p:nvPr/>
        </p:nvSpPr>
        <p:spPr bwMode="auto">
          <a:xfrm>
            <a:off x="907491" y="2613533"/>
            <a:ext cx="756168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 b="1" dirty="0">
                <a:latin typeface="+mn-lt"/>
              </a:rPr>
              <a:t>W obszarze nadprogowym sygnał wyjściowy detektora jest</a:t>
            </a:r>
          </a:p>
          <a:p>
            <a:r>
              <a:rPr lang="pl-PL" sz="2000" b="1" dirty="0" smtClean="0">
                <a:latin typeface="+mn-lt"/>
              </a:rPr>
              <a:t>również </a:t>
            </a:r>
            <a:r>
              <a:rPr lang="pl-PL" sz="2000" b="1" dirty="0">
                <a:latin typeface="+mn-lt"/>
              </a:rPr>
              <a:t>sumą dwóch składników:</a:t>
            </a:r>
          </a:p>
          <a:p>
            <a:pPr>
              <a:buFontTx/>
              <a:buChar char="•"/>
            </a:pPr>
            <a:r>
              <a:rPr lang="pl-PL" sz="2000" b="1" dirty="0">
                <a:latin typeface="+mn-lt"/>
              </a:rPr>
              <a:t> sygnał modulujący przy założeniu pracy w warunkach</a:t>
            </a:r>
            <a:br>
              <a:rPr lang="pl-PL" sz="2000" b="1" dirty="0">
                <a:latin typeface="+mn-lt"/>
              </a:rPr>
            </a:br>
            <a:r>
              <a:rPr lang="pl-PL" sz="2000" b="1" dirty="0">
                <a:latin typeface="+mn-lt"/>
              </a:rPr>
              <a:t>bezszumowych,</a:t>
            </a:r>
          </a:p>
          <a:p>
            <a:pPr>
              <a:buFontTx/>
              <a:buChar char="•"/>
            </a:pPr>
            <a:r>
              <a:rPr lang="pl-PL" sz="2000" b="1" dirty="0">
                <a:latin typeface="+mn-lt"/>
              </a:rPr>
              <a:t> szum przy założeniu braku modulacji (wyłącznie transmisja</a:t>
            </a:r>
            <a:br>
              <a:rPr lang="pl-PL" sz="2000" b="1" dirty="0">
                <a:latin typeface="+mn-lt"/>
              </a:rPr>
            </a:br>
            <a:r>
              <a:rPr lang="pl-PL" sz="2000" b="1" dirty="0">
                <a:latin typeface="+mn-lt"/>
              </a:rPr>
              <a:t>sygnału nośnego):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</a:t>
            </a:r>
            <a:r>
              <a:rPr lang="pl-PL" sz="1400" b="1" dirty="0" smtClean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graphicFrame>
        <p:nvGraphicFramePr>
          <p:cNvPr id="3175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746437"/>
              </p:ext>
            </p:extLst>
          </p:nvPr>
        </p:nvGraphicFramePr>
        <p:xfrm>
          <a:off x="2123728" y="4624699"/>
          <a:ext cx="5129213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70" name="Równanie" r:id="rId3" imgW="2082600" imgH="723600" progId="Equation.3">
                  <p:embed/>
                </p:oleObj>
              </mc:Choice>
              <mc:Fallback>
                <p:oleObj name="Równanie" r:id="rId3" imgW="2082600" imgH="723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624699"/>
                        <a:ext cx="5129213" cy="17811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22E68-7E81-475D-A746-9B665A138048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928158" y="1068677"/>
            <a:ext cx="77482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latin typeface="+mn-lt"/>
              </a:rPr>
              <a:t>W obszarze nadprogowym sygnał wyjściowy </a:t>
            </a:r>
            <a:r>
              <a:rPr lang="pl-PL" sz="2000" b="1" dirty="0" smtClean="0">
                <a:latin typeface="+mn-lt"/>
              </a:rPr>
              <a:t>detektora</a:t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>obwiedni jest równy:</a:t>
            </a:r>
            <a:endParaRPr lang="pl-PL" sz="2000" b="1" dirty="0">
              <a:latin typeface="+mn-lt"/>
            </a:endParaRPr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282744"/>
              </p:ext>
            </p:extLst>
          </p:nvPr>
        </p:nvGraphicFramePr>
        <p:xfrm>
          <a:off x="3008312" y="1846823"/>
          <a:ext cx="31273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71" name="Równanie" r:id="rId5" imgW="1269720" imgH="228600" progId="Equation.3">
                  <p:embed/>
                </p:oleObj>
              </mc:Choice>
              <mc:Fallback>
                <p:oleObj name="Równanie" r:id="rId5" imgW="1269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8312" y="1846823"/>
                        <a:ext cx="3127375" cy="5619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awat ojca">
  <a:themeElements>
    <a:clrScheme name="Krawat ojca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Krawat ojc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rawat ojca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wat ojca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wat ojc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wat ojca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wat ojca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wat ojca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Designs\Krawat ojca.pot</Template>
  <TotalTime>3503</TotalTime>
  <Words>704</Words>
  <Application>Microsoft Office PowerPoint</Application>
  <PresentationFormat>Pokaz na ekranie (4:3)</PresentationFormat>
  <Paragraphs>195</Paragraphs>
  <Slides>30</Slides>
  <Notes>1</Notes>
  <HiddenSlides>1</HiddenSlides>
  <MMClips>0</MMClips>
  <ScaleCrop>false</ScaleCrop>
  <HeadingPairs>
    <vt:vector size="8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30</vt:i4>
      </vt:variant>
    </vt:vector>
  </HeadingPairs>
  <TitlesOfParts>
    <vt:vector size="41" baseType="lpstr">
      <vt:lpstr>Arial</vt:lpstr>
      <vt:lpstr>Calibri</vt:lpstr>
      <vt:lpstr>Monotype Corsiva</vt:lpstr>
      <vt:lpstr>Monotype Sorts</vt:lpstr>
      <vt:lpstr>Symbol</vt:lpstr>
      <vt:lpstr>Times New Roman</vt:lpstr>
      <vt:lpstr>Verdana</vt:lpstr>
      <vt:lpstr>Wingdings</vt:lpstr>
      <vt:lpstr>Krawat ojca</vt:lpstr>
      <vt:lpstr>Równanie</vt:lpstr>
      <vt:lpstr>Equation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System AM – detekcja obwiedni</vt:lpstr>
      <vt:lpstr>System AM – detekcja obwiedni</vt:lpstr>
      <vt:lpstr>Detekcja obwiedni – praca nadprogowa</vt:lpstr>
      <vt:lpstr>Detekcja obwiedni – praca nadprogowa – aproksymacja liniowa</vt:lpstr>
      <vt:lpstr>Zysk modulacji AM</vt:lpstr>
      <vt:lpstr>Strata modulacji AM – modulacja tonowa</vt:lpstr>
      <vt:lpstr>Prezentacja programu PowerPoint</vt:lpstr>
      <vt:lpstr>Prezentacja programu PowerPoint</vt:lpstr>
      <vt:lpstr>Prezentacja programu PowerPoint</vt:lpstr>
      <vt:lpstr>Detekcja obwiedni AM sygnał wyjściowy</vt:lpstr>
      <vt:lpstr>Prezentacja programu PowerPoint</vt:lpstr>
      <vt:lpstr>Detekcja obwiedni AM sygnał wyjściowy</vt:lpstr>
      <vt:lpstr>Detekcja obwiedni AM sygnał wyjściowy</vt:lpstr>
      <vt:lpstr>Detekcja obwiedni AM sygnał wyjściowy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Efekt progowy FM (interpretacja wskazowa)</vt:lpstr>
      <vt:lpstr>Efekt progowy FM (praca nadprogowa)</vt:lpstr>
      <vt:lpstr>Efekt progowy FM (praca podprogowa)</vt:lpstr>
      <vt:lpstr>Prezentacja programu PowerPoint</vt:lpstr>
    </vt:vector>
  </TitlesOfParts>
  <Company>Akademia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Zdzisław</dc:creator>
  <cp:lastModifiedBy>Zdzisław</cp:lastModifiedBy>
  <cp:revision>606</cp:revision>
  <dcterms:created xsi:type="dcterms:W3CDTF">2004-11-18T14:21:43Z</dcterms:created>
  <dcterms:modified xsi:type="dcterms:W3CDTF">2023-08-09T15:33:02Z</dcterms:modified>
</cp:coreProperties>
</file>